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Bobby Jones" panose="020B0604020202020204" charset="0"/>
      <p:regular r:id="rId19"/>
    </p:embeddedFont>
    <p:embeddedFont>
      <p:font typeface="Libre Baskerville" panose="02000000000000000000" pitchFamily="2" charset="0"/>
      <p:regular r:id="rId20"/>
      <p:bold r:id="rId21"/>
      <p:italic r:id="rId22"/>
    </p:embeddedFont>
    <p:embeddedFont>
      <p:font typeface="Livvic"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7B06B-E558-D652-06A8-60664B8CA4C8}" v="55" dt="2025-06-22T13:04:28.098"/>
    <p1510:client id="{7CCA47F4-2222-F4BC-EDD0-D34306DD5AEF}" v="16" dt="2025-06-23T07:57:10.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toria Locatelli" userId="3d78422e84995335" providerId="Windows Live" clId="Web-{7097B06B-E558-D652-06A8-60664B8CA4C8}"/>
    <pc:docChg chg="modSld">
      <pc:chgData name="Vittoria Locatelli" userId="3d78422e84995335" providerId="Windows Live" clId="Web-{7097B06B-E558-D652-06A8-60664B8CA4C8}" dt="2025-06-22T13:04:28.098" v="39" actId="1076"/>
      <pc:docMkLst>
        <pc:docMk/>
      </pc:docMkLst>
      <pc:sldChg chg="modSp">
        <pc:chgData name="Vittoria Locatelli" userId="3d78422e84995335" providerId="Windows Live" clId="Web-{7097B06B-E558-D652-06A8-60664B8CA4C8}" dt="2025-06-22T13:02:12.953" v="2" actId="20577"/>
        <pc:sldMkLst>
          <pc:docMk/>
          <pc:sldMk cId="0" sldId="256"/>
        </pc:sldMkLst>
        <pc:spChg chg="mod">
          <ac:chgData name="Vittoria Locatelli" userId="3d78422e84995335" providerId="Windows Live" clId="Web-{7097B06B-E558-D652-06A8-60664B8CA4C8}" dt="2025-06-22T13:02:12.953" v="2" actId="20577"/>
          <ac:spMkLst>
            <pc:docMk/>
            <pc:sldMk cId="0" sldId="256"/>
            <ac:spMk id="23" creationId="{00000000-0000-0000-0000-000000000000}"/>
          </ac:spMkLst>
        </pc:spChg>
      </pc:sldChg>
      <pc:sldChg chg="delSp modSp">
        <pc:chgData name="Vittoria Locatelli" userId="3d78422e84995335" providerId="Windows Live" clId="Web-{7097B06B-E558-D652-06A8-60664B8CA4C8}" dt="2025-06-22T13:04:28.098" v="39" actId="1076"/>
        <pc:sldMkLst>
          <pc:docMk/>
          <pc:sldMk cId="0" sldId="272"/>
        </pc:sldMkLst>
        <pc:spChg chg="del mod">
          <ac:chgData name="Vittoria Locatelli" userId="3d78422e84995335" providerId="Windows Live" clId="Web-{7097B06B-E558-D652-06A8-60664B8CA4C8}" dt="2025-06-22T13:03:03.533" v="20"/>
          <ac:spMkLst>
            <pc:docMk/>
            <pc:sldMk cId="0" sldId="272"/>
            <ac:spMk id="14" creationId="{00000000-0000-0000-0000-000000000000}"/>
          </ac:spMkLst>
        </pc:spChg>
        <pc:spChg chg="mod">
          <ac:chgData name="Vittoria Locatelli" userId="3d78422e84995335" providerId="Windows Live" clId="Web-{7097B06B-E558-D652-06A8-60664B8CA4C8}" dt="2025-06-22T13:04:28.098" v="39" actId="1076"/>
          <ac:spMkLst>
            <pc:docMk/>
            <pc:sldMk cId="0" sldId="272"/>
            <ac:spMk id="15" creationId="{00000000-0000-0000-0000-000000000000}"/>
          </ac:spMkLst>
        </pc:spChg>
        <pc:grpChg chg="mod">
          <ac:chgData name="Vittoria Locatelli" userId="3d78422e84995335" providerId="Windows Live" clId="Web-{7097B06B-E558-D652-06A8-60664B8CA4C8}" dt="2025-06-22T13:04:23.989" v="38" actId="1076"/>
          <ac:grpSpMkLst>
            <pc:docMk/>
            <pc:sldMk cId="0" sldId="272"/>
            <ac:grpSpMk id="3" creationId="{00000000-0000-0000-0000-000000000000}"/>
          </ac:grpSpMkLst>
        </pc:grpChg>
      </pc:sldChg>
    </pc:docChg>
  </pc:docChgLst>
  <pc:docChgLst>
    <pc:chgData name="Vittoria Locatelli" userId="3d78422e84995335" providerId="Windows Live" clId="Web-{7CCA47F4-2222-F4BC-EDD0-D34306DD5AEF}"/>
    <pc:docChg chg="modSld">
      <pc:chgData name="Vittoria Locatelli" userId="3d78422e84995335" providerId="Windows Live" clId="Web-{7CCA47F4-2222-F4BC-EDD0-D34306DD5AEF}" dt="2025-06-23T07:57:10.461" v="8" actId="20577"/>
      <pc:docMkLst>
        <pc:docMk/>
      </pc:docMkLst>
      <pc:sldChg chg="modSp">
        <pc:chgData name="Vittoria Locatelli" userId="3d78422e84995335" providerId="Windows Live" clId="Web-{7CCA47F4-2222-F4BC-EDD0-D34306DD5AEF}" dt="2025-06-23T07:55:54.755" v="0" actId="1076"/>
        <pc:sldMkLst>
          <pc:docMk/>
          <pc:sldMk cId="0" sldId="257"/>
        </pc:sldMkLst>
        <pc:spChg chg="mod">
          <ac:chgData name="Vittoria Locatelli" userId="3d78422e84995335" providerId="Windows Live" clId="Web-{7CCA47F4-2222-F4BC-EDD0-D34306DD5AEF}" dt="2025-06-23T07:55:54.755" v="0" actId="1076"/>
          <ac:spMkLst>
            <pc:docMk/>
            <pc:sldMk cId="0" sldId="257"/>
            <ac:spMk id="5" creationId="{00000000-0000-0000-0000-000000000000}"/>
          </ac:spMkLst>
        </pc:spChg>
      </pc:sldChg>
      <pc:sldChg chg="modSp">
        <pc:chgData name="Vittoria Locatelli" userId="3d78422e84995335" providerId="Windows Live" clId="Web-{7CCA47F4-2222-F4BC-EDD0-D34306DD5AEF}" dt="2025-06-23T07:57:10.461" v="8" actId="20577"/>
        <pc:sldMkLst>
          <pc:docMk/>
          <pc:sldMk cId="0" sldId="272"/>
        </pc:sldMkLst>
        <pc:spChg chg="mod">
          <ac:chgData name="Vittoria Locatelli" userId="3d78422e84995335" providerId="Windows Live" clId="Web-{7CCA47F4-2222-F4BC-EDD0-D34306DD5AEF}" dt="2025-06-23T07:57:10.461" v="8" actId="20577"/>
          <ac:spMkLst>
            <pc:docMk/>
            <pc:sldMk cId="0" sldId="272"/>
            <ac:spMk id="1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t-IT"/>
          </a:p>
        </p:txBody>
      </p:sp>
      <p:grpSp>
        <p:nvGrpSpPr>
          <p:cNvPr id="3" name="Group 3"/>
          <p:cNvGrpSpPr/>
          <p:nvPr/>
        </p:nvGrpSpPr>
        <p:grpSpPr>
          <a:xfrm>
            <a:off x="0" y="2829442"/>
            <a:ext cx="18288000" cy="4380828"/>
            <a:chOff x="0" y="0"/>
            <a:chExt cx="5057667" cy="1153798"/>
          </a:xfrm>
        </p:grpSpPr>
        <p:sp>
          <p:nvSpPr>
            <p:cNvPr id="4" name="Freeform 4"/>
            <p:cNvSpPr/>
            <p:nvPr/>
          </p:nvSpPr>
          <p:spPr>
            <a:xfrm>
              <a:off x="0" y="0"/>
              <a:ext cx="5057667" cy="1153798"/>
            </a:xfrm>
            <a:custGeom>
              <a:avLst/>
              <a:gdLst/>
              <a:ahLst/>
              <a:cxnLst/>
              <a:rect l="l" t="t" r="r" b="b"/>
              <a:pathLst>
                <a:path w="5057667" h="1153798">
                  <a:moveTo>
                    <a:pt x="0" y="0"/>
                  </a:moveTo>
                  <a:lnTo>
                    <a:pt x="5057667" y="0"/>
                  </a:lnTo>
                  <a:lnTo>
                    <a:pt x="5057667" y="1153798"/>
                  </a:lnTo>
                  <a:lnTo>
                    <a:pt x="0" y="1153798"/>
                  </a:lnTo>
                  <a:close/>
                </a:path>
              </a:pathLst>
            </a:custGeom>
            <a:solidFill>
              <a:srgbClr val="093362"/>
            </a:solidFill>
          </p:spPr>
          <p:txBody>
            <a:bodyPr/>
            <a:lstStyle/>
            <a:p>
              <a:endParaRPr lang="it-IT"/>
            </a:p>
          </p:txBody>
        </p:sp>
        <p:sp>
          <p:nvSpPr>
            <p:cNvPr id="5" name="TextBox 5"/>
            <p:cNvSpPr txBox="1"/>
            <p:nvPr/>
          </p:nvSpPr>
          <p:spPr>
            <a:xfrm>
              <a:off x="0" y="-47625"/>
              <a:ext cx="5057667" cy="120142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7315045"/>
            <a:ext cx="18288000" cy="3076730"/>
            <a:chOff x="0" y="0"/>
            <a:chExt cx="4816593" cy="810332"/>
          </a:xfrm>
        </p:grpSpPr>
        <p:sp>
          <p:nvSpPr>
            <p:cNvPr id="7" name="Freeform 7"/>
            <p:cNvSpPr/>
            <p:nvPr/>
          </p:nvSpPr>
          <p:spPr>
            <a:xfrm>
              <a:off x="0" y="0"/>
              <a:ext cx="4816592" cy="810332"/>
            </a:xfrm>
            <a:custGeom>
              <a:avLst/>
              <a:gdLst/>
              <a:ahLst/>
              <a:cxnLst/>
              <a:rect l="l" t="t" r="r" b="b"/>
              <a:pathLst>
                <a:path w="4816592" h="810332">
                  <a:moveTo>
                    <a:pt x="0" y="0"/>
                  </a:moveTo>
                  <a:lnTo>
                    <a:pt x="4816592" y="0"/>
                  </a:lnTo>
                  <a:lnTo>
                    <a:pt x="4816592" y="810332"/>
                  </a:lnTo>
                  <a:lnTo>
                    <a:pt x="0" y="810332"/>
                  </a:lnTo>
                  <a:close/>
                </a:path>
              </a:pathLst>
            </a:custGeom>
            <a:solidFill>
              <a:srgbClr val="FFFFFF"/>
            </a:solidFill>
          </p:spPr>
          <p:txBody>
            <a:bodyPr/>
            <a:lstStyle/>
            <a:p>
              <a:endParaRPr lang="it-IT"/>
            </a:p>
          </p:txBody>
        </p:sp>
        <p:sp>
          <p:nvSpPr>
            <p:cNvPr id="8" name="TextBox 8"/>
            <p:cNvSpPr txBox="1"/>
            <p:nvPr/>
          </p:nvSpPr>
          <p:spPr>
            <a:xfrm>
              <a:off x="0" y="-47625"/>
              <a:ext cx="4816593" cy="85795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036139" y="138348"/>
            <a:ext cx="10010304" cy="1001030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it-IT"/>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324435" y="426644"/>
            <a:ext cx="9433712" cy="943371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E99"/>
            </a:solidFill>
          </p:spPr>
          <p:txBody>
            <a:bodyPr/>
            <a:lstStyle/>
            <a:p>
              <a:endParaRPr lang="it-IT"/>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481315" y="583524"/>
            <a:ext cx="9119952" cy="911995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3805" r="-13805"/>
              </a:stretch>
            </a:blipFill>
          </p:spPr>
          <p:txBody>
            <a:bodyPr/>
            <a:lstStyle/>
            <a:p>
              <a:endParaRPr lang="it-IT"/>
            </a:p>
          </p:txBody>
        </p:sp>
      </p:grpSp>
      <p:sp>
        <p:nvSpPr>
          <p:cNvPr id="17" name="Freeform 17"/>
          <p:cNvSpPr/>
          <p:nvPr/>
        </p:nvSpPr>
        <p:spPr>
          <a:xfrm>
            <a:off x="500698" y="583524"/>
            <a:ext cx="7885299" cy="2137137"/>
          </a:xfrm>
          <a:custGeom>
            <a:avLst/>
            <a:gdLst/>
            <a:ahLst/>
            <a:cxnLst/>
            <a:rect l="l" t="t" r="r" b="b"/>
            <a:pathLst>
              <a:path w="7885299" h="2137137">
                <a:moveTo>
                  <a:pt x="0" y="0"/>
                </a:moveTo>
                <a:lnTo>
                  <a:pt x="7885299" y="0"/>
                </a:lnTo>
                <a:lnTo>
                  <a:pt x="7885299" y="2137137"/>
                </a:lnTo>
                <a:lnTo>
                  <a:pt x="0" y="2137137"/>
                </a:lnTo>
                <a:lnTo>
                  <a:pt x="0" y="0"/>
                </a:lnTo>
                <a:close/>
              </a:path>
            </a:pathLst>
          </a:custGeom>
          <a:blipFill>
            <a:blip r:embed="rId4"/>
            <a:stretch>
              <a:fillRect/>
            </a:stretch>
          </a:blipFill>
        </p:spPr>
        <p:txBody>
          <a:bodyPr/>
          <a:lstStyle/>
          <a:p>
            <a:endParaRPr lang="it-IT"/>
          </a:p>
        </p:txBody>
      </p:sp>
      <p:sp>
        <p:nvSpPr>
          <p:cNvPr id="18" name="TextBox 18"/>
          <p:cNvSpPr txBox="1"/>
          <p:nvPr/>
        </p:nvSpPr>
        <p:spPr>
          <a:xfrm>
            <a:off x="447315" y="2873061"/>
            <a:ext cx="7938682" cy="5164917"/>
          </a:xfrm>
          <a:prstGeom prst="rect">
            <a:avLst/>
          </a:prstGeom>
        </p:spPr>
        <p:txBody>
          <a:bodyPr lIns="0" tIns="0" rIns="0" bIns="0" rtlCol="0" anchor="t">
            <a:spAutoFit/>
          </a:bodyPr>
          <a:lstStyle/>
          <a:p>
            <a:pPr algn="ctr">
              <a:lnSpc>
                <a:spcPts val="7856"/>
              </a:lnSpc>
            </a:pPr>
            <a:r>
              <a:rPr lang="en-US" sz="8099">
                <a:solidFill>
                  <a:srgbClr val="FFFFFF"/>
                </a:solidFill>
                <a:latin typeface="Bobby Jones"/>
                <a:ea typeface="Bobby Jones"/>
                <a:cs typeface="Bobby Jones"/>
                <a:sym typeface="Bobby Jones"/>
              </a:rPr>
              <a:t>DI ARTI MESTIERI &amp; LOCOMOTIVE</a:t>
            </a:r>
          </a:p>
          <a:p>
            <a:pPr algn="ctr">
              <a:lnSpc>
                <a:spcPts val="6207"/>
              </a:lnSpc>
            </a:pPr>
            <a:r>
              <a:rPr lang="en-US" sz="6399">
                <a:solidFill>
                  <a:srgbClr val="FFFFFF"/>
                </a:solidFill>
                <a:latin typeface="Bobby Jones"/>
                <a:ea typeface="Bobby Jones"/>
                <a:cs typeface="Bobby Jones"/>
                <a:sym typeface="Bobby Jones"/>
              </a:rPr>
              <a:t>IL TRAFORO DEL </a:t>
            </a:r>
          </a:p>
          <a:p>
            <a:pPr algn="ctr">
              <a:lnSpc>
                <a:spcPts val="6207"/>
              </a:lnSpc>
            </a:pPr>
            <a:r>
              <a:rPr lang="en-US" sz="6399">
                <a:solidFill>
                  <a:srgbClr val="FFFFFF"/>
                </a:solidFill>
                <a:latin typeface="Bobby Jones"/>
                <a:ea typeface="Bobby Jones"/>
                <a:cs typeface="Bobby Jones"/>
                <a:sym typeface="Bobby Jones"/>
              </a:rPr>
              <a:t>SAN GOTTARDO </a:t>
            </a:r>
          </a:p>
          <a:p>
            <a:pPr algn="ctr">
              <a:lnSpc>
                <a:spcPts val="6207"/>
              </a:lnSpc>
            </a:pPr>
            <a:r>
              <a:rPr lang="en-US" sz="6399">
                <a:solidFill>
                  <a:srgbClr val="FFFFFF"/>
                </a:solidFill>
                <a:latin typeface="Bobby Jones"/>
                <a:ea typeface="Bobby Jones"/>
                <a:cs typeface="Bobby Jones"/>
                <a:sym typeface="Bobby Jones"/>
              </a:rPr>
              <a:t>1872-1882</a:t>
            </a:r>
          </a:p>
          <a:p>
            <a:pPr algn="ctr">
              <a:lnSpc>
                <a:spcPts val="6207"/>
              </a:lnSpc>
            </a:pPr>
            <a:endParaRPr lang="en-US" sz="6399">
              <a:solidFill>
                <a:srgbClr val="FFFFFF"/>
              </a:solidFill>
              <a:latin typeface="Bobby Jones"/>
              <a:ea typeface="Bobby Jones"/>
              <a:cs typeface="Bobby Jones"/>
              <a:sym typeface="Bobby Jones"/>
            </a:endParaRPr>
          </a:p>
        </p:txBody>
      </p:sp>
      <p:sp>
        <p:nvSpPr>
          <p:cNvPr id="19" name="TextBox 19"/>
          <p:cNvSpPr txBox="1"/>
          <p:nvPr/>
        </p:nvSpPr>
        <p:spPr>
          <a:xfrm>
            <a:off x="11217147" y="9707807"/>
            <a:ext cx="6829296" cy="298298"/>
          </a:xfrm>
          <a:prstGeom prst="rect">
            <a:avLst/>
          </a:prstGeom>
        </p:spPr>
        <p:txBody>
          <a:bodyPr lIns="0" tIns="0" rIns="0" bIns="0" rtlCol="0" anchor="t">
            <a:spAutoFit/>
          </a:bodyPr>
          <a:lstStyle/>
          <a:p>
            <a:pPr algn="r">
              <a:lnSpc>
                <a:spcPts val="2273"/>
              </a:lnSpc>
            </a:pPr>
            <a:r>
              <a:rPr lang="en-US" sz="1624">
                <a:solidFill>
                  <a:srgbClr val="093362"/>
                </a:solidFill>
                <a:latin typeface="Livvic"/>
                <a:ea typeface="Livvic"/>
                <a:cs typeface="Livvic"/>
                <a:sym typeface="Livvic"/>
              </a:rPr>
              <a:t>Inaugurazione 22 maggio 1882</a:t>
            </a:r>
          </a:p>
          <a:p>
            <a:pPr marL="0" lvl="1" indent="0" algn="ctr">
              <a:lnSpc>
                <a:spcPts val="104"/>
              </a:lnSpc>
              <a:spcBef>
                <a:spcPct val="0"/>
              </a:spcBef>
            </a:pPr>
            <a:endParaRPr lang="en-US" sz="1624">
              <a:solidFill>
                <a:srgbClr val="093362"/>
              </a:solidFill>
              <a:latin typeface="Livvic"/>
              <a:ea typeface="Livvic"/>
              <a:cs typeface="Livvic"/>
              <a:sym typeface="Livvic"/>
            </a:endParaRPr>
          </a:p>
        </p:txBody>
      </p:sp>
      <p:sp>
        <p:nvSpPr>
          <p:cNvPr id="20" name="Freeform 20"/>
          <p:cNvSpPr/>
          <p:nvPr/>
        </p:nvSpPr>
        <p:spPr>
          <a:xfrm>
            <a:off x="6064666" y="8606817"/>
            <a:ext cx="2351552" cy="1120040"/>
          </a:xfrm>
          <a:custGeom>
            <a:avLst/>
            <a:gdLst/>
            <a:ahLst/>
            <a:cxnLst/>
            <a:rect l="l" t="t" r="r" b="b"/>
            <a:pathLst>
              <a:path w="2351552" h="1120040">
                <a:moveTo>
                  <a:pt x="0" y="0"/>
                </a:moveTo>
                <a:lnTo>
                  <a:pt x="2351552" y="0"/>
                </a:lnTo>
                <a:lnTo>
                  <a:pt x="2351552" y="1120040"/>
                </a:lnTo>
                <a:lnTo>
                  <a:pt x="0" y="1120040"/>
                </a:lnTo>
                <a:lnTo>
                  <a:pt x="0" y="0"/>
                </a:lnTo>
                <a:close/>
              </a:path>
            </a:pathLst>
          </a:custGeom>
          <a:blipFill>
            <a:blip r:embed="rId5"/>
            <a:stretch>
              <a:fillRect/>
            </a:stretch>
          </a:blipFill>
        </p:spPr>
        <p:txBody>
          <a:bodyPr/>
          <a:lstStyle/>
          <a:p>
            <a:endParaRPr lang="it-IT"/>
          </a:p>
        </p:txBody>
      </p:sp>
      <p:sp>
        <p:nvSpPr>
          <p:cNvPr id="21" name="Freeform 21"/>
          <p:cNvSpPr/>
          <p:nvPr/>
        </p:nvSpPr>
        <p:spPr>
          <a:xfrm>
            <a:off x="4133899" y="7735564"/>
            <a:ext cx="2551436" cy="2551436"/>
          </a:xfrm>
          <a:custGeom>
            <a:avLst/>
            <a:gdLst/>
            <a:ahLst/>
            <a:cxnLst/>
            <a:rect l="l" t="t" r="r" b="b"/>
            <a:pathLst>
              <a:path w="2551436" h="2551436">
                <a:moveTo>
                  <a:pt x="0" y="0"/>
                </a:moveTo>
                <a:lnTo>
                  <a:pt x="2551436" y="0"/>
                </a:lnTo>
                <a:lnTo>
                  <a:pt x="2551436" y="2551436"/>
                </a:lnTo>
                <a:lnTo>
                  <a:pt x="0" y="2551436"/>
                </a:lnTo>
                <a:lnTo>
                  <a:pt x="0" y="0"/>
                </a:lnTo>
                <a:close/>
              </a:path>
            </a:pathLst>
          </a:custGeom>
          <a:blipFill>
            <a:blip r:embed="rId6"/>
            <a:stretch>
              <a:fillRect/>
            </a:stretch>
          </a:blipFill>
        </p:spPr>
        <p:txBody>
          <a:bodyPr/>
          <a:lstStyle/>
          <a:p>
            <a:endParaRPr lang="it-IT"/>
          </a:p>
        </p:txBody>
      </p:sp>
      <p:sp>
        <p:nvSpPr>
          <p:cNvPr id="22" name="TextBox 22"/>
          <p:cNvSpPr txBox="1"/>
          <p:nvPr/>
        </p:nvSpPr>
        <p:spPr>
          <a:xfrm>
            <a:off x="6064666" y="8202609"/>
            <a:ext cx="2768327" cy="3048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Libre Baskerville"/>
                <a:ea typeface="Libre Baskerville"/>
                <a:cs typeface="Libre Baskerville"/>
                <a:sym typeface="Libre Baskerville"/>
              </a:rPr>
              <a:t>Con il contributo di  </a:t>
            </a:r>
          </a:p>
        </p:txBody>
      </p:sp>
      <p:sp>
        <p:nvSpPr>
          <p:cNvPr id="23" name="TextBox 23"/>
          <p:cNvSpPr txBox="1"/>
          <p:nvPr/>
        </p:nvSpPr>
        <p:spPr>
          <a:xfrm>
            <a:off x="500698" y="8249158"/>
            <a:ext cx="3968130" cy="1846659"/>
          </a:xfrm>
          <a:prstGeom prst="rect">
            <a:avLst/>
          </a:prstGeom>
        </p:spPr>
        <p:txBody>
          <a:bodyPr lIns="0" tIns="0" rIns="0" bIns="0" rtlCol="0" anchor="t">
            <a:spAutoFit/>
          </a:bodyPr>
          <a:lstStyle/>
          <a:p>
            <a:pPr algn="l">
              <a:lnSpc>
                <a:spcPts val="2400"/>
              </a:lnSpc>
              <a:spcBef>
                <a:spcPct val="0"/>
              </a:spcBef>
            </a:pPr>
            <a:r>
              <a:rPr lang="en-US" sz="2000" spc="18" dirty="0" err="1">
                <a:solidFill>
                  <a:srgbClr val="000000"/>
                </a:solidFill>
                <a:latin typeface="Libre Baskerville"/>
                <a:ea typeface="Libre Baskerville"/>
                <a:cs typeface="Libre Baskerville"/>
                <a:sym typeface="Libre Baskerville"/>
              </a:rPr>
              <a:t>Mediazione</a:t>
            </a:r>
            <a:r>
              <a:rPr lang="en-US" sz="2000" spc="18" dirty="0">
                <a:solidFill>
                  <a:srgbClr val="000000"/>
                </a:solidFill>
                <a:latin typeface="Libre Baskerville"/>
                <a:ea typeface="Libre Baskerville"/>
                <a:cs typeface="Libre Baskerville"/>
                <a:sym typeface="Libre Baskerville"/>
              </a:rPr>
              <a:t>:​</a:t>
            </a:r>
          </a:p>
          <a:p>
            <a:pPr algn="l">
              <a:lnSpc>
                <a:spcPts val="2400"/>
              </a:lnSpc>
              <a:spcBef>
                <a:spcPct val="0"/>
              </a:spcBef>
            </a:pPr>
            <a:r>
              <a:rPr lang="en-US" sz="2000" spc="18" dirty="0">
                <a:solidFill>
                  <a:srgbClr val="000000"/>
                </a:solidFill>
                <a:latin typeface="Libre Baskerville"/>
                <a:ea typeface="Libre Baskerville"/>
                <a:cs typeface="Libre Baskerville"/>
                <a:sym typeface="Libre Baskerville"/>
              </a:rPr>
              <a:t>Anna Sciancalepore​</a:t>
            </a:r>
            <a:endParaRPr lang="en-US" sz="2000" spc="18" dirty="0">
              <a:solidFill>
                <a:srgbClr val="000000"/>
              </a:solidFill>
              <a:latin typeface="Libre Baskerville"/>
              <a:ea typeface="Libre Baskerville"/>
              <a:cs typeface="Libre Baskerville"/>
            </a:endParaRPr>
          </a:p>
          <a:p>
            <a:pPr algn="l">
              <a:lnSpc>
                <a:spcPts val="2400"/>
              </a:lnSpc>
              <a:spcBef>
                <a:spcPct val="0"/>
              </a:spcBef>
            </a:pPr>
            <a:r>
              <a:rPr lang="en-US" sz="2000" spc="18" dirty="0" err="1">
                <a:solidFill>
                  <a:srgbClr val="000000"/>
                </a:solidFill>
                <a:latin typeface="Libre Baskerville"/>
                <a:ea typeface="Libre Baskerville"/>
                <a:cs typeface="Libre Baskerville"/>
                <a:sym typeface="Libre Baskerville"/>
              </a:rPr>
              <a:t>Digitalizzazione</a:t>
            </a:r>
            <a:r>
              <a:rPr lang="en-US" sz="2000" spc="18" dirty="0">
                <a:solidFill>
                  <a:srgbClr val="000000"/>
                </a:solidFill>
                <a:latin typeface="Libre Baskerville"/>
                <a:ea typeface="Libre Baskerville"/>
                <a:cs typeface="Libre Baskerville"/>
                <a:sym typeface="Libre Baskerville"/>
              </a:rPr>
              <a:t>:</a:t>
            </a:r>
            <a:endParaRPr lang="en-US" sz="2000" spc="18" dirty="0">
              <a:solidFill>
                <a:srgbClr val="000000"/>
              </a:solidFill>
              <a:latin typeface="Libre Baskerville"/>
              <a:ea typeface="Libre Baskerville"/>
              <a:cs typeface="Libre Baskerville"/>
            </a:endParaRPr>
          </a:p>
          <a:p>
            <a:pPr algn="l">
              <a:lnSpc>
                <a:spcPts val="2400"/>
              </a:lnSpc>
              <a:spcBef>
                <a:spcPct val="0"/>
              </a:spcBef>
            </a:pPr>
            <a:r>
              <a:rPr lang="en-US" sz="2000" spc="18" dirty="0">
                <a:solidFill>
                  <a:srgbClr val="000000"/>
                </a:solidFill>
                <a:latin typeface="Libre Baskerville"/>
                <a:ea typeface="Libre Baskerville"/>
                <a:cs typeface="Libre Baskerville"/>
                <a:sym typeface="Libre Baskerville"/>
              </a:rPr>
              <a:t>Vittoria Locatelli​</a:t>
            </a:r>
            <a:endParaRPr lang="en-US" sz="2000" spc="18" dirty="0">
              <a:solidFill>
                <a:srgbClr val="000000"/>
              </a:solidFill>
              <a:latin typeface="Libre Baskerville"/>
              <a:ea typeface="Libre Baskerville"/>
              <a:cs typeface="Libre Baskerville"/>
            </a:endParaRPr>
          </a:p>
          <a:p>
            <a:pPr algn="l">
              <a:lnSpc>
                <a:spcPts val="2400"/>
              </a:lnSpc>
              <a:spcBef>
                <a:spcPct val="0"/>
              </a:spcBef>
            </a:pPr>
            <a:r>
              <a:rPr lang="en-US" sz="2000" spc="18" dirty="0">
                <a:solidFill>
                  <a:srgbClr val="000000"/>
                </a:solidFill>
                <a:latin typeface="Libre Baskerville"/>
                <a:ea typeface="Libre Baskerville"/>
                <a:cs typeface="Libre Baskerville"/>
                <a:sym typeface="Libre Baskerville"/>
              </a:rPr>
              <a:t>e-mail: education@faiswiss.ch</a:t>
            </a:r>
            <a:endParaRPr lang="en-US" sz="2000" spc="18" dirty="0">
              <a:solidFill>
                <a:srgbClr val="000000"/>
              </a:solidFill>
              <a:latin typeface="Libre Baskerville"/>
              <a:ea typeface="Libre Baskerville"/>
              <a:cs typeface="Libre Baskervill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812263" y="-2050445"/>
            <a:ext cx="8451914" cy="12753629"/>
            <a:chOff x="0" y="0"/>
            <a:chExt cx="6312281" cy="9525000"/>
          </a:xfrm>
        </p:grpSpPr>
        <p:sp>
          <p:nvSpPr>
            <p:cNvPr id="3" name="Freeform 3"/>
            <p:cNvSpPr/>
            <p:nvPr/>
          </p:nvSpPr>
          <p:spPr>
            <a:xfrm>
              <a:off x="0" y="0"/>
              <a:ext cx="6312281" cy="9525000"/>
            </a:xfrm>
            <a:custGeom>
              <a:avLst/>
              <a:gdLst/>
              <a:ahLst/>
              <a:cxnLst/>
              <a:rect l="l" t="t" r="r" b="b"/>
              <a:pathLst>
                <a:path w="6312281" h="9525000">
                  <a:moveTo>
                    <a:pt x="0" y="9042400"/>
                  </a:moveTo>
                  <a:lnTo>
                    <a:pt x="0" y="482600"/>
                  </a:lnTo>
                  <a:cubicBezTo>
                    <a:pt x="0" y="215900"/>
                    <a:pt x="214618" y="0"/>
                    <a:pt x="479733" y="0"/>
                  </a:cubicBezTo>
                  <a:lnTo>
                    <a:pt x="5832547" y="0"/>
                  </a:lnTo>
                  <a:cubicBezTo>
                    <a:pt x="6097663" y="0"/>
                    <a:pt x="6312281" y="217170"/>
                    <a:pt x="6312281" y="482600"/>
                  </a:cubicBezTo>
                  <a:lnTo>
                    <a:pt x="6312281" y="9042400"/>
                  </a:lnTo>
                  <a:cubicBezTo>
                    <a:pt x="6312281" y="9309100"/>
                    <a:pt x="6097663" y="9525000"/>
                    <a:pt x="5832547" y="9525000"/>
                  </a:cubicBezTo>
                  <a:lnTo>
                    <a:pt x="479733" y="9525000"/>
                  </a:lnTo>
                  <a:cubicBezTo>
                    <a:pt x="215880" y="9525000"/>
                    <a:pt x="0" y="9309100"/>
                    <a:pt x="0" y="9042400"/>
                  </a:cubicBezTo>
                  <a:close/>
                </a:path>
              </a:pathLst>
            </a:custGeom>
            <a:blipFill>
              <a:blip r:embed="rId2"/>
              <a:stretch>
                <a:fillRect l="-2625" r="-2625"/>
              </a:stretch>
            </a:blipFill>
          </p:spPr>
          <p:txBody>
            <a:bodyPr/>
            <a:lstStyle/>
            <a:p>
              <a:endParaRPr lang="it-IT"/>
            </a:p>
          </p:txBody>
        </p:sp>
      </p:grpSp>
      <p:sp>
        <p:nvSpPr>
          <p:cNvPr id="4" name="TextBox 4"/>
          <p:cNvSpPr txBox="1"/>
          <p:nvPr/>
        </p:nvSpPr>
        <p:spPr>
          <a:xfrm>
            <a:off x="1281225" y="3260756"/>
            <a:ext cx="7686388" cy="3917888"/>
          </a:xfrm>
          <a:prstGeom prst="rect">
            <a:avLst/>
          </a:prstGeom>
        </p:spPr>
        <p:txBody>
          <a:bodyPr lIns="0" tIns="0" rIns="0" bIns="0" rtlCol="0" anchor="t">
            <a:spAutoFit/>
          </a:bodyPr>
          <a:lstStyle/>
          <a:p>
            <a:pPr algn="ctr">
              <a:lnSpc>
                <a:spcPts val="10100"/>
              </a:lnSpc>
            </a:pPr>
            <a:r>
              <a:rPr lang="en-US" sz="10000">
                <a:solidFill>
                  <a:srgbClr val="FFFFFF"/>
                </a:solidFill>
                <a:latin typeface="Bobby Jones"/>
                <a:ea typeface="Bobby Jones"/>
                <a:cs typeface="Bobby Jones"/>
                <a:sym typeface="Bobby Jones"/>
              </a:rPr>
              <a:t>LA FERROVIA DEL BRENNERO 1867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txBody>
            <a:bodyPr/>
            <a:lstStyle/>
            <a:p>
              <a:endParaRPr lang="it-IT"/>
            </a:p>
          </p:txBody>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14438" y="1028700"/>
            <a:ext cx="17973562" cy="3075608"/>
            <a:chOff x="0" y="0"/>
            <a:chExt cx="5057667" cy="810037"/>
          </a:xfrm>
        </p:grpSpPr>
        <p:sp>
          <p:nvSpPr>
            <p:cNvPr id="6" name="Freeform 6"/>
            <p:cNvSpPr/>
            <p:nvPr/>
          </p:nvSpPr>
          <p:spPr>
            <a:xfrm>
              <a:off x="0" y="0"/>
              <a:ext cx="5057667" cy="810037"/>
            </a:xfrm>
            <a:custGeom>
              <a:avLst/>
              <a:gdLst/>
              <a:ahLst/>
              <a:cxnLst/>
              <a:rect l="l" t="t" r="r" b="b"/>
              <a:pathLst>
                <a:path w="5057667" h="810037">
                  <a:moveTo>
                    <a:pt x="0" y="0"/>
                  </a:moveTo>
                  <a:lnTo>
                    <a:pt x="5057667" y="0"/>
                  </a:lnTo>
                  <a:lnTo>
                    <a:pt x="5057667" y="810037"/>
                  </a:lnTo>
                  <a:lnTo>
                    <a:pt x="0" y="810037"/>
                  </a:lnTo>
                  <a:close/>
                </a:path>
              </a:pathLst>
            </a:custGeom>
            <a:solidFill>
              <a:srgbClr val="093362"/>
            </a:solidFill>
          </p:spPr>
          <p:txBody>
            <a:bodyPr/>
            <a:lstStyle/>
            <a:p>
              <a:endParaRPr lang="it-IT"/>
            </a:p>
          </p:txBody>
        </p:sp>
        <p:sp>
          <p:nvSpPr>
            <p:cNvPr id="7" name="TextBox 7"/>
            <p:cNvSpPr txBox="1"/>
            <p:nvPr/>
          </p:nvSpPr>
          <p:spPr>
            <a:xfrm>
              <a:off x="0" y="-47625"/>
              <a:ext cx="5057667" cy="85766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9578323" y="4104308"/>
            <a:ext cx="8395239" cy="5797575"/>
          </a:xfrm>
          <a:custGeom>
            <a:avLst/>
            <a:gdLst/>
            <a:ahLst/>
            <a:cxnLst/>
            <a:rect l="l" t="t" r="r" b="b"/>
            <a:pathLst>
              <a:path w="8395239" h="5797575">
                <a:moveTo>
                  <a:pt x="0" y="0"/>
                </a:moveTo>
                <a:lnTo>
                  <a:pt x="8395239" y="0"/>
                </a:lnTo>
                <a:lnTo>
                  <a:pt x="8395239" y="5797576"/>
                </a:lnTo>
                <a:lnTo>
                  <a:pt x="0" y="5797576"/>
                </a:lnTo>
                <a:lnTo>
                  <a:pt x="0" y="0"/>
                </a:lnTo>
                <a:close/>
              </a:path>
            </a:pathLst>
          </a:custGeom>
          <a:blipFill>
            <a:blip r:embed="rId2"/>
            <a:stretch>
              <a:fillRect b="-1545"/>
            </a:stretch>
          </a:blipFill>
        </p:spPr>
        <p:txBody>
          <a:bodyPr/>
          <a:lstStyle/>
          <a:p>
            <a:endParaRPr lang="it-IT"/>
          </a:p>
        </p:txBody>
      </p:sp>
      <p:sp>
        <p:nvSpPr>
          <p:cNvPr id="9" name="TextBox 9"/>
          <p:cNvSpPr txBox="1"/>
          <p:nvPr/>
        </p:nvSpPr>
        <p:spPr>
          <a:xfrm>
            <a:off x="314438" y="1200150"/>
            <a:ext cx="17659125" cy="4262568"/>
          </a:xfrm>
          <a:prstGeom prst="rect">
            <a:avLst/>
          </a:prstGeom>
        </p:spPr>
        <p:txBody>
          <a:bodyPr lIns="0" tIns="0" rIns="0" bIns="0" rtlCol="0" anchor="t">
            <a:spAutoFit/>
          </a:bodyPr>
          <a:lstStyle/>
          <a:p>
            <a:pPr algn="ctr">
              <a:lnSpc>
                <a:spcPts val="10966"/>
              </a:lnSpc>
            </a:pPr>
            <a:r>
              <a:rPr lang="en-US" sz="10857">
                <a:solidFill>
                  <a:srgbClr val="FFFFFF"/>
                </a:solidFill>
                <a:latin typeface="Bobby Jones"/>
                <a:ea typeface="Bobby Jones"/>
                <a:cs typeface="Bobby Jones"/>
                <a:sym typeface="Bobby Jones"/>
              </a:rPr>
              <a:t>IL CANTON TICINO E IL TRAFORO DEL GOTTARDO</a:t>
            </a:r>
          </a:p>
          <a:p>
            <a:pPr algn="ctr">
              <a:lnSpc>
                <a:spcPts val="10966"/>
              </a:lnSpc>
            </a:pPr>
            <a:endParaRPr lang="en-US" sz="10857">
              <a:solidFill>
                <a:srgbClr val="FFFFFF"/>
              </a:solidFill>
              <a:latin typeface="Bobby Jones"/>
              <a:ea typeface="Bobby Jones"/>
              <a:cs typeface="Bobby Jones"/>
              <a:sym typeface="Bobby Jones"/>
            </a:endParaRPr>
          </a:p>
        </p:txBody>
      </p:sp>
      <p:sp>
        <p:nvSpPr>
          <p:cNvPr id="10" name="TextBox 10"/>
          <p:cNvSpPr txBox="1"/>
          <p:nvPr/>
        </p:nvSpPr>
        <p:spPr>
          <a:xfrm>
            <a:off x="766926" y="4137753"/>
            <a:ext cx="8377074" cy="5853717"/>
          </a:xfrm>
          <a:prstGeom prst="rect">
            <a:avLst/>
          </a:prstGeom>
        </p:spPr>
        <p:txBody>
          <a:bodyPr lIns="0" tIns="0" rIns="0" bIns="0" rtlCol="0" anchor="t">
            <a:spAutoFit/>
          </a:bodyPr>
          <a:lstStyle/>
          <a:p>
            <a:pPr marL="0" lvl="1" indent="0" algn="just">
              <a:lnSpc>
                <a:spcPts val="3359"/>
              </a:lnSpc>
              <a:spcBef>
                <a:spcPct val="0"/>
              </a:spcBef>
            </a:pPr>
            <a:r>
              <a:rPr lang="en-US" sz="2400">
                <a:solidFill>
                  <a:srgbClr val="093362"/>
                </a:solidFill>
                <a:latin typeface="Livvic"/>
                <a:ea typeface="Livvic"/>
                <a:cs typeface="Livvic"/>
                <a:sym typeface="Livvic"/>
              </a:rPr>
              <a:t>L'influenza e la competenza di tre personaggi giuocano un ruolo importante per il sostegno del Canton Ticino al progetto. Il capotecnico cantonale, Pasquale Lucchini, geniale autodidatta che aveva dimostrato le sue capacità con la realizzazione del ponte-diga di Melide (1847), per superare i forti dislivelli della salita di una locomotiva propone le cinque gallerie elicoidali. Il suo progetto è sostenuto dall'autorevole economista Carlo Cattaneo, un rifugiato politico che ha messo il suo ingegno al servizio dello sviluppo tecnico e culturale del Cantone. Prezioso alleato diventa poi il politico Giovan Battista Pioda, successo a Stefano Franscini in Consiglio federale, poi plenipotenziario presso il Regno d'Italia.</a:t>
            </a:r>
          </a:p>
          <a:p>
            <a:pPr algn="just">
              <a:lnSpc>
                <a:spcPts val="3359"/>
              </a:lnSpc>
              <a:spcBef>
                <a:spcPct val="0"/>
              </a:spcBef>
            </a:pPr>
            <a:endParaRPr lang="en-US" sz="2400">
              <a:solidFill>
                <a:srgbClr val="093362"/>
              </a:solidFill>
              <a:latin typeface="Livvic"/>
              <a:ea typeface="Livvic"/>
              <a:cs typeface="Livvic"/>
              <a:sym typeface="Livv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761758" y="-2050445"/>
            <a:ext cx="8502419" cy="12753629"/>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t="-168" b="-168"/>
              </a:stretch>
            </a:blipFill>
          </p:spPr>
          <p:txBody>
            <a:bodyPr/>
            <a:lstStyle/>
            <a:p>
              <a:endParaRPr lang="it-IT"/>
            </a:p>
          </p:txBody>
        </p:sp>
      </p:grpSp>
      <p:sp>
        <p:nvSpPr>
          <p:cNvPr id="4" name="TextBox 4"/>
          <p:cNvSpPr txBox="1"/>
          <p:nvPr/>
        </p:nvSpPr>
        <p:spPr>
          <a:xfrm>
            <a:off x="1028700" y="6867450"/>
            <a:ext cx="7686388" cy="1455321"/>
          </a:xfrm>
          <a:prstGeom prst="rect">
            <a:avLst/>
          </a:prstGeom>
        </p:spPr>
        <p:txBody>
          <a:bodyPr lIns="0" tIns="0" rIns="0" bIns="0" rtlCol="0" anchor="t">
            <a:spAutoFit/>
          </a:bodyPr>
          <a:lstStyle/>
          <a:p>
            <a:pPr algn="ctr">
              <a:lnSpc>
                <a:spcPts val="5879"/>
              </a:lnSpc>
              <a:spcBef>
                <a:spcPct val="0"/>
              </a:spcBef>
            </a:pPr>
            <a:r>
              <a:rPr lang="en-US" sz="4199" u="none" strike="noStrike">
                <a:solidFill>
                  <a:srgbClr val="FFFFFF"/>
                </a:solidFill>
                <a:latin typeface="Livvic"/>
                <a:ea typeface="Livvic"/>
                <a:cs typeface="Livvic"/>
                <a:sym typeface="Livvic"/>
              </a:rPr>
              <a:t> ingegnere, imprenditore, costruttore e finanziere</a:t>
            </a:r>
          </a:p>
        </p:txBody>
      </p:sp>
      <p:sp>
        <p:nvSpPr>
          <p:cNvPr id="5" name="TextBox 5"/>
          <p:cNvSpPr txBox="1"/>
          <p:nvPr/>
        </p:nvSpPr>
        <p:spPr>
          <a:xfrm>
            <a:off x="1028700" y="1181100"/>
            <a:ext cx="7686388" cy="3917888"/>
          </a:xfrm>
          <a:prstGeom prst="rect">
            <a:avLst/>
          </a:prstGeom>
        </p:spPr>
        <p:txBody>
          <a:bodyPr lIns="0" tIns="0" rIns="0" bIns="0" rtlCol="0" anchor="t">
            <a:spAutoFit/>
          </a:bodyPr>
          <a:lstStyle/>
          <a:p>
            <a:pPr algn="ctr">
              <a:lnSpc>
                <a:spcPts val="10100"/>
              </a:lnSpc>
            </a:pPr>
            <a:r>
              <a:rPr lang="en-US" sz="10000">
                <a:solidFill>
                  <a:srgbClr val="FFFFFF"/>
                </a:solidFill>
                <a:latin typeface="Bobby Jones"/>
                <a:ea typeface="Bobby Jones"/>
                <a:cs typeface="Bobby Jones"/>
                <a:sym typeface="Bobby Jones"/>
              </a:rPr>
              <a:t>PASQUALE LUCCHINI </a:t>
            </a:r>
          </a:p>
          <a:p>
            <a:pPr algn="ctr">
              <a:lnSpc>
                <a:spcPts val="10100"/>
              </a:lnSpc>
            </a:pPr>
            <a:r>
              <a:rPr lang="en-US" sz="10000">
                <a:solidFill>
                  <a:srgbClr val="FFFFFF"/>
                </a:solidFill>
                <a:latin typeface="Bobby Jones"/>
                <a:ea typeface="Bobby Jones"/>
                <a:cs typeface="Bobby Jones"/>
                <a:sym typeface="Bobby Jones"/>
              </a:rPr>
              <a:t>(1798-1892)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785581" y="-467805"/>
            <a:ext cx="8502419" cy="12753629"/>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593" r="-5593"/>
              </a:stretch>
            </a:blipFill>
          </p:spPr>
          <p:txBody>
            <a:bodyPr/>
            <a:lstStyle/>
            <a:p>
              <a:endParaRPr lang="it-IT"/>
            </a:p>
          </p:txBody>
        </p:sp>
      </p:grpSp>
      <p:sp>
        <p:nvSpPr>
          <p:cNvPr id="4" name="TextBox 4"/>
          <p:cNvSpPr txBox="1"/>
          <p:nvPr/>
        </p:nvSpPr>
        <p:spPr>
          <a:xfrm>
            <a:off x="1028700" y="6867450"/>
            <a:ext cx="7686388" cy="1455321"/>
          </a:xfrm>
          <a:prstGeom prst="rect">
            <a:avLst/>
          </a:prstGeom>
        </p:spPr>
        <p:txBody>
          <a:bodyPr lIns="0" tIns="0" rIns="0" bIns="0" rtlCol="0" anchor="t">
            <a:spAutoFit/>
          </a:bodyPr>
          <a:lstStyle/>
          <a:p>
            <a:pPr algn="ctr">
              <a:lnSpc>
                <a:spcPts val="5879"/>
              </a:lnSpc>
              <a:spcBef>
                <a:spcPct val="0"/>
              </a:spcBef>
            </a:pPr>
            <a:r>
              <a:rPr lang="en-US" sz="4199" u="none" strike="noStrike">
                <a:solidFill>
                  <a:srgbClr val="FFFFFF"/>
                </a:solidFill>
                <a:latin typeface="Livvic"/>
                <a:ea typeface="Livvic"/>
                <a:cs typeface="Livvic"/>
                <a:sym typeface="Livvic"/>
              </a:rPr>
              <a:t> filosofo, politico, </a:t>
            </a:r>
          </a:p>
          <a:p>
            <a:pPr algn="ctr">
              <a:lnSpc>
                <a:spcPts val="5879"/>
              </a:lnSpc>
              <a:spcBef>
                <a:spcPct val="0"/>
              </a:spcBef>
            </a:pPr>
            <a:r>
              <a:rPr lang="en-US" sz="4199" u="none" strike="noStrike">
                <a:solidFill>
                  <a:srgbClr val="FFFFFF"/>
                </a:solidFill>
                <a:latin typeface="Livvic"/>
                <a:ea typeface="Livvic"/>
                <a:cs typeface="Livvic"/>
                <a:sym typeface="Livvic"/>
              </a:rPr>
              <a:t>economista e scrittore</a:t>
            </a:r>
          </a:p>
        </p:txBody>
      </p:sp>
      <p:sp>
        <p:nvSpPr>
          <p:cNvPr id="5" name="TextBox 5"/>
          <p:cNvSpPr txBox="1"/>
          <p:nvPr/>
        </p:nvSpPr>
        <p:spPr>
          <a:xfrm>
            <a:off x="1028700" y="1181100"/>
            <a:ext cx="7686388" cy="3917888"/>
          </a:xfrm>
          <a:prstGeom prst="rect">
            <a:avLst/>
          </a:prstGeom>
        </p:spPr>
        <p:txBody>
          <a:bodyPr lIns="0" tIns="0" rIns="0" bIns="0" rtlCol="0" anchor="t">
            <a:spAutoFit/>
          </a:bodyPr>
          <a:lstStyle/>
          <a:p>
            <a:pPr algn="ctr">
              <a:lnSpc>
                <a:spcPts val="10100"/>
              </a:lnSpc>
            </a:pPr>
            <a:r>
              <a:rPr lang="en-US" sz="10000">
                <a:solidFill>
                  <a:srgbClr val="FFFFFF"/>
                </a:solidFill>
                <a:latin typeface="Bobby Jones"/>
                <a:ea typeface="Bobby Jones"/>
                <a:cs typeface="Bobby Jones"/>
                <a:sym typeface="Bobby Jones"/>
              </a:rPr>
              <a:t>CARLO CATTANEO (1801-1869)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785581" y="0"/>
            <a:ext cx="8502419" cy="10287000"/>
            <a:chOff x="0" y="0"/>
            <a:chExt cx="6350000" cy="7682807"/>
          </a:xfrm>
        </p:grpSpPr>
        <p:sp>
          <p:nvSpPr>
            <p:cNvPr id="3" name="Freeform 3"/>
            <p:cNvSpPr/>
            <p:nvPr/>
          </p:nvSpPr>
          <p:spPr>
            <a:xfrm>
              <a:off x="0" y="0"/>
              <a:ext cx="6350000" cy="7682808"/>
            </a:xfrm>
            <a:custGeom>
              <a:avLst/>
              <a:gdLst/>
              <a:ahLst/>
              <a:cxnLst/>
              <a:rect l="l" t="t" r="r" b="b"/>
              <a:pathLst>
                <a:path w="6350000" h="7682808">
                  <a:moveTo>
                    <a:pt x="0" y="7293546"/>
                  </a:moveTo>
                  <a:lnTo>
                    <a:pt x="0" y="389262"/>
                  </a:lnTo>
                  <a:cubicBezTo>
                    <a:pt x="0" y="174144"/>
                    <a:pt x="215900" y="0"/>
                    <a:pt x="482600" y="0"/>
                  </a:cubicBezTo>
                  <a:lnTo>
                    <a:pt x="5867400" y="0"/>
                  </a:lnTo>
                  <a:cubicBezTo>
                    <a:pt x="6134100" y="0"/>
                    <a:pt x="6350000" y="175168"/>
                    <a:pt x="6350000" y="389262"/>
                  </a:cubicBezTo>
                  <a:lnTo>
                    <a:pt x="6350000" y="7293546"/>
                  </a:lnTo>
                  <a:cubicBezTo>
                    <a:pt x="6350000" y="7508664"/>
                    <a:pt x="6134100" y="7682808"/>
                    <a:pt x="5867400" y="7682808"/>
                  </a:cubicBezTo>
                  <a:lnTo>
                    <a:pt x="482600" y="7682808"/>
                  </a:lnTo>
                  <a:cubicBezTo>
                    <a:pt x="217170" y="7682808"/>
                    <a:pt x="0" y="7508664"/>
                    <a:pt x="0" y="7293546"/>
                  </a:cubicBezTo>
                  <a:close/>
                </a:path>
              </a:pathLst>
            </a:custGeom>
            <a:blipFill>
              <a:blip r:embed="rId2"/>
              <a:stretch>
                <a:fillRect t="-2897" b="-2897"/>
              </a:stretch>
            </a:blipFill>
          </p:spPr>
          <p:txBody>
            <a:bodyPr/>
            <a:lstStyle/>
            <a:p>
              <a:endParaRPr lang="it-IT"/>
            </a:p>
          </p:txBody>
        </p:sp>
      </p:grpSp>
      <p:sp>
        <p:nvSpPr>
          <p:cNvPr id="4" name="TextBox 4"/>
          <p:cNvSpPr txBox="1"/>
          <p:nvPr/>
        </p:nvSpPr>
        <p:spPr>
          <a:xfrm>
            <a:off x="1028700" y="6867450"/>
            <a:ext cx="7686388" cy="2198222"/>
          </a:xfrm>
          <a:prstGeom prst="rect">
            <a:avLst/>
          </a:prstGeom>
        </p:spPr>
        <p:txBody>
          <a:bodyPr lIns="0" tIns="0" rIns="0" bIns="0" rtlCol="0" anchor="t">
            <a:spAutoFit/>
          </a:bodyPr>
          <a:lstStyle/>
          <a:p>
            <a:pPr algn="ctr">
              <a:lnSpc>
                <a:spcPts val="5879"/>
              </a:lnSpc>
              <a:spcBef>
                <a:spcPct val="0"/>
              </a:spcBef>
            </a:pPr>
            <a:endParaRPr/>
          </a:p>
          <a:p>
            <a:pPr algn="ctr">
              <a:lnSpc>
                <a:spcPts val="5879"/>
              </a:lnSpc>
              <a:spcBef>
                <a:spcPct val="0"/>
              </a:spcBef>
            </a:pPr>
            <a:r>
              <a:rPr lang="en-US" sz="4199" u="none" strike="noStrike">
                <a:solidFill>
                  <a:srgbClr val="FFFFFF"/>
                </a:solidFill>
                <a:latin typeface="Livvic"/>
                <a:ea typeface="Livvic"/>
                <a:cs typeface="Livvic"/>
                <a:sym typeface="Livvic"/>
              </a:rPr>
              <a:t>Avvocato, notaio, politico, diplomatico e ambasciatore</a:t>
            </a:r>
          </a:p>
        </p:txBody>
      </p:sp>
      <p:sp>
        <p:nvSpPr>
          <p:cNvPr id="5" name="TextBox 5"/>
          <p:cNvSpPr txBox="1"/>
          <p:nvPr/>
        </p:nvSpPr>
        <p:spPr>
          <a:xfrm>
            <a:off x="1028700" y="1181100"/>
            <a:ext cx="7686388" cy="6470538"/>
          </a:xfrm>
          <a:prstGeom prst="rect">
            <a:avLst/>
          </a:prstGeom>
        </p:spPr>
        <p:txBody>
          <a:bodyPr lIns="0" tIns="0" rIns="0" bIns="0" rtlCol="0" anchor="t">
            <a:spAutoFit/>
          </a:bodyPr>
          <a:lstStyle/>
          <a:p>
            <a:pPr algn="ctr">
              <a:lnSpc>
                <a:spcPts val="10100"/>
              </a:lnSpc>
            </a:pPr>
            <a:r>
              <a:rPr lang="en-US" sz="10000">
                <a:solidFill>
                  <a:srgbClr val="FFFFFF"/>
                </a:solidFill>
                <a:latin typeface="Bobby Jones"/>
                <a:ea typeface="Bobby Jones"/>
                <a:cs typeface="Bobby Jones"/>
                <a:sym typeface="Bobby Jones"/>
              </a:rPr>
              <a:t>GIOVANNI BATTISTA PIODA</a:t>
            </a:r>
          </a:p>
          <a:p>
            <a:pPr algn="ctr">
              <a:lnSpc>
                <a:spcPts val="10100"/>
              </a:lnSpc>
            </a:pPr>
            <a:r>
              <a:rPr lang="en-US" sz="10000">
                <a:solidFill>
                  <a:srgbClr val="FFFFFF"/>
                </a:solidFill>
                <a:latin typeface="Bobby Jones"/>
                <a:ea typeface="Bobby Jones"/>
                <a:cs typeface="Bobby Jones"/>
                <a:sym typeface="Bobby Jones"/>
              </a:rPr>
              <a:t> (1808 - 1882) </a:t>
            </a:r>
          </a:p>
          <a:p>
            <a:pPr algn="ctr">
              <a:lnSpc>
                <a:spcPts val="10100"/>
              </a:lnSpc>
            </a:pPr>
            <a:endParaRPr lang="en-US" sz="10000">
              <a:solidFill>
                <a:srgbClr val="FFFFFF"/>
              </a:solidFill>
              <a:latin typeface="Bobby Jones"/>
              <a:ea typeface="Bobby Jones"/>
              <a:cs typeface="Bobby Jones"/>
              <a:sym typeface="Bobby Jone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5709" y="0"/>
            <a:ext cx="9595773" cy="10287000"/>
            <a:chOff x="0" y="0"/>
            <a:chExt cx="6920720" cy="7419251"/>
          </a:xfrm>
        </p:grpSpPr>
        <p:sp>
          <p:nvSpPr>
            <p:cNvPr id="3" name="Freeform 3"/>
            <p:cNvSpPr/>
            <p:nvPr/>
          </p:nvSpPr>
          <p:spPr>
            <a:xfrm>
              <a:off x="0" y="0"/>
              <a:ext cx="6920720" cy="7419251"/>
            </a:xfrm>
            <a:custGeom>
              <a:avLst/>
              <a:gdLst/>
              <a:ahLst/>
              <a:cxnLst/>
              <a:rect l="l" t="t" r="r" b="b"/>
              <a:pathLst>
                <a:path w="6920720" h="7419251">
                  <a:moveTo>
                    <a:pt x="0" y="7043342"/>
                  </a:moveTo>
                  <a:lnTo>
                    <a:pt x="0" y="375909"/>
                  </a:lnTo>
                  <a:cubicBezTo>
                    <a:pt x="0" y="168170"/>
                    <a:pt x="235304" y="0"/>
                    <a:pt x="525975" y="0"/>
                  </a:cubicBezTo>
                  <a:lnTo>
                    <a:pt x="6394746" y="0"/>
                  </a:lnTo>
                  <a:cubicBezTo>
                    <a:pt x="6685416" y="0"/>
                    <a:pt x="6920720" y="169159"/>
                    <a:pt x="6920720" y="375909"/>
                  </a:cubicBezTo>
                  <a:lnTo>
                    <a:pt x="6920720" y="7043342"/>
                  </a:lnTo>
                  <a:cubicBezTo>
                    <a:pt x="6920720" y="7251081"/>
                    <a:pt x="6685416" y="7419251"/>
                    <a:pt x="6394746" y="7419251"/>
                  </a:cubicBezTo>
                  <a:lnTo>
                    <a:pt x="525975" y="7419251"/>
                  </a:lnTo>
                  <a:cubicBezTo>
                    <a:pt x="236689" y="7419251"/>
                    <a:pt x="0" y="7251081"/>
                    <a:pt x="0" y="7043342"/>
                  </a:cubicBezTo>
                  <a:close/>
                </a:path>
              </a:pathLst>
            </a:custGeom>
            <a:blipFill>
              <a:blip r:embed="rId2"/>
              <a:stretch>
                <a:fillRect l="-46050" r="-13064"/>
              </a:stretch>
            </a:blipFill>
          </p:spPr>
          <p:txBody>
            <a:bodyPr/>
            <a:lstStyle/>
            <a:p>
              <a:endParaRPr lang="it-IT"/>
            </a:p>
          </p:txBody>
        </p:sp>
      </p:grpSp>
      <p:sp>
        <p:nvSpPr>
          <p:cNvPr id="4" name="TextBox 4"/>
          <p:cNvSpPr txBox="1"/>
          <p:nvPr/>
        </p:nvSpPr>
        <p:spPr>
          <a:xfrm>
            <a:off x="1028700" y="2280901"/>
            <a:ext cx="7686388" cy="7812844"/>
          </a:xfrm>
          <a:prstGeom prst="rect">
            <a:avLst/>
          </a:prstGeom>
        </p:spPr>
        <p:txBody>
          <a:bodyPr lIns="0" tIns="0" rIns="0" bIns="0" rtlCol="0" anchor="t">
            <a:spAutoFit/>
          </a:bodyPr>
          <a:lstStyle/>
          <a:p>
            <a:pPr algn="l">
              <a:lnSpc>
                <a:spcPts val="3359"/>
              </a:lnSpc>
            </a:pPr>
            <a:r>
              <a:rPr lang="en-US" sz="2400" dirty="0">
                <a:solidFill>
                  <a:srgbClr val="093362"/>
                </a:solidFill>
                <a:latin typeface="Livvic"/>
                <a:ea typeface="Livvic"/>
                <a:cs typeface="Livvic"/>
                <a:sym typeface="Livvic"/>
              </a:rPr>
              <a:t>Sotto la </a:t>
            </a:r>
            <a:r>
              <a:rPr lang="en-US" sz="2400" dirty="0" err="1">
                <a:solidFill>
                  <a:srgbClr val="093362"/>
                </a:solidFill>
                <a:latin typeface="Livvic"/>
                <a:ea typeface="Livvic"/>
                <a:cs typeface="Livvic"/>
                <a:sym typeface="Livvic"/>
              </a:rPr>
              <a:t>direzione</a:t>
            </a:r>
            <a:r>
              <a:rPr lang="en-US" sz="2400" dirty="0">
                <a:solidFill>
                  <a:srgbClr val="093362"/>
                </a:solidFill>
                <a:latin typeface="Livvic"/>
                <a:ea typeface="Livvic"/>
                <a:cs typeface="Livvic"/>
                <a:sym typeface="Livvic"/>
              </a:rPr>
              <a:t> di Esc</a:t>
            </a:r>
            <a:r>
              <a:rPr lang="en-US" sz="2400" u="none" strike="noStrike" dirty="0">
                <a:solidFill>
                  <a:srgbClr val="093362"/>
                </a:solidFill>
                <a:latin typeface="Livvic"/>
                <a:ea typeface="Livvic"/>
                <a:cs typeface="Livvic"/>
                <a:sym typeface="Livvic"/>
              </a:rPr>
              <a:t>her e la </a:t>
            </a:r>
            <a:r>
              <a:rPr lang="en-US" sz="2400" u="none" strike="noStrike" dirty="0" err="1">
                <a:solidFill>
                  <a:srgbClr val="093362"/>
                </a:solidFill>
                <a:latin typeface="Livvic"/>
                <a:ea typeface="Livvic"/>
                <a:cs typeface="Livvic"/>
                <a:sym typeface="Livvic"/>
              </a:rPr>
              <a:t>vigilanza</a:t>
            </a:r>
            <a:r>
              <a:rPr lang="en-US" sz="2400" u="none" strike="noStrike" dirty="0">
                <a:solidFill>
                  <a:srgbClr val="093362"/>
                </a:solidFill>
                <a:latin typeface="Livvic"/>
                <a:ea typeface="Livvic"/>
                <a:cs typeface="Livvic"/>
                <a:sym typeface="Livvic"/>
              </a:rPr>
              <a:t> del Consiglio </a:t>
            </a:r>
            <a:r>
              <a:rPr lang="en-US" sz="2400" u="none" strike="noStrike" dirty="0" err="1">
                <a:solidFill>
                  <a:srgbClr val="093362"/>
                </a:solidFill>
                <a:latin typeface="Livvic"/>
                <a:ea typeface="Livvic"/>
                <a:cs typeface="Livvic"/>
                <a:sym typeface="Livvic"/>
              </a:rPr>
              <a:t>Federale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viene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costituita</a:t>
            </a:r>
            <a:r>
              <a:rPr lang="en-US" sz="2400" u="none" strike="noStrike" dirty="0">
                <a:solidFill>
                  <a:srgbClr val="093362"/>
                </a:solidFill>
                <a:latin typeface="Livvic"/>
                <a:ea typeface="Livvic"/>
                <a:cs typeface="Livvic"/>
                <a:sym typeface="Livvic"/>
              </a:rPr>
              <a:t> la Compagnia del Gottardo con </a:t>
            </a:r>
            <a:r>
              <a:rPr lang="en-US" sz="2400" u="none" strike="noStrike" dirty="0" err="1">
                <a:solidFill>
                  <a:srgbClr val="093362"/>
                </a:solidFill>
                <a:latin typeface="Livvic"/>
                <a:ea typeface="Livvic"/>
                <a:cs typeface="Livvic"/>
                <a:sym typeface="Livvic"/>
              </a:rPr>
              <a:t>contributi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ripartiti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tra</a:t>
            </a:r>
            <a:r>
              <a:rPr lang="en-US" sz="2400" u="none" strike="noStrike" dirty="0">
                <a:solidFill>
                  <a:srgbClr val="093362"/>
                </a:solidFill>
                <a:latin typeface="Livvic"/>
                <a:ea typeface="Livvic"/>
                <a:cs typeface="Livvic"/>
                <a:sym typeface="Livvic"/>
              </a:rPr>
              <a:t> Cantoni (3 </a:t>
            </a:r>
            <a:r>
              <a:rPr lang="en-US" sz="2400" u="none" strike="noStrike" dirty="0" err="1">
                <a:solidFill>
                  <a:srgbClr val="093362"/>
                </a:solidFill>
                <a:latin typeface="Livvic"/>
                <a:ea typeface="Livvic"/>
                <a:cs typeface="Livvic"/>
                <a:sym typeface="Livvic"/>
              </a:rPr>
              <a:t>mio</a:t>
            </a:r>
            <a:r>
              <a:rPr lang="en-US" sz="2400" u="none" strike="noStrike" dirty="0">
                <a:solidFill>
                  <a:srgbClr val="093362"/>
                </a:solidFill>
                <a:latin typeface="Livvic"/>
                <a:ea typeface="Livvic"/>
                <a:cs typeface="Livvic"/>
                <a:sym typeface="Livvic"/>
              </a:rPr>
              <a:t> per il Ticino) ed </a:t>
            </a:r>
            <a:r>
              <a:rPr lang="en-US" sz="2400" u="none" strike="noStrike" dirty="0" err="1">
                <a:solidFill>
                  <a:srgbClr val="093362"/>
                </a:solidFill>
                <a:latin typeface="Livvic"/>
                <a:ea typeface="Livvic"/>
                <a:cs typeface="Livvic"/>
                <a:sym typeface="Livvic"/>
              </a:rPr>
              <a:t>enti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privati</a:t>
            </a:r>
            <a:r>
              <a:rPr lang="en-US" sz="2400" u="none" strike="noStrike" dirty="0">
                <a:solidFill>
                  <a:srgbClr val="093362"/>
                </a:solidFill>
                <a:latin typeface="Livvic"/>
                <a:ea typeface="Livvic"/>
                <a:cs typeface="Livvic"/>
                <a:sym typeface="Livvic"/>
              </a:rPr>
              <a:t>. I </a:t>
            </a:r>
            <a:r>
              <a:rPr lang="en-US" sz="2400" u="none" strike="noStrike" dirty="0" err="1">
                <a:solidFill>
                  <a:srgbClr val="093362"/>
                </a:solidFill>
                <a:latin typeface="Livvic"/>
                <a:ea typeface="Livvic"/>
                <a:cs typeface="Livvic"/>
                <a:sym typeface="Livvic"/>
              </a:rPr>
              <a:t>lavori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sono</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affidati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all'impresa</a:t>
            </a:r>
            <a:r>
              <a:rPr lang="en-US" sz="2400" u="none" strike="noStrike" dirty="0">
                <a:solidFill>
                  <a:srgbClr val="093362"/>
                </a:solidFill>
                <a:latin typeface="Livvic"/>
                <a:ea typeface="Livvic"/>
                <a:cs typeface="Livvic"/>
                <a:sym typeface="Livvic"/>
              </a:rPr>
              <a:t> del </a:t>
            </a:r>
            <a:r>
              <a:rPr lang="en-US" sz="2400" u="none" strike="noStrike" dirty="0" err="1">
                <a:solidFill>
                  <a:srgbClr val="093362"/>
                </a:solidFill>
                <a:latin typeface="Livvic"/>
                <a:ea typeface="Livvic"/>
                <a:cs typeface="Livvic"/>
                <a:sym typeface="Livvic"/>
              </a:rPr>
              <a:t>ginevrino</a:t>
            </a:r>
            <a:r>
              <a:rPr lang="en-US" sz="2400" u="none" strike="noStrike" dirty="0">
                <a:solidFill>
                  <a:srgbClr val="093362"/>
                </a:solidFill>
                <a:latin typeface="Livvic"/>
                <a:ea typeface="Livvic"/>
                <a:cs typeface="Livvic"/>
                <a:sym typeface="Livvic"/>
              </a:rPr>
              <a:t> Louis Favre con </a:t>
            </a:r>
            <a:r>
              <a:rPr lang="en-US" sz="2400" u="none" strike="noStrike" dirty="0" err="1">
                <a:solidFill>
                  <a:srgbClr val="093362"/>
                </a:solidFill>
                <a:latin typeface="Livvic"/>
                <a:ea typeface="Livvic"/>
                <a:cs typeface="Livvic"/>
                <a:sym typeface="Livvic"/>
              </a:rPr>
              <a:t>impiego</a:t>
            </a:r>
            <a:r>
              <a:rPr lang="en-US" sz="2400" u="none" strike="noStrike" dirty="0">
                <a:solidFill>
                  <a:srgbClr val="093362"/>
                </a:solidFill>
                <a:latin typeface="Livvic"/>
                <a:ea typeface="Livvic"/>
                <a:cs typeface="Livvic"/>
                <a:sym typeface="Livvic"/>
              </a:rPr>
              <a:t> di </a:t>
            </a:r>
            <a:r>
              <a:rPr lang="en-US" sz="2400" u="none" strike="noStrike" dirty="0" err="1">
                <a:solidFill>
                  <a:srgbClr val="093362"/>
                </a:solidFill>
                <a:latin typeface="Livvic"/>
                <a:ea typeface="Livvic"/>
                <a:cs typeface="Livvic"/>
                <a:sym typeface="Livvic"/>
              </a:rPr>
              <a:t>manodopera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immigrata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italiana</a:t>
            </a:r>
            <a:r>
              <a:rPr lang="en-US" sz="2400" u="none" strike="noStrike" dirty="0">
                <a:solidFill>
                  <a:srgbClr val="093362"/>
                </a:solidFill>
                <a:latin typeface="Livvic"/>
                <a:ea typeface="Livvic"/>
                <a:cs typeface="Livvic"/>
                <a:sym typeface="Livvic"/>
              </a:rPr>
              <a:t>. Le </a:t>
            </a:r>
            <a:r>
              <a:rPr lang="en-US" sz="2400" u="none" strike="noStrike" dirty="0" err="1">
                <a:solidFill>
                  <a:srgbClr val="093362"/>
                </a:solidFill>
                <a:latin typeface="Livvic"/>
                <a:ea typeface="Livvic"/>
                <a:cs typeface="Livvic"/>
                <a:sym typeface="Livvic"/>
              </a:rPr>
              <a:t>operazioni</a:t>
            </a:r>
            <a:r>
              <a:rPr lang="en-US" sz="2400" u="none" strike="noStrike" dirty="0">
                <a:solidFill>
                  <a:srgbClr val="093362"/>
                </a:solidFill>
                <a:latin typeface="Livvic"/>
                <a:ea typeface="Livvic"/>
                <a:cs typeface="Livvic"/>
                <a:sym typeface="Livvic"/>
              </a:rPr>
              <a:t> di </a:t>
            </a:r>
            <a:r>
              <a:rPr lang="en-US" sz="2400" u="none" strike="noStrike" dirty="0" err="1">
                <a:solidFill>
                  <a:srgbClr val="093362"/>
                </a:solidFill>
                <a:latin typeface="Livvic"/>
                <a:ea typeface="Livvic"/>
                <a:cs typeface="Livvic"/>
                <a:sym typeface="Livvic"/>
              </a:rPr>
              <a:t>traforo</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durano</a:t>
            </a:r>
            <a:r>
              <a:rPr lang="en-US" sz="2400" u="none" strike="noStrike">
                <a:solidFill>
                  <a:srgbClr val="093362"/>
                </a:solidFill>
                <a:latin typeface="Livvic"/>
                <a:ea typeface="Livvic"/>
                <a:cs typeface="Livvic"/>
                <a:sym typeface="Livvic"/>
              </a:rPr>
              <a:t> dal 1872 al 1880 in </a:t>
            </a:r>
            <a:r>
              <a:rPr lang="en-US" sz="2400" u="none" strike="noStrike" dirty="0" err="1">
                <a:solidFill>
                  <a:srgbClr val="093362"/>
                </a:solidFill>
                <a:latin typeface="Livvic"/>
                <a:ea typeface="Livvic"/>
                <a:cs typeface="Livvic"/>
                <a:sym typeface="Livvic"/>
              </a:rPr>
              <a:t>condizioni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tecniche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sociali</a:t>
            </a:r>
            <a:r>
              <a:rPr lang="en-US" sz="2400" u="none" strike="noStrike" dirty="0">
                <a:solidFill>
                  <a:srgbClr val="093362"/>
                </a:solidFill>
                <a:latin typeface="Livvic"/>
                <a:ea typeface="Livvic"/>
                <a:cs typeface="Livvic"/>
                <a:sym typeface="Livvic"/>
              </a:rPr>
              <a:t> e </a:t>
            </a:r>
            <a:r>
              <a:rPr lang="en-US" sz="2400" u="none" strike="noStrike" dirty="0" err="1">
                <a:solidFill>
                  <a:srgbClr val="093362"/>
                </a:solidFill>
                <a:latin typeface="Livvic"/>
                <a:ea typeface="Livvic"/>
                <a:cs typeface="Livvic"/>
                <a:sym typeface="Livvic"/>
              </a:rPr>
              <a:t>sanitarie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difficili.Vengono</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sperimentate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perforatrici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meccaniche</a:t>
            </a:r>
            <a:r>
              <a:rPr lang="en-US" sz="2400" u="none" strike="noStrike" dirty="0">
                <a:solidFill>
                  <a:srgbClr val="093362"/>
                </a:solidFill>
                <a:latin typeface="Livvic"/>
                <a:ea typeface="Livvic"/>
                <a:cs typeface="Livvic"/>
                <a:sym typeface="Livvic"/>
              </a:rPr>
              <a:t>, locomotive ad aria </a:t>
            </a:r>
            <a:r>
              <a:rPr lang="en-US" sz="2400" u="none" strike="noStrike" dirty="0" err="1">
                <a:solidFill>
                  <a:srgbClr val="093362"/>
                </a:solidFill>
                <a:latin typeface="Livvic"/>
                <a:ea typeface="Livvic"/>
                <a:cs typeface="Livvic"/>
                <a:sym typeface="Livvic"/>
              </a:rPr>
              <a:t>compressa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dinamite</a:t>
            </a:r>
            <a:r>
              <a:rPr lang="en-US" sz="2400" u="none" strike="noStrike" dirty="0">
                <a:solidFill>
                  <a:srgbClr val="093362"/>
                </a:solidFill>
                <a:latin typeface="Livvic"/>
                <a:ea typeface="Livvic"/>
                <a:cs typeface="Livvic"/>
                <a:sym typeface="Livvic"/>
              </a:rPr>
              <a:t>. La </a:t>
            </a:r>
            <a:r>
              <a:rPr lang="en-US" sz="2400" u="none" strike="noStrike" dirty="0" err="1">
                <a:solidFill>
                  <a:srgbClr val="093362"/>
                </a:solidFill>
                <a:latin typeface="Livvic"/>
                <a:ea typeface="Livvic"/>
                <a:cs typeface="Livvic"/>
                <a:sym typeface="Livvic"/>
              </a:rPr>
              <a:t>fretta</a:t>
            </a:r>
            <a:r>
              <a:rPr lang="en-US" sz="2400" u="none" strike="noStrike" dirty="0">
                <a:solidFill>
                  <a:srgbClr val="093362"/>
                </a:solidFill>
                <a:latin typeface="Livvic"/>
                <a:ea typeface="Livvic"/>
                <a:cs typeface="Livvic"/>
                <a:sym typeface="Livvic"/>
              </a:rPr>
              <a:t> e </a:t>
            </a:r>
            <a:r>
              <a:rPr lang="en-US" sz="2400" u="none" strike="noStrike" dirty="0" err="1">
                <a:solidFill>
                  <a:srgbClr val="093362"/>
                </a:solidFill>
                <a:latin typeface="Livvic"/>
                <a:ea typeface="Livvic"/>
                <a:cs typeface="Livvic"/>
                <a:sym typeface="Livvic"/>
              </a:rPr>
              <a:t>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risparmi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aumentano</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pericoli</a:t>
            </a:r>
            <a:r>
              <a:rPr lang="en-US" sz="2400" u="none" strike="noStrike" dirty="0">
                <a:solidFill>
                  <a:srgbClr val="093362"/>
                </a:solidFill>
                <a:latin typeface="Livvic"/>
                <a:ea typeface="Livvic"/>
                <a:cs typeface="Livvic"/>
                <a:sym typeface="Livvic"/>
              </a:rPr>
              <a:t>.</a:t>
            </a:r>
          </a:p>
          <a:p>
            <a:pPr algn="l">
              <a:lnSpc>
                <a:spcPts val="3359"/>
              </a:lnSpc>
            </a:pPr>
            <a:r>
              <a:rPr lang="en-US" sz="2400" u="none" strike="noStrike" dirty="0">
                <a:solidFill>
                  <a:srgbClr val="093362"/>
                </a:solidFill>
                <a:latin typeface="Livvic"/>
                <a:ea typeface="Livvic"/>
                <a:cs typeface="Livvic"/>
                <a:sym typeface="Livvic"/>
              </a:rPr>
              <a:t>La </a:t>
            </a:r>
            <a:r>
              <a:rPr lang="en-US" sz="2400" u="none" strike="noStrike" dirty="0" err="1">
                <a:solidFill>
                  <a:srgbClr val="093362"/>
                </a:solidFill>
                <a:latin typeface="Livvic"/>
                <a:ea typeface="Livvic"/>
                <a:cs typeface="Livvic"/>
                <a:sym typeface="Livvic"/>
              </a:rPr>
              <a:t>società</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che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inaugura</a:t>
            </a:r>
            <a:r>
              <a:rPr lang="en-US" sz="2400" u="none" strike="noStrike" dirty="0">
                <a:solidFill>
                  <a:srgbClr val="093362"/>
                </a:solidFill>
                <a:latin typeface="Livvic"/>
                <a:ea typeface="Livvic"/>
                <a:cs typeface="Livvic"/>
                <a:sym typeface="Livvic"/>
              </a:rPr>
              <a:t> la </a:t>
            </a:r>
            <a:r>
              <a:rPr lang="en-US" sz="2400" u="none" strike="noStrike" dirty="0" err="1">
                <a:solidFill>
                  <a:srgbClr val="093362"/>
                </a:solidFill>
                <a:latin typeface="Livvic"/>
                <a:ea typeface="Livvic"/>
                <a:cs typeface="Livvic"/>
                <a:sym typeface="Livvic"/>
              </a:rPr>
              <a:t>linea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nel</a:t>
            </a:r>
            <a:r>
              <a:rPr lang="en-US" sz="2400" u="none" strike="noStrike" dirty="0">
                <a:solidFill>
                  <a:srgbClr val="093362"/>
                </a:solidFill>
                <a:latin typeface="Livvic"/>
                <a:ea typeface="Livvic"/>
                <a:cs typeface="Livvic"/>
                <a:sym typeface="Livvic"/>
              </a:rPr>
              <a:t> 1882, </a:t>
            </a:r>
            <a:r>
              <a:rPr lang="en-US" sz="2400" u="none" strike="noStrike" dirty="0" err="1">
                <a:solidFill>
                  <a:srgbClr val="093362"/>
                </a:solidFill>
                <a:latin typeface="Livvic"/>
                <a:ea typeface="Livvic"/>
                <a:cs typeface="Livvic"/>
                <a:sym typeface="Livvic"/>
              </a:rPr>
              <a:t>esce</a:t>
            </a:r>
            <a:r>
              <a:rPr lang="en-US" sz="2400" u="none" strike="noStrike" dirty="0">
                <a:solidFill>
                  <a:srgbClr val="093362"/>
                </a:solidFill>
                <a:latin typeface="Livvic"/>
                <a:ea typeface="Livvic"/>
                <a:cs typeface="Livvic"/>
                <a:sym typeface="Livvic"/>
              </a:rPr>
              <a:t> fortemente </a:t>
            </a:r>
            <a:r>
              <a:rPr lang="en-US" sz="2400" u="none" strike="noStrike" dirty="0" err="1">
                <a:solidFill>
                  <a:srgbClr val="093362"/>
                </a:solidFill>
                <a:latin typeface="Livvic"/>
                <a:ea typeface="Livvic"/>
                <a:cs typeface="Livvic"/>
                <a:sym typeface="Livvic"/>
              </a:rPr>
              <a:t>indebitata</a:t>
            </a:r>
            <a:r>
              <a:rPr lang="en-US" sz="2400" u="none" strike="noStrike" dirty="0">
                <a:solidFill>
                  <a:srgbClr val="093362"/>
                </a:solidFill>
                <a:latin typeface="Livvic"/>
                <a:ea typeface="Livvic"/>
                <a:cs typeface="Livvic"/>
                <a:sym typeface="Livvic"/>
              </a:rPr>
              <a:t> verso </a:t>
            </a:r>
            <a:r>
              <a:rPr lang="en-US" sz="2400" u="none" strike="noStrike" dirty="0" err="1">
                <a:solidFill>
                  <a:srgbClr val="093362"/>
                </a:solidFill>
                <a:latin typeface="Livvic"/>
                <a:ea typeface="Livvic"/>
                <a:cs typeface="Livvic"/>
                <a:sym typeface="Livvic"/>
              </a:rPr>
              <a:t>l'estero</a:t>
            </a:r>
            <a:r>
              <a:rPr lang="en-US" sz="2400" u="none" strike="noStrike" dirty="0">
                <a:solidFill>
                  <a:srgbClr val="093362"/>
                </a:solidFill>
                <a:latin typeface="Livvic"/>
                <a:ea typeface="Livvic"/>
                <a:cs typeface="Livvic"/>
                <a:sym typeface="Livvic"/>
              </a:rPr>
              <a:t>: la </a:t>
            </a:r>
            <a:r>
              <a:rPr lang="en-US" sz="2400" u="none" strike="noStrike" dirty="0" err="1">
                <a:solidFill>
                  <a:srgbClr val="093362"/>
                </a:solidFill>
                <a:latin typeface="Livvic"/>
                <a:ea typeface="Livvic"/>
                <a:cs typeface="Livvic"/>
                <a:sym typeface="Livvic"/>
              </a:rPr>
              <a:t>maggior</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parte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delle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azioni</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sono</a:t>
            </a:r>
            <a:r>
              <a:rPr lang="en-US" sz="2400" u="none" strike="noStrike" dirty="0">
                <a:solidFill>
                  <a:srgbClr val="093362"/>
                </a:solidFill>
                <a:latin typeface="Livvic"/>
                <a:ea typeface="Livvic"/>
                <a:cs typeface="Livvic"/>
                <a:sym typeface="Livvic"/>
              </a:rPr>
              <a:t> in mano </a:t>
            </a:r>
            <a:r>
              <a:rPr lang="en-US" sz="2400" u="none" strike="noStrike" dirty="0" err="1">
                <a:solidFill>
                  <a:srgbClr val="093362"/>
                </a:solidFill>
                <a:latin typeface="Livvic"/>
                <a:ea typeface="Livvic"/>
                <a:cs typeface="Livvic"/>
                <a:sym typeface="Livvic"/>
              </a:rPr>
              <a:t>straniere</a:t>
            </a:r>
            <a:r>
              <a:rPr lang="en-US" sz="2400" u="none" strike="noStrike" dirty="0">
                <a:solidFill>
                  <a:srgbClr val="093362"/>
                </a:solidFill>
                <a:latin typeface="Livvic"/>
                <a:ea typeface="Livvic"/>
                <a:cs typeface="Livvic"/>
                <a:sym typeface="Livvic"/>
              </a:rPr>
              <a:t>. Per la Svizzera </a:t>
            </a:r>
            <a:r>
              <a:rPr lang="en-US" sz="2400" u="none" strike="noStrike" dirty="0" err="1">
                <a:solidFill>
                  <a:srgbClr val="093362"/>
                </a:solidFill>
                <a:latin typeface="Livvic"/>
                <a:ea typeface="Livvic"/>
                <a:cs typeface="Livvic"/>
                <a:sym typeface="Livvic"/>
              </a:rPr>
              <a:t>l'opera</a:t>
            </a:r>
            <a:r>
              <a:rPr lang="en-US" sz="2400" u="none" strike="noStrike" dirty="0">
                <a:solidFill>
                  <a:srgbClr val="093362"/>
                </a:solidFill>
                <a:latin typeface="Livvic"/>
                <a:ea typeface="Livvic"/>
                <a:cs typeface="Livvic"/>
                <a:sym typeface="Livvic"/>
              </a:rPr>
              <a:t> è </a:t>
            </a:r>
            <a:r>
              <a:rPr lang="en-US" sz="2400" u="none" strike="noStrike" dirty="0" err="1">
                <a:solidFill>
                  <a:srgbClr val="093362"/>
                </a:solidFill>
                <a:latin typeface="Livvic"/>
                <a:ea typeface="Livvic"/>
                <a:cs typeface="Livvic"/>
                <a:sym typeface="Livvic"/>
              </a:rPr>
              <a:t>strategica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anche</a:t>
            </a:r>
            <a:r>
              <a:rPr lang="en-US" sz="2400" u="none" strike="noStrike" dirty="0">
                <a:solidFill>
                  <a:srgbClr val="093362"/>
                </a:solidFill>
                <a:latin typeface="Livvic"/>
                <a:ea typeface="Livvic"/>
                <a:cs typeface="Livvic"/>
                <a:sym typeface="Livvic"/>
              </a:rPr>
              <a:t> per la </a:t>
            </a:r>
            <a:r>
              <a:rPr lang="en-US" sz="2400" u="none" strike="noStrike" dirty="0" err="1">
                <a:solidFill>
                  <a:srgbClr val="093362"/>
                </a:solidFill>
                <a:latin typeface="Livvic"/>
                <a:ea typeface="Livvic"/>
                <a:cs typeface="Livvic"/>
                <a:sym typeface="Livvic"/>
              </a:rPr>
              <a:t>sua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sicurezza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perciò</a:t>
            </a:r>
            <a:r>
              <a:rPr lang="en-US" sz="2400" u="none" strike="noStrike" dirty="0">
                <a:solidFill>
                  <a:srgbClr val="093362"/>
                </a:solidFill>
                <a:latin typeface="Livvic"/>
                <a:ea typeface="Livvic"/>
                <a:cs typeface="Livvic"/>
                <a:sym typeface="Livvic"/>
              </a:rPr>
              <a:t>, con </a:t>
            </a:r>
            <a:r>
              <a:rPr lang="en-US" sz="2400" u="none" strike="noStrike" dirty="0" err="1">
                <a:solidFill>
                  <a:srgbClr val="093362"/>
                </a:solidFill>
                <a:latin typeface="Livvic"/>
                <a:ea typeface="Livvic"/>
                <a:cs typeface="Livvic"/>
                <a:sym typeface="Livvic"/>
              </a:rPr>
              <a:t>votazione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popolare</a:t>
            </a:r>
            <a:r>
              <a:rPr lang="en-US" sz="2400" u="none" strike="noStrike" dirty="0">
                <a:solidFill>
                  <a:srgbClr val="093362"/>
                </a:solidFill>
                <a:latin typeface="Livvic"/>
                <a:ea typeface="Livvic"/>
                <a:cs typeface="Livvic"/>
                <a:sym typeface="Livvic"/>
              </a:rPr>
              <a:t> e </a:t>
            </a:r>
            <a:r>
              <a:rPr lang="en-US" sz="2400" u="none" strike="noStrike" dirty="0" err="1">
                <a:solidFill>
                  <a:srgbClr val="093362"/>
                </a:solidFill>
                <a:latin typeface="Livvic"/>
                <a:ea typeface="Livvic"/>
                <a:cs typeface="Livvic"/>
                <a:sym typeface="Livvic"/>
              </a:rPr>
              <a:t>cantonale</a:t>
            </a:r>
            <a:r>
              <a:rPr lang="en-US" sz="2400" u="none" strike="noStrike" dirty="0">
                <a:solidFill>
                  <a:srgbClr val="093362"/>
                </a:solidFill>
                <a:latin typeface="Livvic"/>
                <a:ea typeface="Livvic"/>
                <a:cs typeface="Livvic"/>
                <a:sym typeface="Livvic"/>
              </a:rPr>
              <a:t> del 1888 la </a:t>
            </a:r>
            <a:r>
              <a:rPr lang="en-US" sz="2400" u="none" strike="noStrike" dirty="0" err="1">
                <a:solidFill>
                  <a:srgbClr val="093362"/>
                </a:solidFill>
                <a:latin typeface="Livvic"/>
                <a:ea typeface="Livvic"/>
                <a:cs typeface="Livvic"/>
                <a:sym typeface="Livvic"/>
              </a:rPr>
              <a:t>ferrovia</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viene</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nazionalizzata</a:t>
            </a:r>
            <a:r>
              <a:rPr lang="en-US" sz="2400" u="none" strike="noStrike" dirty="0">
                <a:solidFill>
                  <a:srgbClr val="093362"/>
                </a:solidFill>
                <a:latin typeface="Livvic"/>
                <a:ea typeface="Livvic"/>
                <a:cs typeface="Livvic"/>
                <a:sym typeface="Livvic"/>
              </a:rPr>
              <a:t> e il Paese </a:t>
            </a:r>
            <a:r>
              <a:rPr lang="en-US" sz="2400" u="none" strike="noStrike" dirty="0" err="1">
                <a:solidFill>
                  <a:srgbClr val="093362"/>
                </a:solidFill>
                <a:latin typeface="Livvic"/>
                <a:ea typeface="Livvic"/>
                <a:cs typeface="Livvic"/>
                <a:sym typeface="Livvic"/>
              </a:rPr>
              <a:t>recupera</a:t>
            </a:r>
            <a:r>
              <a:rPr lang="en-US" sz="2400" u="none" strike="noStrike" dirty="0">
                <a:solidFill>
                  <a:srgbClr val="093362"/>
                </a:solidFill>
                <a:latin typeface="Livvic"/>
                <a:ea typeface="Livvic"/>
                <a:cs typeface="Livvic"/>
                <a:sym typeface="Livvic"/>
              </a:rPr>
              <a:t> il </a:t>
            </a:r>
            <a:r>
              <a:rPr lang="en-US" sz="2400" u="none" strike="noStrike" dirty="0" err="1">
                <a:solidFill>
                  <a:srgbClr val="093362"/>
                </a:solidFill>
                <a:latin typeface="Livvic"/>
                <a:ea typeface="Livvic"/>
                <a:cs typeface="Livvic"/>
                <a:sym typeface="Livvic"/>
              </a:rPr>
              <a:t>ruolo</a:t>
            </a:r>
            <a:r>
              <a:rPr lang="en-US" sz="2400" u="none" strike="noStrike" dirty="0">
                <a:solidFill>
                  <a:srgbClr val="093362"/>
                </a:solidFill>
                <a:latin typeface="Livvic"/>
                <a:ea typeface="Livvic"/>
                <a:cs typeface="Livvic"/>
                <a:sym typeface="Livvic"/>
              </a:rPr>
              <a:t> </a:t>
            </a:r>
            <a:r>
              <a:rPr lang="en-US" sz="2400" u="none" strike="noStrike" dirty="0" err="1">
                <a:solidFill>
                  <a:srgbClr val="093362"/>
                </a:solidFill>
                <a:latin typeface="Livvic"/>
                <a:ea typeface="Livvic"/>
                <a:cs typeface="Livvic"/>
                <a:sym typeface="Livvic"/>
              </a:rPr>
              <a:t>internazionale</a:t>
            </a:r>
            <a:r>
              <a:rPr lang="en-US" sz="2400" u="none" strike="noStrike" dirty="0">
                <a:solidFill>
                  <a:srgbClr val="093362"/>
                </a:solidFill>
                <a:latin typeface="Livvic"/>
                <a:ea typeface="Livvic"/>
                <a:cs typeface="Livvic"/>
                <a:sym typeface="Livvic"/>
              </a:rPr>
              <a:t>.</a:t>
            </a:r>
          </a:p>
          <a:p>
            <a:pPr algn="l">
              <a:lnSpc>
                <a:spcPts val="3359"/>
              </a:lnSpc>
            </a:pPr>
            <a:endParaRPr lang="en-US" sz="2400" u="none" strike="noStrike" dirty="0">
              <a:solidFill>
                <a:srgbClr val="093362"/>
              </a:solidFill>
              <a:latin typeface="Livvic"/>
              <a:ea typeface="Livvic"/>
              <a:cs typeface="Livvic"/>
              <a:sym typeface="Livvic"/>
            </a:endParaRPr>
          </a:p>
        </p:txBody>
      </p:sp>
      <p:sp>
        <p:nvSpPr>
          <p:cNvPr id="5" name="TextBox 5"/>
          <p:cNvSpPr txBox="1"/>
          <p:nvPr/>
        </p:nvSpPr>
        <p:spPr>
          <a:xfrm>
            <a:off x="1028700" y="963289"/>
            <a:ext cx="7686388" cy="1365237"/>
          </a:xfrm>
          <a:prstGeom prst="rect">
            <a:avLst/>
          </a:prstGeom>
        </p:spPr>
        <p:txBody>
          <a:bodyPr lIns="0" tIns="0" rIns="0" bIns="0" rtlCol="0" anchor="t">
            <a:spAutoFit/>
          </a:bodyPr>
          <a:lstStyle/>
          <a:p>
            <a:pPr algn="ctr">
              <a:lnSpc>
                <a:spcPts val="10100"/>
              </a:lnSpc>
            </a:pPr>
            <a:r>
              <a:rPr lang="en-US" sz="10000">
                <a:solidFill>
                  <a:srgbClr val="093362"/>
                </a:solidFill>
                <a:latin typeface="Bobby Jones"/>
                <a:ea typeface="Bobby Jones"/>
                <a:cs typeface="Bobby Jones"/>
                <a:sym typeface="Bobby Jones"/>
              </a:rPr>
              <a:t> L'IMPRESA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737029" y="0"/>
            <a:ext cx="8804453" cy="10287000"/>
            <a:chOff x="0" y="0"/>
            <a:chExt cx="6350000" cy="7419251"/>
          </a:xfrm>
        </p:grpSpPr>
        <p:sp>
          <p:nvSpPr>
            <p:cNvPr id="3" name="Freeform 3"/>
            <p:cNvSpPr/>
            <p:nvPr/>
          </p:nvSpPr>
          <p:spPr>
            <a:xfrm>
              <a:off x="0" y="0"/>
              <a:ext cx="6350000" cy="7419251"/>
            </a:xfrm>
            <a:custGeom>
              <a:avLst/>
              <a:gdLst/>
              <a:ahLst/>
              <a:cxnLst/>
              <a:rect l="l" t="t" r="r" b="b"/>
              <a:pathLst>
                <a:path w="6350000" h="7419251">
                  <a:moveTo>
                    <a:pt x="0" y="7043342"/>
                  </a:moveTo>
                  <a:lnTo>
                    <a:pt x="0" y="375909"/>
                  </a:lnTo>
                  <a:cubicBezTo>
                    <a:pt x="0" y="168170"/>
                    <a:pt x="215900" y="0"/>
                    <a:pt x="482600" y="0"/>
                  </a:cubicBezTo>
                  <a:lnTo>
                    <a:pt x="5867400" y="0"/>
                  </a:lnTo>
                  <a:cubicBezTo>
                    <a:pt x="6134100" y="0"/>
                    <a:pt x="6350000" y="169159"/>
                    <a:pt x="6350000" y="375909"/>
                  </a:cubicBezTo>
                  <a:lnTo>
                    <a:pt x="6350000" y="7043342"/>
                  </a:lnTo>
                  <a:cubicBezTo>
                    <a:pt x="6350000" y="7251081"/>
                    <a:pt x="6134100" y="7419251"/>
                    <a:pt x="5867400" y="7419251"/>
                  </a:cubicBezTo>
                  <a:lnTo>
                    <a:pt x="482600" y="7419251"/>
                  </a:lnTo>
                  <a:cubicBezTo>
                    <a:pt x="217170" y="7419251"/>
                    <a:pt x="0" y="7251081"/>
                    <a:pt x="0" y="7043342"/>
                  </a:cubicBezTo>
                  <a:close/>
                </a:path>
              </a:pathLst>
            </a:custGeom>
            <a:blipFill>
              <a:blip r:embed="rId2"/>
              <a:stretch>
                <a:fillRect l="-71463" r="-15852"/>
              </a:stretch>
            </a:blipFill>
          </p:spPr>
          <p:txBody>
            <a:bodyPr/>
            <a:lstStyle/>
            <a:p>
              <a:endParaRPr lang="it-IT"/>
            </a:p>
          </p:txBody>
        </p:sp>
      </p:grpSp>
      <p:sp>
        <p:nvSpPr>
          <p:cNvPr id="4" name="TextBox 4"/>
          <p:cNvSpPr txBox="1"/>
          <p:nvPr/>
        </p:nvSpPr>
        <p:spPr>
          <a:xfrm>
            <a:off x="568899" y="4005617"/>
            <a:ext cx="8925942" cy="5853717"/>
          </a:xfrm>
          <a:prstGeom prst="rect">
            <a:avLst/>
          </a:prstGeom>
        </p:spPr>
        <p:txBody>
          <a:bodyPr lIns="0" tIns="0" rIns="0" bIns="0" rtlCol="0" anchor="t">
            <a:spAutoFit/>
          </a:bodyPr>
          <a:lstStyle/>
          <a:p>
            <a:pPr algn="l">
              <a:lnSpc>
                <a:spcPts val="3359"/>
              </a:lnSpc>
            </a:pPr>
            <a:r>
              <a:rPr lang="en-US" sz="2400">
                <a:solidFill>
                  <a:srgbClr val="FFFFFF"/>
                </a:solidFill>
                <a:latin typeface="Livvic"/>
                <a:ea typeface="Livvic"/>
                <a:cs typeface="Livvic"/>
                <a:sym typeface="Livvic"/>
              </a:rPr>
              <a:t>A l</a:t>
            </a:r>
            <a:r>
              <a:rPr lang="en-US" sz="2400" u="none" strike="noStrike">
                <a:solidFill>
                  <a:srgbClr val="FFFFFF"/>
                </a:solidFill>
                <a:latin typeface="Livvic"/>
                <a:ea typeface="Livvic"/>
                <a:cs typeface="Livvic"/>
                <a:sym typeface="Livvic"/>
              </a:rPr>
              <a:t>avori terminati, si calcola che siano stati investiti in Ticino circa 100 mio. di franchi ma all'economia locale rimane poco perché le ditte appaltatrici sono italiane o confederate. Il Paese fornisce prevalentemente pietre da costruzione e ciò ha favorito l'apertura di cave nelle valli e creato introiti ai patriziati.</a:t>
            </a:r>
          </a:p>
          <a:p>
            <a:pPr algn="l">
              <a:lnSpc>
                <a:spcPts val="3359"/>
              </a:lnSpc>
            </a:pPr>
            <a:r>
              <a:rPr lang="en-US" sz="2400" u="none" strike="noStrike">
                <a:solidFill>
                  <a:srgbClr val="FFFFFF"/>
                </a:solidFill>
                <a:latin typeface="Livvic"/>
                <a:ea typeface="Livvic"/>
                <a:cs typeface="Livvic"/>
                <a:sym typeface="Livvic"/>
              </a:rPr>
              <a:t>È sintomatico che il fenomeno dell'emigrazione ticinese all'estero in questo decennio non si arresta: 7000 emigrano oltre oceano e 6500 alimentano le migrazioni stagionali in aree a più alti salari.</a:t>
            </a:r>
          </a:p>
          <a:p>
            <a:pPr algn="l">
              <a:lnSpc>
                <a:spcPts val="3359"/>
              </a:lnSpc>
            </a:pPr>
            <a:r>
              <a:rPr lang="en-US" sz="2400" u="none" strike="noStrike">
                <a:solidFill>
                  <a:srgbClr val="FFFFFF"/>
                </a:solidFill>
                <a:latin typeface="Livvic"/>
                <a:ea typeface="Livvic"/>
                <a:cs typeface="Livvic"/>
                <a:sym typeface="Livvic"/>
              </a:rPr>
              <a:t>In compenso è stata costituita la dorsale ferroviaria Airolo-Chiasso e le ramificazioni verso Locarno e Magadino-Luino. Bellinzona, Lugano e Locarno, ancora piccoli borghi, sono favorite nello sviluppo urbano e turistico dalla presenza delle imponenti stazioni ferroviarie in luoghi ancora, ma per poco, campestri. </a:t>
            </a:r>
          </a:p>
          <a:p>
            <a:pPr algn="l">
              <a:lnSpc>
                <a:spcPts val="3359"/>
              </a:lnSpc>
            </a:pPr>
            <a:endParaRPr lang="en-US" sz="2400" u="none" strike="noStrike">
              <a:solidFill>
                <a:srgbClr val="FFFFFF"/>
              </a:solidFill>
              <a:latin typeface="Livvic"/>
              <a:ea typeface="Livvic"/>
              <a:cs typeface="Livvic"/>
              <a:sym typeface="Livvic"/>
            </a:endParaRPr>
          </a:p>
        </p:txBody>
      </p:sp>
      <p:sp>
        <p:nvSpPr>
          <p:cNvPr id="5" name="TextBox 5"/>
          <p:cNvSpPr txBox="1"/>
          <p:nvPr/>
        </p:nvSpPr>
        <p:spPr>
          <a:xfrm>
            <a:off x="1028700" y="1214618"/>
            <a:ext cx="7686388" cy="2641562"/>
          </a:xfrm>
          <a:prstGeom prst="rect">
            <a:avLst/>
          </a:prstGeom>
        </p:spPr>
        <p:txBody>
          <a:bodyPr lIns="0" tIns="0" rIns="0" bIns="0" rtlCol="0" anchor="t">
            <a:spAutoFit/>
          </a:bodyPr>
          <a:lstStyle/>
          <a:p>
            <a:pPr algn="ctr">
              <a:lnSpc>
                <a:spcPts val="10100"/>
              </a:lnSpc>
            </a:pPr>
            <a:r>
              <a:rPr lang="en-US" sz="10000">
                <a:solidFill>
                  <a:srgbClr val="FFFFFF"/>
                </a:solidFill>
                <a:latin typeface="Bobby Jones"/>
                <a:ea typeface="Bobby Jones"/>
                <a:cs typeface="Bobby Jones"/>
                <a:sym typeface="Bobby Jones"/>
              </a:rPr>
              <a:t>GLI ESITI PER IL CANTON TICINO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t-IT"/>
          </a:p>
        </p:txBody>
      </p:sp>
      <p:grpSp>
        <p:nvGrpSpPr>
          <p:cNvPr id="3" name="Group 3"/>
          <p:cNvGrpSpPr/>
          <p:nvPr/>
        </p:nvGrpSpPr>
        <p:grpSpPr>
          <a:xfrm>
            <a:off x="-1" y="2829442"/>
            <a:ext cx="18288001" cy="4628115"/>
            <a:chOff x="0" y="0"/>
            <a:chExt cx="5057667" cy="1218928"/>
          </a:xfrm>
        </p:grpSpPr>
        <p:sp>
          <p:nvSpPr>
            <p:cNvPr id="4" name="Freeform 4"/>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txBody>
            <a:bodyPr/>
            <a:lstStyle/>
            <a:p>
              <a:endParaRPr lang="it-IT"/>
            </a:p>
          </p:txBody>
        </p:sp>
        <p:sp>
          <p:nvSpPr>
            <p:cNvPr id="5" name="TextBox 5"/>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36139" y="138348"/>
            <a:ext cx="10010304" cy="1001030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it-IT"/>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324435" y="426644"/>
            <a:ext cx="9433712" cy="94337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E99"/>
            </a:solidFill>
          </p:spPr>
          <p:txBody>
            <a:bodyPr/>
            <a:lstStyle/>
            <a:p>
              <a:endParaRPr lang="it-IT"/>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737568" y="839794"/>
            <a:ext cx="8607446" cy="8607411"/>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5040" r="-15040"/>
              </a:stretch>
            </a:blipFill>
          </p:spPr>
          <p:txBody>
            <a:bodyPr/>
            <a:lstStyle/>
            <a:p>
              <a:endParaRPr lang="it-IT"/>
            </a:p>
          </p:txBody>
        </p:sp>
      </p:grpSp>
      <p:sp>
        <p:nvSpPr>
          <p:cNvPr id="15" name="TextBox 15"/>
          <p:cNvSpPr txBox="1"/>
          <p:nvPr/>
        </p:nvSpPr>
        <p:spPr>
          <a:xfrm>
            <a:off x="718774" y="4120074"/>
            <a:ext cx="8432951" cy="2416046"/>
          </a:xfrm>
          <a:prstGeom prst="rect">
            <a:avLst/>
          </a:prstGeom>
        </p:spPr>
        <p:txBody>
          <a:bodyPr wrap="square" lIns="0" tIns="0" rIns="0" bIns="0" rtlCol="0" anchor="t">
            <a:spAutoFit/>
          </a:bodyPr>
          <a:lstStyle/>
          <a:p>
            <a:pPr>
              <a:lnSpc>
                <a:spcPts val="3359"/>
              </a:lnSpc>
            </a:pPr>
            <a:r>
              <a:rPr lang="en-US" dirty="0">
                <a:solidFill>
                  <a:srgbClr val="FFFFFF"/>
                </a:solidFill>
                <a:latin typeface="Livvic"/>
                <a:ea typeface="Livvic"/>
                <a:cs typeface="Livvic"/>
                <a:sym typeface="Livvic"/>
              </a:rPr>
              <a:t>Foto: </a:t>
            </a:r>
            <a:endParaRPr lang="en-US">
              <a:ea typeface="Calibri"/>
              <a:cs typeface="Calibri"/>
            </a:endParaRPr>
          </a:p>
          <a:p>
            <a:pPr>
              <a:lnSpc>
                <a:spcPts val="3359"/>
              </a:lnSpc>
            </a:pPr>
            <a:r>
              <a:rPr lang="en-US" dirty="0">
                <a:solidFill>
                  <a:srgbClr val="FFFFFF"/>
                </a:solidFill>
                <a:latin typeface="Livvic"/>
                <a:ea typeface="Livvic"/>
                <a:cs typeface="Livvic"/>
                <a:sym typeface="Livvic"/>
              </a:rPr>
              <a:t>1880, </a:t>
            </a:r>
            <a:r>
              <a:rPr lang="en-US" err="1">
                <a:solidFill>
                  <a:srgbClr val="FFFFFF"/>
                </a:solidFill>
                <a:latin typeface="Livvic"/>
                <a:ea typeface="Livvic"/>
                <a:cs typeface="Livvic"/>
                <a:sym typeface="Livvic"/>
              </a:rPr>
              <a:t>Operai</a:t>
            </a:r>
            <a:r>
              <a:rPr lang="en-US" u="none" strike="noStrike" dirty="0">
                <a:solidFill>
                  <a:srgbClr val="FFFFFF"/>
                </a:solidFill>
                <a:latin typeface="Livvic"/>
                <a:ea typeface="Livvic"/>
                <a:cs typeface="Livvic"/>
                <a:sym typeface="Livvic"/>
              </a:rPr>
              <a:t> </a:t>
            </a:r>
            <a:r>
              <a:rPr lang="en-US" u="none" strike="noStrike" err="1">
                <a:solidFill>
                  <a:srgbClr val="FFFFFF"/>
                </a:solidFill>
                <a:latin typeface="Livvic"/>
                <a:ea typeface="Livvic"/>
                <a:cs typeface="Livvic"/>
                <a:sym typeface="Livvic"/>
              </a:rPr>
              <a:t>della</a:t>
            </a:r>
            <a:r>
              <a:rPr lang="en-US" u="none" strike="noStrike" dirty="0">
                <a:solidFill>
                  <a:srgbClr val="FFFFFF"/>
                </a:solidFill>
                <a:latin typeface="Livvic"/>
                <a:ea typeface="Livvic"/>
                <a:cs typeface="Livvic"/>
                <a:sym typeface="Livvic"/>
              </a:rPr>
              <a:t> prima galleria </a:t>
            </a:r>
            <a:r>
              <a:rPr lang="en-US" u="none" strike="noStrike" err="1">
                <a:solidFill>
                  <a:srgbClr val="FFFFFF"/>
                </a:solidFill>
                <a:latin typeface="Livvic"/>
                <a:ea typeface="Livvic"/>
                <a:cs typeface="Livvic"/>
                <a:sym typeface="Livvic"/>
              </a:rPr>
              <a:t>ferroviaria</a:t>
            </a:r>
            <a:r>
              <a:rPr lang="en-US" u="none" strike="noStrike" dirty="0">
                <a:solidFill>
                  <a:srgbClr val="FFFFFF"/>
                </a:solidFill>
                <a:latin typeface="Livvic"/>
                <a:ea typeface="Livvic"/>
                <a:cs typeface="Livvic"/>
                <a:sym typeface="Livvic"/>
              </a:rPr>
              <a:t> del San Gottardo</a:t>
            </a:r>
            <a:endParaRPr lang="en-US">
              <a:ea typeface="Calibri"/>
              <a:cs typeface="Calibri"/>
            </a:endParaRPr>
          </a:p>
          <a:p>
            <a:pPr>
              <a:lnSpc>
                <a:spcPts val="3359"/>
              </a:lnSpc>
            </a:pPr>
            <a:endParaRPr lang="en-US" dirty="0">
              <a:solidFill>
                <a:srgbClr val="FFFFFF"/>
              </a:solidFill>
              <a:latin typeface="Livvic"/>
              <a:ea typeface="+mn-lt"/>
              <a:cs typeface="+mn-lt"/>
            </a:endParaRPr>
          </a:p>
          <a:p>
            <a:r>
              <a:rPr lang="en-US" dirty="0" err="1">
                <a:solidFill>
                  <a:srgbClr val="FFFFFF"/>
                </a:solidFill>
                <a:ea typeface="+mn-lt"/>
                <a:cs typeface="+mn-lt"/>
              </a:rPr>
              <a:t>Bibliografia</a:t>
            </a:r>
            <a:r>
              <a:rPr lang="en-US" dirty="0">
                <a:solidFill>
                  <a:srgbClr val="FFFFFF"/>
                </a:solidFill>
                <a:ea typeface="+mn-lt"/>
                <a:cs typeface="+mn-lt"/>
              </a:rPr>
              <a:t>:</a:t>
            </a:r>
            <a:endParaRPr lang="en-US" dirty="0">
              <a:solidFill>
                <a:srgbClr val="FFFFFF"/>
              </a:solidFill>
              <a:ea typeface="Calibri"/>
              <a:cs typeface="Calibri"/>
            </a:endParaRPr>
          </a:p>
          <a:p>
            <a:r>
              <a:rPr lang="en-US" dirty="0">
                <a:solidFill>
                  <a:srgbClr val="FFFFFF"/>
                </a:solidFill>
                <a:ea typeface="+mn-lt"/>
                <a:cs typeface="+mn-lt"/>
              </a:rPr>
              <a:t>H. von Arx et. al. (a cura di), La saga </a:t>
            </a:r>
            <a:r>
              <a:rPr lang="en-US" err="1">
                <a:solidFill>
                  <a:srgbClr val="FFFFFF"/>
                </a:solidFill>
                <a:ea typeface="+mn-lt"/>
                <a:cs typeface="+mn-lt"/>
              </a:rPr>
              <a:t>ferroviaria</a:t>
            </a:r>
            <a:r>
              <a:rPr lang="en-US" dirty="0">
                <a:solidFill>
                  <a:srgbClr val="FFFFFF"/>
                </a:solidFill>
                <a:ea typeface="+mn-lt"/>
                <a:cs typeface="+mn-lt"/>
              </a:rPr>
              <a:t> </a:t>
            </a:r>
            <a:r>
              <a:rPr lang="en-US" err="1">
                <a:solidFill>
                  <a:srgbClr val="FFFFFF"/>
                </a:solidFill>
                <a:ea typeface="+mn-lt"/>
                <a:cs typeface="+mn-lt"/>
              </a:rPr>
              <a:t>della</a:t>
            </a:r>
            <a:r>
              <a:rPr lang="en-US" dirty="0">
                <a:solidFill>
                  <a:srgbClr val="FFFFFF"/>
                </a:solidFill>
                <a:ea typeface="+mn-lt"/>
                <a:cs typeface="+mn-lt"/>
              </a:rPr>
              <a:t> Svizzera,1996</a:t>
            </a:r>
            <a:endParaRPr lang="en-US">
              <a:ea typeface="Calibri"/>
              <a:cs typeface="Calibri"/>
            </a:endParaRPr>
          </a:p>
          <a:p>
            <a:r>
              <a:rPr lang="en-US" dirty="0">
                <a:solidFill>
                  <a:srgbClr val="FFFFFF"/>
                </a:solidFill>
                <a:ea typeface="+mn-lt"/>
                <a:cs typeface="+mn-lt"/>
              </a:rPr>
              <a:t>J-F. Bergier, Storia </a:t>
            </a:r>
            <a:r>
              <a:rPr lang="en-US" dirty="0" err="1">
                <a:solidFill>
                  <a:srgbClr val="FFFFFF"/>
                </a:solidFill>
                <a:ea typeface="+mn-lt"/>
                <a:cs typeface="+mn-lt"/>
              </a:rPr>
              <a:t>economica</a:t>
            </a:r>
            <a:r>
              <a:rPr lang="en-US" dirty="0">
                <a:solidFill>
                  <a:srgbClr val="FFFFFF"/>
                </a:solidFill>
                <a:ea typeface="+mn-lt"/>
                <a:cs typeface="+mn-lt"/>
              </a:rPr>
              <a:t> </a:t>
            </a:r>
            <a:r>
              <a:rPr lang="en-US" dirty="0" err="1">
                <a:solidFill>
                  <a:srgbClr val="FFFFFF"/>
                </a:solidFill>
                <a:ea typeface="+mn-lt"/>
                <a:cs typeface="+mn-lt"/>
              </a:rPr>
              <a:t>della</a:t>
            </a:r>
            <a:r>
              <a:rPr lang="en-US" dirty="0">
                <a:solidFill>
                  <a:srgbClr val="FFFFFF"/>
                </a:solidFill>
                <a:ea typeface="+mn-lt"/>
                <a:cs typeface="+mn-lt"/>
              </a:rPr>
              <a:t> Svizzera, 1999, pp.280-286</a:t>
            </a:r>
            <a:endParaRPr lang="en-US" dirty="0">
              <a:solidFill>
                <a:srgbClr val="000000"/>
              </a:solidFill>
              <a:ea typeface="+mn-lt"/>
              <a:cs typeface="+mn-lt"/>
            </a:endParaRPr>
          </a:p>
          <a:p>
            <a:r>
              <a:rPr lang="en-US" dirty="0">
                <a:solidFill>
                  <a:srgbClr val="FFFFFF"/>
                </a:solidFill>
                <a:ea typeface="+mn-lt"/>
                <a:cs typeface="+mn-lt"/>
              </a:rPr>
              <a:t>R. Ceschi, Ottocento </a:t>
            </a:r>
            <a:r>
              <a:rPr lang="en-US" dirty="0" err="1">
                <a:solidFill>
                  <a:srgbClr val="FFFFFF"/>
                </a:solidFill>
                <a:ea typeface="+mn-lt"/>
                <a:cs typeface="+mn-lt"/>
              </a:rPr>
              <a:t>ticinese</a:t>
            </a:r>
            <a:r>
              <a:rPr lang="en-US" dirty="0">
                <a:solidFill>
                  <a:srgbClr val="FFFFFF"/>
                </a:solidFill>
                <a:ea typeface="+mn-lt"/>
                <a:cs typeface="+mn-lt"/>
              </a:rPr>
              <a:t>, 1989, pp.153-164</a:t>
            </a:r>
            <a:endParaRPr lang="en-US">
              <a:ea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35005"/>
            <a:ext cx="9144000" cy="10622005"/>
            <a:chOff x="0" y="0"/>
            <a:chExt cx="6594890" cy="7660866"/>
          </a:xfrm>
        </p:grpSpPr>
        <p:sp>
          <p:nvSpPr>
            <p:cNvPr id="3" name="Freeform 3"/>
            <p:cNvSpPr/>
            <p:nvPr/>
          </p:nvSpPr>
          <p:spPr>
            <a:xfrm>
              <a:off x="0" y="0"/>
              <a:ext cx="6594890" cy="7660866"/>
            </a:xfrm>
            <a:custGeom>
              <a:avLst/>
              <a:gdLst/>
              <a:ahLst/>
              <a:cxnLst/>
              <a:rect l="l" t="t" r="r" b="b"/>
              <a:pathLst>
                <a:path w="6594890" h="7660866">
                  <a:moveTo>
                    <a:pt x="0" y="7272715"/>
                  </a:moveTo>
                  <a:lnTo>
                    <a:pt x="0" y="388151"/>
                  </a:lnTo>
                  <a:cubicBezTo>
                    <a:pt x="0" y="173646"/>
                    <a:pt x="224226" y="0"/>
                    <a:pt x="501212" y="0"/>
                  </a:cubicBezTo>
                  <a:lnTo>
                    <a:pt x="6093678" y="0"/>
                  </a:lnTo>
                  <a:cubicBezTo>
                    <a:pt x="6370664" y="0"/>
                    <a:pt x="6594890" y="174668"/>
                    <a:pt x="6594890" y="388151"/>
                  </a:cubicBezTo>
                  <a:lnTo>
                    <a:pt x="6594890" y="7272715"/>
                  </a:lnTo>
                  <a:cubicBezTo>
                    <a:pt x="6594890" y="7487219"/>
                    <a:pt x="6370664" y="7660866"/>
                    <a:pt x="6093678" y="7660866"/>
                  </a:cubicBezTo>
                  <a:lnTo>
                    <a:pt x="501212" y="7660866"/>
                  </a:lnTo>
                  <a:cubicBezTo>
                    <a:pt x="225545" y="7660866"/>
                    <a:pt x="0" y="7487219"/>
                    <a:pt x="0" y="7272715"/>
                  </a:cubicBezTo>
                  <a:close/>
                </a:path>
              </a:pathLst>
            </a:custGeom>
            <a:blipFill>
              <a:blip r:embed="rId2"/>
              <a:stretch>
                <a:fillRect l="-37013" r="-37013"/>
              </a:stretch>
            </a:blipFill>
          </p:spPr>
          <p:txBody>
            <a:bodyPr/>
            <a:lstStyle/>
            <a:p>
              <a:endParaRPr lang="it-IT"/>
            </a:p>
          </p:txBody>
        </p:sp>
      </p:grpSp>
      <p:sp>
        <p:nvSpPr>
          <p:cNvPr id="4" name="TextBox 4"/>
          <p:cNvSpPr txBox="1"/>
          <p:nvPr/>
        </p:nvSpPr>
        <p:spPr>
          <a:xfrm>
            <a:off x="1028700" y="2987748"/>
            <a:ext cx="7686388" cy="6940811"/>
          </a:xfrm>
          <a:prstGeom prst="rect">
            <a:avLst/>
          </a:prstGeom>
        </p:spPr>
        <p:txBody>
          <a:bodyPr lIns="0" tIns="0" rIns="0" bIns="0" rtlCol="0" anchor="t">
            <a:spAutoFit/>
          </a:bodyPr>
          <a:lstStyle/>
          <a:p>
            <a:pPr marL="518158" lvl="1" indent="-259079" algn="l">
              <a:lnSpc>
                <a:spcPts val="3359"/>
              </a:lnSpc>
              <a:buFont typeface="Arial"/>
              <a:buChar char="•"/>
            </a:pPr>
            <a:r>
              <a:rPr lang="en-US" sz="2399" dirty="0">
                <a:solidFill>
                  <a:srgbClr val="FFFFFF"/>
                </a:solidFill>
                <a:latin typeface="Livvic"/>
                <a:ea typeface="Livvic"/>
                <a:cs typeface="Livvic"/>
                <a:sym typeface="Livvic"/>
              </a:rPr>
              <a:t>Dal XIII</a:t>
            </a:r>
            <a:r>
              <a:rPr lang="en-US" sz="2399" u="none" strike="noStrike" dirty="0">
                <a:solidFill>
                  <a:srgbClr val="FFFFFF"/>
                </a:solidFill>
                <a:latin typeface="Livvic"/>
                <a:ea typeface="Livvic"/>
                <a:cs typeface="Livvic"/>
                <a:sym typeface="Livvic"/>
              </a:rPr>
              <a:t> al XVI </a:t>
            </a:r>
            <a:r>
              <a:rPr lang="en-US" sz="2399" u="none" strike="noStrike" dirty="0" err="1">
                <a:solidFill>
                  <a:srgbClr val="FFFFFF"/>
                </a:solidFill>
                <a:latin typeface="Livvic"/>
                <a:ea typeface="Livvic"/>
                <a:cs typeface="Livvic"/>
                <a:sym typeface="Livvic"/>
              </a:rPr>
              <a:t>secolo</a:t>
            </a:r>
            <a:r>
              <a:rPr lang="en-US" sz="2399" u="none" strike="noStrike" dirty="0">
                <a:solidFill>
                  <a:srgbClr val="FFFFFF"/>
                </a:solidFill>
                <a:latin typeface="Livvic"/>
                <a:ea typeface="Livvic"/>
                <a:cs typeface="Livvic"/>
                <a:sym typeface="Livvic"/>
              </a:rPr>
              <a:t> la Svizzera, con </a:t>
            </a:r>
            <a:r>
              <a:rPr lang="en-US" sz="2399" u="none" strike="noStrike" dirty="0" err="1">
                <a:solidFill>
                  <a:srgbClr val="FFFFFF"/>
                </a:solidFill>
                <a:latin typeface="Livvic"/>
                <a:ea typeface="Livvic"/>
                <a:cs typeface="Livvic"/>
                <a:sym typeface="Livvic"/>
              </a:rPr>
              <a:t>l'apertura</a:t>
            </a:r>
            <a:r>
              <a:rPr lang="en-US" sz="2399" u="none" strike="noStrike" dirty="0">
                <a:solidFill>
                  <a:srgbClr val="FFFFFF"/>
                </a:solidFill>
                <a:latin typeface="Livvic"/>
                <a:ea typeface="Livvic"/>
                <a:cs typeface="Livvic"/>
                <a:sym typeface="Livvic"/>
              </a:rPr>
              <a:t> del </a:t>
            </a:r>
            <a:r>
              <a:rPr lang="en-US" sz="2399" u="none" strike="noStrike" dirty="0" err="1">
                <a:solidFill>
                  <a:srgbClr val="FFFFFF"/>
                </a:solidFill>
                <a:latin typeface="Livvic"/>
                <a:ea typeface="Livvic"/>
                <a:cs typeface="Livvic"/>
                <a:sym typeface="Livvic"/>
              </a:rPr>
              <a:t>transito</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attraverso</a:t>
            </a:r>
            <a:r>
              <a:rPr lang="en-US" sz="2399" u="none" strike="noStrike" dirty="0">
                <a:solidFill>
                  <a:srgbClr val="FFFFFF"/>
                </a:solidFill>
                <a:latin typeface="Livvic"/>
                <a:ea typeface="Livvic"/>
                <a:cs typeface="Livvic"/>
                <a:sym typeface="Livvic"/>
              </a:rPr>
              <a:t> le </a:t>
            </a:r>
            <a:r>
              <a:rPr lang="en-US" sz="2399" u="none" strike="noStrike" dirty="0" err="1">
                <a:solidFill>
                  <a:srgbClr val="FFFFFF"/>
                </a:solidFill>
                <a:latin typeface="Livvic"/>
                <a:ea typeface="Livvic"/>
                <a:cs typeface="Livvic"/>
                <a:sym typeface="Livvic"/>
              </a:rPr>
              <a:t>impervie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gole</a:t>
            </a:r>
            <a:r>
              <a:rPr lang="en-US" sz="2399" u="none" strike="noStrike" dirty="0">
                <a:solidFill>
                  <a:srgbClr val="FFFFFF"/>
                </a:solidFill>
                <a:latin typeface="Livvic"/>
                <a:ea typeface="Livvic"/>
                <a:cs typeface="Livvic"/>
                <a:sym typeface="Livvic"/>
              </a:rPr>
              <a:t> del San Gottardo, è al </a:t>
            </a:r>
            <a:r>
              <a:rPr lang="en-US" sz="2399" u="none" strike="noStrike" dirty="0" err="1">
                <a:solidFill>
                  <a:srgbClr val="FFFFFF"/>
                </a:solidFill>
                <a:latin typeface="Livvic"/>
                <a:ea typeface="Livvic"/>
                <a:cs typeface="Livvic"/>
                <a:sym typeface="Livvic"/>
              </a:rPr>
              <a:t>centro</a:t>
            </a:r>
            <a:r>
              <a:rPr lang="en-US" sz="2399" u="none" strike="noStrike" dirty="0">
                <a:solidFill>
                  <a:srgbClr val="FFFFFF"/>
                </a:solidFill>
                <a:latin typeface="Livvic"/>
                <a:ea typeface="Livvic"/>
                <a:cs typeface="Livvic"/>
                <a:sym typeface="Livvic"/>
              </a:rPr>
              <a:t> di uno </a:t>
            </a:r>
            <a:r>
              <a:rPr lang="en-US" sz="2399" u="none" strike="noStrike" dirty="0" err="1">
                <a:solidFill>
                  <a:srgbClr val="FFFFFF"/>
                </a:solidFill>
                <a:latin typeface="Livvic"/>
                <a:ea typeface="Livvic"/>
                <a:cs typeface="Livvic"/>
                <a:sym typeface="Livvic"/>
              </a:rPr>
              <a:t>scambio</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europeo</a:t>
            </a:r>
            <a:r>
              <a:rPr lang="en-US" sz="2399" u="none" strike="noStrike" dirty="0">
                <a:solidFill>
                  <a:srgbClr val="FFFFFF"/>
                </a:solidFill>
                <a:latin typeface="Livvic"/>
                <a:ea typeface="Livvic"/>
                <a:cs typeface="Livvic"/>
                <a:sym typeface="Livvic"/>
              </a:rPr>
              <a:t> Nord-Sud molto </a:t>
            </a:r>
            <a:r>
              <a:rPr lang="en-US" sz="2399" u="none" strike="noStrike" dirty="0" err="1">
                <a:solidFill>
                  <a:srgbClr val="FFFFFF"/>
                </a:solidFill>
                <a:latin typeface="Livvic"/>
                <a:ea typeface="Livvic"/>
                <a:cs typeface="Livvic"/>
                <a:sym typeface="Livvic"/>
              </a:rPr>
              <a:t>redditizio</a:t>
            </a:r>
            <a:r>
              <a:rPr lang="en-US" sz="2399" u="none" strike="noStrike" dirty="0">
                <a:solidFill>
                  <a:srgbClr val="FFFFFF"/>
                </a:solidFill>
                <a:latin typeface="Livvic"/>
                <a:ea typeface="Livvic"/>
                <a:cs typeface="Livvic"/>
                <a:sym typeface="Livvic"/>
              </a:rPr>
              <a:t> di </a:t>
            </a:r>
            <a:r>
              <a:rPr lang="en-US" sz="2399" u="none" strike="noStrike" dirty="0" err="1">
                <a:solidFill>
                  <a:srgbClr val="FFFFFF"/>
                </a:solidFill>
                <a:latin typeface="Livvic"/>
                <a:ea typeface="Livvic"/>
                <a:cs typeface="Livvic"/>
                <a:sym typeface="Livvic"/>
              </a:rPr>
              <a:t>prodotti</a:t>
            </a:r>
            <a:r>
              <a:rPr lang="en-US" sz="2399" u="none" strike="noStrike" dirty="0">
                <a:solidFill>
                  <a:srgbClr val="FFFFFF"/>
                </a:solidFill>
                <a:latin typeface="Livvic"/>
                <a:ea typeface="Livvic"/>
                <a:cs typeface="Livvic"/>
                <a:sym typeface="Livvic"/>
              </a:rPr>
              <a:t> di </a:t>
            </a:r>
            <a:r>
              <a:rPr lang="en-US" sz="2399" u="none" strike="noStrike" dirty="0" err="1">
                <a:solidFill>
                  <a:srgbClr val="FFFFFF"/>
                </a:solidFill>
                <a:latin typeface="Livvic"/>
                <a:ea typeface="Livvic"/>
                <a:cs typeface="Livvic"/>
                <a:sym typeface="Livvic"/>
              </a:rPr>
              <a:t>lusso</a:t>
            </a:r>
            <a:r>
              <a:rPr lang="en-US" sz="2399" u="none" strike="noStrike" dirty="0">
                <a:solidFill>
                  <a:srgbClr val="FFFFFF"/>
                </a:solidFill>
                <a:latin typeface="Livvic"/>
                <a:ea typeface="Livvic"/>
                <a:cs typeface="Livvic"/>
                <a:sym typeface="Livvic"/>
              </a:rPr>
              <a:t> di </a:t>
            </a:r>
            <a:r>
              <a:rPr lang="en-US" sz="2399" u="none" strike="noStrike" dirty="0" err="1">
                <a:solidFill>
                  <a:srgbClr val="FFFFFF"/>
                </a:solidFill>
                <a:latin typeface="Livvic"/>
                <a:ea typeface="Livvic"/>
                <a:cs typeface="Livvic"/>
                <a:sym typeface="Livvic"/>
              </a:rPr>
              <a:t>scarso</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ingombro</a:t>
            </a:r>
            <a:r>
              <a:rPr lang="en-US" sz="2399" u="none" strike="noStrike" dirty="0">
                <a:solidFill>
                  <a:srgbClr val="FFFFFF"/>
                </a:solidFill>
                <a:latin typeface="Livvic"/>
                <a:ea typeface="Livvic"/>
                <a:cs typeface="Livvic"/>
                <a:sym typeface="Livvic"/>
              </a:rPr>
              <a:t> di </a:t>
            </a:r>
            <a:r>
              <a:rPr lang="en-US" sz="2399" u="none" strike="noStrike" dirty="0" err="1">
                <a:solidFill>
                  <a:srgbClr val="FFFFFF"/>
                </a:solidFill>
                <a:latin typeface="Livvic"/>
                <a:ea typeface="Livvic"/>
                <a:cs typeface="Livvic"/>
                <a:sym typeface="Livvic"/>
              </a:rPr>
              <a:t>provenienza</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mediterranea</a:t>
            </a:r>
            <a:r>
              <a:rPr lang="en-US" sz="2399" u="none" strike="noStrike" dirty="0">
                <a:solidFill>
                  <a:srgbClr val="FFFFFF"/>
                </a:solidFill>
                <a:latin typeface="Livvic"/>
                <a:ea typeface="Livvic"/>
                <a:cs typeface="Livvic"/>
                <a:sym typeface="Livvic"/>
              </a:rPr>
              <a:t>.</a:t>
            </a:r>
          </a:p>
          <a:p>
            <a:pPr marL="518158" lvl="1" indent="-259079" algn="l">
              <a:lnSpc>
                <a:spcPts val="3359"/>
              </a:lnSpc>
              <a:buFont typeface="Arial"/>
              <a:buChar char="•"/>
            </a:pPr>
            <a:r>
              <a:rPr lang="en-US" sz="2399" u="none" strike="noStrike" dirty="0">
                <a:solidFill>
                  <a:srgbClr val="FFFFFF"/>
                </a:solidFill>
                <a:latin typeface="Livvic"/>
                <a:ea typeface="Livvic"/>
                <a:cs typeface="Livvic"/>
                <a:sym typeface="Livvic"/>
              </a:rPr>
              <a:t>Dal XVII </a:t>
            </a:r>
            <a:r>
              <a:rPr lang="en-US" sz="2399" u="none" strike="noStrike" dirty="0" err="1">
                <a:solidFill>
                  <a:srgbClr val="FFFFFF"/>
                </a:solidFill>
                <a:latin typeface="Livvic"/>
                <a:ea typeface="Livvic"/>
                <a:cs typeface="Livvic"/>
                <a:sym typeface="Livvic"/>
              </a:rPr>
              <a:t>secolo</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aprendosi</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l'Europa</a:t>
            </a:r>
            <a:r>
              <a:rPr lang="en-US" sz="2399" u="none" strike="noStrike" dirty="0">
                <a:solidFill>
                  <a:srgbClr val="FFFFFF"/>
                </a:solidFill>
                <a:latin typeface="Livvic"/>
                <a:ea typeface="Livvic"/>
                <a:cs typeface="Livvic"/>
                <a:sym typeface="Livvic"/>
              </a:rPr>
              <a:t> al </a:t>
            </a:r>
            <a:r>
              <a:rPr lang="en-US" sz="2399" u="none" strike="noStrike" dirty="0" err="1">
                <a:solidFill>
                  <a:srgbClr val="FFFFFF"/>
                </a:solidFill>
                <a:latin typeface="Livvic"/>
                <a:ea typeface="Livvic"/>
                <a:cs typeface="Livvic"/>
                <a:sym typeface="Livvic"/>
              </a:rPr>
              <a:t>commmercio</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coloniale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che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si</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basa</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su</a:t>
            </a:r>
            <a:r>
              <a:rPr lang="en-US" sz="2399" u="none" strike="noStrike" dirty="0">
                <a:solidFill>
                  <a:srgbClr val="FFFFFF"/>
                </a:solidFill>
                <a:latin typeface="Livvic"/>
                <a:ea typeface="Livvic"/>
                <a:cs typeface="Livvic"/>
                <a:sym typeface="Livvic"/>
              </a:rPr>
              <a:t> merci </a:t>
            </a:r>
            <a:r>
              <a:rPr lang="en-US" sz="2399" u="none" strike="noStrike" dirty="0" err="1">
                <a:solidFill>
                  <a:srgbClr val="FFFFFF"/>
                </a:solidFill>
                <a:latin typeface="Livvic"/>
                <a:ea typeface="Livvic"/>
                <a:cs typeface="Livvic"/>
                <a:sym typeface="Livvic"/>
              </a:rPr>
              <a:t>pesanti</a:t>
            </a:r>
            <a:r>
              <a:rPr lang="en-US" sz="2399" u="none" strike="noStrike" dirty="0">
                <a:solidFill>
                  <a:srgbClr val="FFFFFF"/>
                </a:solidFill>
                <a:latin typeface="Livvic"/>
                <a:ea typeface="Livvic"/>
                <a:cs typeface="Livvic"/>
                <a:sym typeface="Livvic"/>
              </a:rPr>
              <a:t>, </a:t>
            </a:r>
            <a:r>
              <a:rPr lang="it-IT" sz="2399" u="none" strike="noStrike" dirty="0">
                <a:solidFill>
                  <a:srgbClr val="FFFFFF"/>
                </a:solidFill>
                <a:latin typeface="Livvic"/>
                <a:ea typeface="Livvic"/>
                <a:cs typeface="Livvic"/>
                <a:sym typeface="Livvic"/>
              </a:rPr>
              <a:t>il trasporto su acqua diventerà preminente </a:t>
            </a:r>
            <a:r>
              <a:rPr lang="en-US" sz="2399" u="none" strike="noStrike" dirty="0">
                <a:solidFill>
                  <a:srgbClr val="FFFFFF"/>
                </a:solidFill>
                <a:latin typeface="Livvic"/>
                <a:ea typeface="Livvic"/>
                <a:cs typeface="Livvic"/>
                <a:sym typeface="Livvic"/>
              </a:rPr>
              <a:t>(</a:t>
            </a:r>
            <a:r>
              <a:rPr lang="en-US" sz="2399" u="none" strike="noStrike" dirty="0" err="1">
                <a:solidFill>
                  <a:srgbClr val="FFFFFF"/>
                </a:solidFill>
                <a:latin typeface="Livvic"/>
                <a:ea typeface="Livvic"/>
                <a:cs typeface="Livvic"/>
                <a:sym typeface="Livvic"/>
              </a:rPr>
              <a:t>oceani</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mari</a:t>
            </a:r>
            <a:r>
              <a:rPr lang="en-US" sz="2399" u="none" strike="noStrike" dirty="0">
                <a:solidFill>
                  <a:srgbClr val="FFFFFF"/>
                </a:solidFill>
                <a:latin typeface="Livvic"/>
                <a:ea typeface="Livvic"/>
                <a:cs typeface="Livvic"/>
                <a:sym typeface="Livvic"/>
              </a:rPr>
              <a:t> , </a:t>
            </a:r>
            <a:r>
              <a:rPr lang="en-US" sz="2399" u="none" strike="noStrike" dirty="0" err="1">
                <a:solidFill>
                  <a:srgbClr val="FFFFFF"/>
                </a:solidFill>
                <a:latin typeface="Livvic"/>
                <a:ea typeface="Livvic"/>
                <a:cs typeface="Livvic"/>
                <a:sym typeface="Livvic"/>
              </a:rPr>
              <a:t>fiumi</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canali</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così</a:t>
            </a:r>
            <a:r>
              <a:rPr lang="en-US" sz="2399" u="none" strike="noStrike" dirty="0">
                <a:solidFill>
                  <a:srgbClr val="FFFFFF"/>
                </a:solidFill>
                <a:latin typeface="Livvic"/>
                <a:ea typeface="Livvic"/>
                <a:cs typeface="Livvic"/>
                <a:sym typeface="Livvic"/>
              </a:rPr>
              <a:t> la via </a:t>
            </a:r>
            <a:r>
              <a:rPr lang="en-US" sz="2399" u="none" strike="noStrike" dirty="0" err="1">
                <a:solidFill>
                  <a:srgbClr val="FFFFFF"/>
                </a:solidFill>
                <a:latin typeface="Livvic"/>
                <a:ea typeface="Livvic"/>
                <a:cs typeface="Livvic"/>
                <a:sym typeface="Livvic"/>
              </a:rPr>
              <a:t>attraverso</a:t>
            </a:r>
            <a:r>
              <a:rPr lang="en-US" sz="2399" u="none" strike="noStrike" dirty="0">
                <a:solidFill>
                  <a:srgbClr val="FFFFFF"/>
                </a:solidFill>
                <a:latin typeface="Livvic"/>
                <a:ea typeface="Livvic"/>
                <a:cs typeface="Livvic"/>
                <a:sym typeface="Livvic"/>
              </a:rPr>
              <a:t> il San Gottardo </a:t>
            </a:r>
            <a:r>
              <a:rPr lang="en-US" sz="2399" u="none" strike="noStrike" dirty="0" err="1">
                <a:solidFill>
                  <a:srgbClr val="FFFFFF"/>
                </a:solidFill>
                <a:latin typeface="Livvic"/>
                <a:ea typeface="Livvic"/>
                <a:cs typeface="Livvic"/>
                <a:sym typeface="Livvic"/>
              </a:rPr>
              <a:t>diventa</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marginale</a:t>
            </a:r>
            <a:r>
              <a:rPr lang="en-US" sz="2399" u="none" strike="noStrike" dirty="0">
                <a:solidFill>
                  <a:srgbClr val="FFFFFF"/>
                </a:solidFill>
                <a:latin typeface="Livvic"/>
                <a:ea typeface="Livvic"/>
                <a:cs typeface="Livvic"/>
                <a:sym typeface="Livvic"/>
              </a:rPr>
              <a:t>.</a:t>
            </a:r>
          </a:p>
          <a:p>
            <a:pPr marL="518158" lvl="1" indent="-259079" algn="l">
              <a:lnSpc>
                <a:spcPts val="3359"/>
              </a:lnSpc>
              <a:buFont typeface="Arial"/>
              <a:buChar char="•"/>
            </a:pPr>
            <a:r>
              <a:rPr lang="en-US" sz="2399" u="none" strike="noStrike" dirty="0">
                <a:solidFill>
                  <a:srgbClr val="FFFFFF"/>
                </a:solidFill>
                <a:latin typeface="Livvic"/>
                <a:ea typeface="Livvic"/>
                <a:cs typeface="Livvic"/>
                <a:sym typeface="Livvic"/>
              </a:rPr>
              <a:t>Quando la Svizzera centrale </a:t>
            </a:r>
            <a:r>
              <a:rPr lang="en-US" sz="2399" u="none" strike="noStrike" dirty="0" err="1">
                <a:solidFill>
                  <a:srgbClr val="FFFFFF"/>
                </a:solidFill>
                <a:latin typeface="Livvic"/>
                <a:ea typeface="Livvic"/>
                <a:cs typeface="Livvic"/>
                <a:sym typeface="Livvic"/>
              </a:rPr>
              <a:t>entra</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nella</a:t>
            </a:r>
            <a:r>
              <a:rPr lang="en-US" sz="2399" u="none" strike="noStrike" dirty="0">
                <a:solidFill>
                  <a:srgbClr val="FFFFFF"/>
                </a:solidFill>
                <a:latin typeface="Livvic"/>
                <a:ea typeface="Livvic"/>
                <a:cs typeface="Livvic"/>
                <a:sym typeface="Livvic"/>
              </a:rPr>
              <a:t> prima </a:t>
            </a:r>
            <a:r>
              <a:rPr lang="en-US" sz="2399" u="none" strike="noStrike" dirty="0" err="1">
                <a:solidFill>
                  <a:srgbClr val="FFFFFF"/>
                </a:solidFill>
                <a:latin typeface="Livvic"/>
                <a:ea typeface="Livvic"/>
                <a:cs typeface="Livvic"/>
                <a:sym typeface="Livvic"/>
              </a:rPr>
              <a:t>fase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della</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rivoluzione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industriale</a:t>
            </a:r>
            <a:r>
              <a:rPr lang="en-US" sz="2399" u="none" strike="noStrike" dirty="0">
                <a:solidFill>
                  <a:srgbClr val="FFFFFF"/>
                </a:solidFill>
                <a:latin typeface="Livvic"/>
                <a:ea typeface="Livvic"/>
                <a:cs typeface="Livvic"/>
                <a:sym typeface="Livvic"/>
              </a:rPr>
              <a:t> del XIX </a:t>
            </a:r>
            <a:r>
              <a:rPr lang="en-US" sz="2399" u="none" strike="noStrike" dirty="0" err="1">
                <a:solidFill>
                  <a:srgbClr val="FFFFFF"/>
                </a:solidFill>
                <a:latin typeface="Livvic"/>
                <a:ea typeface="Livvic"/>
                <a:cs typeface="Livvic"/>
                <a:sym typeface="Livvic"/>
              </a:rPr>
              <a:t>secolo</a:t>
            </a:r>
            <a:r>
              <a:rPr lang="en-US" sz="2399" u="none" strike="noStrike" dirty="0">
                <a:solidFill>
                  <a:srgbClr val="FFFFFF"/>
                </a:solidFill>
                <a:latin typeface="Livvic"/>
                <a:ea typeface="Livvic"/>
                <a:cs typeface="Livvic"/>
                <a:sym typeface="Livvic"/>
              </a:rPr>
              <a:t>, il </a:t>
            </a:r>
            <a:r>
              <a:rPr lang="en-US" sz="2399" u="none" strike="noStrike" dirty="0" err="1">
                <a:solidFill>
                  <a:srgbClr val="FFFFFF"/>
                </a:solidFill>
                <a:latin typeface="Livvic"/>
                <a:ea typeface="Livvic"/>
                <a:cs typeface="Livvic"/>
                <a:sym typeface="Livvic"/>
              </a:rPr>
              <a:t>costo</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dei</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trasporti</a:t>
            </a:r>
            <a:r>
              <a:rPr lang="en-US" sz="2399" u="none" strike="noStrike" dirty="0">
                <a:solidFill>
                  <a:srgbClr val="FFFFFF"/>
                </a:solidFill>
                <a:latin typeface="Livvic"/>
                <a:ea typeface="Livvic"/>
                <a:cs typeface="Livvic"/>
                <a:sym typeface="Livvic"/>
              </a:rPr>
              <a:t> per </a:t>
            </a:r>
            <a:r>
              <a:rPr lang="en-US" sz="2399" u="none" strike="noStrike" dirty="0" err="1">
                <a:solidFill>
                  <a:srgbClr val="FFFFFF"/>
                </a:solidFill>
                <a:latin typeface="Livvic"/>
                <a:ea typeface="Livvic"/>
                <a:cs typeface="Livvic"/>
                <a:sym typeface="Livvic"/>
              </a:rPr>
              <a:t>l'importazione</a:t>
            </a:r>
            <a:r>
              <a:rPr lang="en-US" sz="2399" u="none" strike="noStrike" dirty="0">
                <a:solidFill>
                  <a:srgbClr val="FFFFFF"/>
                </a:solidFill>
                <a:latin typeface="Livvic"/>
                <a:ea typeface="Livvic"/>
                <a:cs typeface="Livvic"/>
                <a:sym typeface="Livvic"/>
              </a:rPr>
              <a:t> di </a:t>
            </a:r>
            <a:r>
              <a:rPr lang="en-US" sz="2399" u="none" strike="noStrike" dirty="0" err="1">
                <a:solidFill>
                  <a:srgbClr val="FFFFFF"/>
                </a:solidFill>
                <a:latin typeface="Livvic"/>
                <a:ea typeface="Livvic"/>
                <a:cs typeface="Livvic"/>
                <a:sym typeface="Livvic"/>
              </a:rPr>
              <a:t>materie</a:t>
            </a:r>
            <a:r>
              <a:rPr lang="en-US" sz="2399" u="none" strike="noStrike" dirty="0">
                <a:solidFill>
                  <a:srgbClr val="FFFFFF"/>
                </a:solidFill>
                <a:latin typeface="Livvic"/>
                <a:ea typeface="Livvic"/>
                <a:cs typeface="Livvic"/>
                <a:sym typeface="Livvic"/>
              </a:rPr>
              <a:t> prime (</a:t>
            </a:r>
            <a:r>
              <a:rPr lang="en-US" sz="2399" u="none" strike="noStrike" dirty="0" err="1">
                <a:solidFill>
                  <a:srgbClr val="FFFFFF"/>
                </a:solidFill>
                <a:latin typeface="Livvic"/>
                <a:ea typeface="Livvic"/>
                <a:cs typeface="Livvic"/>
                <a:sym typeface="Livvic"/>
              </a:rPr>
              <a:t>cotone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grezzo</a:t>
            </a:r>
            <a:r>
              <a:rPr lang="en-US" sz="2399" u="none" strike="noStrike" dirty="0">
                <a:solidFill>
                  <a:srgbClr val="FFFFFF"/>
                </a:solidFill>
                <a:latin typeface="Livvic"/>
                <a:ea typeface="Livvic"/>
                <a:cs typeface="Livvic"/>
                <a:sym typeface="Livvic"/>
              </a:rPr>
              <a:t>, ferro, </a:t>
            </a:r>
            <a:r>
              <a:rPr lang="en-US" sz="2399" u="none" strike="noStrike" dirty="0" err="1">
                <a:solidFill>
                  <a:srgbClr val="FFFFFF"/>
                </a:solidFill>
                <a:latin typeface="Livvic"/>
                <a:ea typeface="Livvic"/>
                <a:cs typeface="Livvic"/>
                <a:sym typeface="Livvic"/>
              </a:rPr>
              <a:t>carbone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rende</a:t>
            </a:r>
            <a:r>
              <a:rPr lang="en-US" sz="2399" u="none" strike="noStrike" dirty="0">
                <a:solidFill>
                  <a:srgbClr val="FFFFFF"/>
                </a:solidFill>
                <a:latin typeface="Livvic"/>
                <a:ea typeface="Livvic"/>
                <a:cs typeface="Livvic"/>
                <a:sym typeface="Livvic"/>
              </a:rPr>
              <a:t> difficile la </a:t>
            </a:r>
            <a:r>
              <a:rPr lang="en-US" sz="2399" u="none" strike="noStrike" dirty="0" err="1">
                <a:solidFill>
                  <a:srgbClr val="FFFFFF"/>
                </a:solidFill>
                <a:latin typeface="Livvic"/>
                <a:ea typeface="Livvic"/>
                <a:cs typeface="Livvic"/>
                <a:sym typeface="Livvic"/>
              </a:rPr>
              <a:t>concorrenza</a:t>
            </a:r>
            <a:r>
              <a:rPr lang="en-US" sz="2399" u="none" strike="noStrike" dirty="0">
                <a:solidFill>
                  <a:srgbClr val="FFFFFF"/>
                </a:solidFill>
                <a:latin typeface="Livvic"/>
                <a:ea typeface="Livvic"/>
                <a:cs typeface="Livvic"/>
                <a:sym typeface="Livvic"/>
              </a:rPr>
              <a:t> con le </a:t>
            </a:r>
            <a:r>
              <a:rPr lang="en-US" sz="2399" u="none" strike="noStrike" dirty="0" err="1">
                <a:solidFill>
                  <a:srgbClr val="FFFFFF"/>
                </a:solidFill>
                <a:latin typeface="Livvic"/>
                <a:ea typeface="Livvic"/>
                <a:cs typeface="Livvic"/>
                <a:sym typeface="Livvic"/>
              </a:rPr>
              <a:t>regioni</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europee</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più</a:t>
            </a:r>
            <a:r>
              <a:rPr lang="en-US" sz="2399" u="none" strike="noStrike" dirty="0">
                <a:solidFill>
                  <a:srgbClr val="FFFFFF"/>
                </a:solidFill>
                <a:latin typeface="Livvic"/>
                <a:ea typeface="Livvic"/>
                <a:cs typeface="Livvic"/>
                <a:sym typeface="Livvic"/>
              </a:rPr>
              <a:t> </a:t>
            </a:r>
            <a:r>
              <a:rPr lang="en-US" sz="2399" u="none" strike="noStrike" dirty="0" err="1">
                <a:solidFill>
                  <a:srgbClr val="FFFFFF"/>
                </a:solidFill>
                <a:latin typeface="Livvic"/>
                <a:ea typeface="Livvic"/>
                <a:cs typeface="Livvic"/>
                <a:sym typeface="Livvic"/>
              </a:rPr>
              <a:t>avvantaggiate</a:t>
            </a:r>
            <a:r>
              <a:rPr lang="en-US" sz="2399" u="none" strike="noStrike" dirty="0">
                <a:solidFill>
                  <a:srgbClr val="FFFFFF"/>
                </a:solidFill>
                <a:latin typeface="Livvic"/>
                <a:ea typeface="Livvic"/>
                <a:cs typeface="Livvic"/>
                <a:sym typeface="Livvic"/>
              </a:rPr>
              <a:t>.</a:t>
            </a:r>
          </a:p>
        </p:txBody>
      </p:sp>
      <p:sp>
        <p:nvSpPr>
          <p:cNvPr id="5" name="TextBox 5"/>
          <p:cNvSpPr txBox="1"/>
          <p:nvPr/>
        </p:nvSpPr>
        <p:spPr>
          <a:xfrm>
            <a:off x="1028700" y="987946"/>
            <a:ext cx="7686388" cy="1583083"/>
          </a:xfrm>
          <a:prstGeom prst="rect">
            <a:avLst/>
          </a:prstGeom>
        </p:spPr>
        <p:txBody>
          <a:bodyPr lIns="0" tIns="0" rIns="0" bIns="0" rtlCol="0" anchor="t">
            <a:spAutoFit/>
          </a:bodyPr>
          <a:lstStyle/>
          <a:p>
            <a:pPr algn="ctr">
              <a:lnSpc>
                <a:spcPts val="6061"/>
              </a:lnSpc>
            </a:pPr>
            <a:r>
              <a:rPr lang="en-US" sz="6001">
                <a:solidFill>
                  <a:srgbClr val="FFFFFF"/>
                </a:solidFill>
                <a:latin typeface="Bobby Jones"/>
                <a:ea typeface="Bobby Jones"/>
                <a:cs typeface="Bobby Jones"/>
                <a:sym typeface="Bobby Jones"/>
              </a:rPr>
              <a:t>LA SVIZZERA E GLI SCAMBI INTERNAZIONALI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43728" y="0"/>
            <a:ext cx="11044272" cy="12483654"/>
            <a:chOff x="0" y="0"/>
            <a:chExt cx="8426755" cy="9525000"/>
          </a:xfrm>
        </p:grpSpPr>
        <p:sp>
          <p:nvSpPr>
            <p:cNvPr id="3" name="Freeform 3"/>
            <p:cNvSpPr/>
            <p:nvPr/>
          </p:nvSpPr>
          <p:spPr>
            <a:xfrm>
              <a:off x="0" y="0"/>
              <a:ext cx="8426755" cy="9525000"/>
            </a:xfrm>
            <a:custGeom>
              <a:avLst/>
              <a:gdLst/>
              <a:ahLst/>
              <a:cxnLst/>
              <a:rect l="l" t="t" r="r" b="b"/>
              <a:pathLst>
                <a:path w="8426755" h="9525000">
                  <a:moveTo>
                    <a:pt x="0" y="9042400"/>
                  </a:moveTo>
                  <a:lnTo>
                    <a:pt x="0" y="482600"/>
                  </a:lnTo>
                  <a:cubicBezTo>
                    <a:pt x="0" y="215900"/>
                    <a:pt x="286510" y="0"/>
                    <a:pt x="640433" y="0"/>
                  </a:cubicBezTo>
                  <a:lnTo>
                    <a:pt x="7786322" y="0"/>
                  </a:lnTo>
                  <a:cubicBezTo>
                    <a:pt x="8140246" y="0"/>
                    <a:pt x="8426755" y="217170"/>
                    <a:pt x="8426755" y="482600"/>
                  </a:cubicBezTo>
                  <a:lnTo>
                    <a:pt x="8426755" y="9042400"/>
                  </a:lnTo>
                  <a:cubicBezTo>
                    <a:pt x="8426755" y="9309100"/>
                    <a:pt x="8140246" y="9525000"/>
                    <a:pt x="7786322" y="9525000"/>
                  </a:cubicBezTo>
                  <a:lnTo>
                    <a:pt x="640433" y="9525000"/>
                  </a:lnTo>
                  <a:cubicBezTo>
                    <a:pt x="288195" y="9525000"/>
                    <a:pt x="0" y="9309100"/>
                    <a:pt x="0" y="9042400"/>
                  </a:cubicBezTo>
                  <a:close/>
                </a:path>
              </a:pathLst>
            </a:custGeom>
            <a:blipFill>
              <a:blip r:embed="rId2"/>
              <a:stretch>
                <a:fillRect l="-5244" r="-5244"/>
              </a:stretch>
            </a:blipFill>
          </p:spPr>
          <p:txBody>
            <a:bodyPr/>
            <a:lstStyle/>
            <a:p>
              <a:endParaRPr lang="it-IT"/>
            </a:p>
          </p:txBody>
        </p:sp>
      </p:grpSp>
      <p:sp>
        <p:nvSpPr>
          <p:cNvPr id="4" name="TextBox 4"/>
          <p:cNvSpPr txBox="1"/>
          <p:nvPr/>
        </p:nvSpPr>
        <p:spPr>
          <a:xfrm>
            <a:off x="867963" y="3377228"/>
            <a:ext cx="6375765" cy="6272791"/>
          </a:xfrm>
          <a:prstGeom prst="rect">
            <a:avLst/>
          </a:prstGeom>
        </p:spPr>
        <p:txBody>
          <a:bodyPr lIns="0" tIns="0" rIns="0" bIns="0" rtlCol="0" anchor="t">
            <a:spAutoFit/>
          </a:bodyPr>
          <a:lstStyle/>
          <a:p>
            <a:pPr algn="ctr">
              <a:lnSpc>
                <a:spcPts val="3360"/>
              </a:lnSpc>
            </a:pPr>
            <a:r>
              <a:rPr lang="en-US" sz="2400">
                <a:solidFill>
                  <a:srgbClr val="093362"/>
                </a:solidFill>
                <a:latin typeface="Livvic"/>
                <a:ea typeface="Livvic"/>
                <a:cs typeface="Livvic"/>
                <a:sym typeface="Livvic"/>
              </a:rPr>
              <a:t>La Svizzera godeva di una buona rete stradale locale ma poco coordinata tra Cantoni e rallentata dai numerosi dazi, pedaggi e dogane.</a:t>
            </a:r>
          </a:p>
          <a:p>
            <a:pPr algn="ctr">
              <a:lnSpc>
                <a:spcPts val="3360"/>
              </a:lnSpc>
            </a:pPr>
            <a:r>
              <a:rPr lang="en-US" sz="2400">
                <a:solidFill>
                  <a:srgbClr val="093362"/>
                </a:solidFill>
                <a:latin typeface="Livvic"/>
                <a:ea typeface="Livvic"/>
                <a:cs typeface="Livvic"/>
                <a:sym typeface="Livvic"/>
              </a:rPr>
              <a:t>Al contrario i più avanzati stati europei, già tra il 1820-'40, si dotano di ferrovie sempre più integrate grazie al coraggio di investitori privati. Nel 1844 l'Inghilterra ha 4000 km. di rotaie, la Germania 2300 Km. la Francia 882. La Svizzera soli 1800 m. tra Zurigo e Baden grazie a una compagnia francese a causa della scarsa propensione al rischio dei capitali locali, la resistenza dei contadini verso gli espropi e la lentezza dello Stato.</a:t>
            </a:r>
          </a:p>
          <a:p>
            <a:pPr algn="ctr">
              <a:lnSpc>
                <a:spcPts val="3360"/>
              </a:lnSpc>
            </a:pPr>
            <a:endParaRPr lang="en-US" sz="2400">
              <a:solidFill>
                <a:srgbClr val="093362"/>
              </a:solidFill>
              <a:latin typeface="Livvic"/>
              <a:ea typeface="Livvic"/>
              <a:cs typeface="Livvic"/>
              <a:sym typeface="Livvic"/>
            </a:endParaRPr>
          </a:p>
        </p:txBody>
      </p:sp>
      <p:sp>
        <p:nvSpPr>
          <p:cNvPr id="5" name="TextBox 5"/>
          <p:cNvSpPr txBox="1"/>
          <p:nvPr/>
        </p:nvSpPr>
        <p:spPr>
          <a:xfrm>
            <a:off x="212651" y="803995"/>
            <a:ext cx="7686388" cy="3917888"/>
          </a:xfrm>
          <a:prstGeom prst="rect">
            <a:avLst/>
          </a:prstGeom>
        </p:spPr>
        <p:txBody>
          <a:bodyPr lIns="0" tIns="0" rIns="0" bIns="0" rtlCol="0" anchor="t">
            <a:spAutoFit/>
          </a:bodyPr>
          <a:lstStyle/>
          <a:p>
            <a:pPr algn="ctr">
              <a:lnSpc>
                <a:spcPts val="10100"/>
              </a:lnSpc>
            </a:pPr>
            <a:r>
              <a:rPr lang="en-US" sz="10000">
                <a:solidFill>
                  <a:srgbClr val="093362"/>
                </a:solidFill>
                <a:latin typeface="Bobby Jones"/>
                <a:ea typeface="Bobby Jones"/>
                <a:cs typeface="Bobby Jones"/>
                <a:sym typeface="Bobby Jones"/>
              </a:rPr>
              <a:t>IL RITARDO FERROVIARIO</a:t>
            </a:r>
          </a:p>
          <a:p>
            <a:pPr algn="ctr">
              <a:lnSpc>
                <a:spcPts val="10100"/>
              </a:lnSpc>
            </a:pPr>
            <a:endParaRPr lang="en-US" sz="10000">
              <a:solidFill>
                <a:srgbClr val="093362"/>
              </a:solidFill>
              <a:latin typeface="Bobby Jones"/>
              <a:ea typeface="Bobby Jones"/>
              <a:cs typeface="Bobby Jones"/>
              <a:sym typeface="Bobby Jone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011832" y="-2933699"/>
            <a:ext cx="9276168" cy="14249400"/>
            <a:chOff x="0" y="0"/>
            <a:chExt cx="6777708" cy="8775930"/>
          </a:xfrm>
        </p:grpSpPr>
        <p:sp>
          <p:nvSpPr>
            <p:cNvPr id="3" name="Freeform 3"/>
            <p:cNvSpPr/>
            <p:nvPr/>
          </p:nvSpPr>
          <p:spPr>
            <a:xfrm>
              <a:off x="0" y="0"/>
              <a:ext cx="6777708" cy="8775929"/>
            </a:xfrm>
            <a:prstGeom prst="rect">
              <a:avLst/>
            </a:prstGeom>
            <a:blipFill>
              <a:blip r:embed="rId2"/>
              <a:stretch>
                <a:fillRect l="-52573" r="-48694"/>
              </a:stretch>
            </a:blipFill>
          </p:spPr>
          <p:txBody>
            <a:bodyPr/>
            <a:lstStyle/>
            <a:p>
              <a:endParaRPr lang="it-IT"/>
            </a:p>
          </p:txBody>
        </p:sp>
      </p:grpSp>
      <p:sp>
        <p:nvSpPr>
          <p:cNvPr id="4" name="TextBox 4"/>
          <p:cNvSpPr txBox="1"/>
          <p:nvPr/>
        </p:nvSpPr>
        <p:spPr>
          <a:xfrm>
            <a:off x="1177072" y="5095875"/>
            <a:ext cx="7686388" cy="4177415"/>
          </a:xfrm>
          <a:prstGeom prst="rect">
            <a:avLst/>
          </a:prstGeom>
        </p:spPr>
        <p:txBody>
          <a:bodyPr lIns="0" tIns="0" rIns="0" bIns="0" rtlCol="0" anchor="t">
            <a:spAutoFit/>
          </a:bodyPr>
          <a:lstStyle/>
          <a:p>
            <a:pPr algn="ctr">
              <a:lnSpc>
                <a:spcPts val="3360"/>
              </a:lnSpc>
            </a:pPr>
            <a:r>
              <a:rPr lang="en-US" sz="2400">
                <a:solidFill>
                  <a:srgbClr val="FFFFFF"/>
                </a:solidFill>
                <a:latin typeface="Livvic"/>
                <a:ea typeface="Livvic"/>
                <a:cs typeface="Livvic"/>
                <a:sym typeface="Livvic"/>
              </a:rPr>
              <a:t>Con il rafforzamento dello Stato federale grazie alla nuova costituzione, vengono affrontati i problemi dell'unificazione delle dogane, del servizio postale, dell'unità monetaria e gettate le premesse per la costruzione della rete ferroviaria.</a:t>
            </a:r>
          </a:p>
          <a:p>
            <a:pPr algn="ctr">
              <a:lnSpc>
                <a:spcPts val="3360"/>
              </a:lnSpc>
            </a:pPr>
            <a:r>
              <a:rPr lang="en-US" sz="2400">
                <a:solidFill>
                  <a:srgbClr val="FFFFFF"/>
                </a:solidFill>
                <a:latin typeface="Livvic"/>
                <a:ea typeface="Livvic"/>
                <a:cs typeface="Livvic"/>
                <a:sym typeface="Livvic"/>
              </a:rPr>
              <a:t>Positiva è la legge del 1850 che regolamenta l'esproprio per la posa delle rotaie, mentre la legge del 1852, che assegna ai privati la gestione delle ferrovie, favorisce decisioni locali e cantonali senza visione d'insieme.</a:t>
            </a:r>
          </a:p>
          <a:p>
            <a:pPr algn="ctr">
              <a:lnSpc>
                <a:spcPts val="3360"/>
              </a:lnSpc>
            </a:pPr>
            <a:endParaRPr lang="en-US" sz="2400">
              <a:solidFill>
                <a:srgbClr val="FFFFFF"/>
              </a:solidFill>
              <a:latin typeface="Livvic"/>
              <a:ea typeface="Livvic"/>
              <a:cs typeface="Livvic"/>
              <a:sym typeface="Livvic"/>
            </a:endParaRPr>
          </a:p>
        </p:txBody>
      </p:sp>
      <p:sp>
        <p:nvSpPr>
          <p:cNvPr id="5" name="TextBox 5"/>
          <p:cNvSpPr txBox="1"/>
          <p:nvPr/>
        </p:nvSpPr>
        <p:spPr>
          <a:xfrm>
            <a:off x="1028700" y="1225612"/>
            <a:ext cx="7686388" cy="3917888"/>
          </a:xfrm>
          <a:prstGeom prst="rect">
            <a:avLst/>
          </a:prstGeom>
        </p:spPr>
        <p:txBody>
          <a:bodyPr lIns="0" tIns="0" rIns="0" bIns="0" rtlCol="0" anchor="t">
            <a:spAutoFit/>
          </a:bodyPr>
          <a:lstStyle/>
          <a:p>
            <a:pPr algn="ctr">
              <a:lnSpc>
                <a:spcPts val="10100"/>
              </a:lnSpc>
            </a:pPr>
            <a:r>
              <a:rPr lang="en-US" sz="10000">
                <a:solidFill>
                  <a:srgbClr val="FFFFFF"/>
                </a:solidFill>
                <a:latin typeface="Bobby Jones"/>
                <a:ea typeface="Bobby Jones"/>
                <a:cs typeface="Bobby Jones"/>
                <a:sym typeface="Bobby Jones"/>
              </a:rPr>
              <a:t>LA COSTITUZIONE DEL 1848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857501"/>
            <a:ext cx="18288001" cy="5181600"/>
            <a:chOff x="0" y="0"/>
            <a:chExt cx="5057667" cy="1251492"/>
          </a:xfrm>
        </p:grpSpPr>
        <p:sp>
          <p:nvSpPr>
            <p:cNvPr id="3" name="Freeform 3"/>
            <p:cNvSpPr/>
            <p:nvPr/>
          </p:nvSpPr>
          <p:spPr>
            <a:xfrm>
              <a:off x="0" y="0"/>
              <a:ext cx="5057667" cy="1251492"/>
            </a:xfrm>
            <a:custGeom>
              <a:avLst/>
              <a:gdLst/>
              <a:ahLst/>
              <a:cxnLst/>
              <a:rect l="l" t="t" r="r" b="b"/>
              <a:pathLst>
                <a:path w="5057667" h="1251492">
                  <a:moveTo>
                    <a:pt x="0" y="0"/>
                  </a:moveTo>
                  <a:lnTo>
                    <a:pt x="5057667" y="0"/>
                  </a:lnTo>
                  <a:lnTo>
                    <a:pt x="5057667" y="1251492"/>
                  </a:lnTo>
                  <a:lnTo>
                    <a:pt x="0" y="1251492"/>
                  </a:lnTo>
                  <a:close/>
                </a:path>
              </a:pathLst>
            </a:custGeom>
            <a:solidFill>
              <a:srgbClr val="093362"/>
            </a:solidFill>
          </p:spPr>
          <p:txBody>
            <a:bodyPr/>
            <a:lstStyle/>
            <a:p>
              <a:endParaRPr lang="it-IT"/>
            </a:p>
          </p:txBody>
        </p:sp>
        <p:sp>
          <p:nvSpPr>
            <p:cNvPr id="4" name="TextBox 4"/>
            <p:cNvSpPr txBox="1"/>
            <p:nvPr/>
          </p:nvSpPr>
          <p:spPr>
            <a:xfrm>
              <a:off x="0" y="-47625"/>
              <a:ext cx="5057667" cy="129911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36139" y="138348"/>
            <a:ext cx="10010304" cy="100103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it-IT"/>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324435" y="426644"/>
            <a:ext cx="9433712" cy="94337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E99"/>
            </a:solidFill>
          </p:spPr>
          <p:txBody>
            <a:bodyPr/>
            <a:lstStyle/>
            <a:p>
              <a:endParaRPr lang="it-IT"/>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737568" y="839794"/>
            <a:ext cx="8607446" cy="860741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21428" b="-21428"/>
              </a:stretch>
            </a:blipFill>
          </p:spPr>
          <p:txBody>
            <a:bodyPr/>
            <a:lstStyle/>
            <a:p>
              <a:endParaRPr lang="it-IT"/>
            </a:p>
          </p:txBody>
        </p:sp>
      </p:grpSp>
      <p:sp>
        <p:nvSpPr>
          <p:cNvPr id="13" name="TextBox 13"/>
          <p:cNvSpPr txBox="1"/>
          <p:nvPr/>
        </p:nvSpPr>
        <p:spPr>
          <a:xfrm>
            <a:off x="567866" y="338373"/>
            <a:ext cx="8576134" cy="2703282"/>
          </a:xfrm>
          <a:prstGeom prst="rect">
            <a:avLst/>
          </a:prstGeom>
        </p:spPr>
        <p:txBody>
          <a:bodyPr lIns="0" tIns="0" rIns="0" bIns="0" rtlCol="0" anchor="t">
            <a:spAutoFit/>
          </a:bodyPr>
          <a:lstStyle/>
          <a:p>
            <a:pPr algn="ctr">
              <a:lnSpc>
                <a:spcPts val="10253"/>
              </a:lnSpc>
            </a:pPr>
            <a:r>
              <a:rPr lang="en-US" sz="10570">
                <a:solidFill>
                  <a:srgbClr val="0A4E99"/>
                </a:solidFill>
                <a:latin typeface="Bobby Jones"/>
                <a:ea typeface="Bobby Jones"/>
                <a:cs typeface="Bobby Jones"/>
                <a:sym typeface="Bobby Jones"/>
              </a:rPr>
              <a:t>Alfred Escher (1819-1882)</a:t>
            </a:r>
          </a:p>
        </p:txBody>
      </p:sp>
      <p:sp>
        <p:nvSpPr>
          <p:cNvPr id="14" name="TextBox 14"/>
          <p:cNvSpPr txBox="1"/>
          <p:nvPr/>
        </p:nvSpPr>
        <p:spPr>
          <a:xfrm>
            <a:off x="567866" y="3176057"/>
            <a:ext cx="7721701" cy="6940811"/>
          </a:xfrm>
          <a:prstGeom prst="rect">
            <a:avLst/>
          </a:prstGeom>
        </p:spPr>
        <p:txBody>
          <a:bodyPr lIns="0" tIns="0" rIns="0" bIns="0" rtlCol="0" anchor="t">
            <a:spAutoFit/>
          </a:bodyPr>
          <a:lstStyle/>
          <a:p>
            <a:pPr algn="just">
              <a:lnSpc>
                <a:spcPts val="3359"/>
              </a:lnSpc>
            </a:pPr>
            <a:r>
              <a:rPr lang="en-US" sz="2400" dirty="0">
                <a:solidFill>
                  <a:srgbClr val="FFFFFF"/>
                </a:solidFill>
                <a:latin typeface="Livvic"/>
                <a:ea typeface="Livvic"/>
                <a:cs typeface="Livvic"/>
                <a:sym typeface="Livvic"/>
              </a:rPr>
              <a:t>Alfred Escher, </a:t>
            </a:r>
            <a:r>
              <a:rPr lang="en-US" sz="2400" dirty="0" err="1">
                <a:solidFill>
                  <a:srgbClr val="FFFFFF"/>
                </a:solidFill>
                <a:latin typeface="Livvic"/>
                <a:ea typeface="Livvic"/>
                <a:cs typeface="Livvic"/>
                <a:sym typeface="Livvic"/>
              </a:rPr>
              <a:t>giurista</a:t>
            </a:r>
            <a:r>
              <a:rPr lang="en-US" sz="2400" dirty="0">
                <a:solidFill>
                  <a:srgbClr val="FFFFFF"/>
                </a:solidFill>
                <a:latin typeface="Livvic"/>
                <a:ea typeface="Livvic"/>
                <a:cs typeface="Livvic"/>
                <a:sym typeface="Livvic"/>
              </a:rPr>
              <a:t> e </a:t>
            </a:r>
            <a:r>
              <a:rPr lang="en-US" sz="2400" dirty="0" err="1">
                <a:solidFill>
                  <a:srgbClr val="FFFFFF"/>
                </a:solidFill>
                <a:latin typeface="Livvic"/>
                <a:ea typeface="Livvic"/>
                <a:cs typeface="Livvic"/>
                <a:sym typeface="Livvic"/>
              </a:rPr>
              <a:t>influente</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uomo</a:t>
            </a:r>
            <a:r>
              <a:rPr lang="en-US" sz="2400" dirty="0">
                <a:solidFill>
                  <a:srgbClr val="FFFFFF"/>
                </a:solidFill>
                <a:latin typeface="Livvic"/>
                <a:ea typeface="Livvic"/>
                <a:cs typeface="Livvic"/>
                <a:sym typeface="Livvic"/>
              </a:rPr>
              <a:t> politico </a:t>
            </a:r>
            <a:r>
              <a:rPr lang="en-US" sz="2400" dirty="0" err="1">
                <a:solidFill>
                  <a:srgbClr val="FFFFFF"/>
                </a:solidFill>
                <a:latin typeface="Livvic"/>
                <a:ea typeface="Livvic"/>
                <a:cs typeface="Livvic"/>
                <a:sym typeface="Livvic"/>
              </a:rPr>
              <a:t>liberale</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fondatore</a:t>
            </a:r>
            <a:r>
              <a:rPr lang="en-US" sz="2400" dirty="0">
                <a:solidFill>
                  <a:srgbClr val="FFFFFF"/>
                </a:solidFill>
                <a:latin typeface="Livvic"/>
                <a:ea typeface="Livvic"/>
                <a:cs typeface="Livvic"/>
                <a:sym typeface="Livvic"/>
              </a:rPr>
              <a:t> del </a:t>
            </a:r>
            <a:r>
              <a:rPr lang="en-US" sz="2400" dirty="0" err="1">
                <a:solidFill>
                  <a:srgbClr val="FFFFFF"/>
                </a:solidFill>
                <a:latin typeface="Livvic"/>
                <a:ea typeface="Livvic"/>
                <a:cs typeface="Livvic"/>
                <a:sym typeface="Livvic"/>
              </a:rPr>
              <a:t>Politecnico</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federale</a:t>
            </a:r>
            <a:r>
              <a:rPr lang="en-US" sz="2400" dirty="0">
                <a:solidFill>
                  <a:srgbClr val="FFFFFF"/>
                </a:solidFill>
                <a:latin typeface="Livvic"/>
                <a:ea typeface="Livvic"/>
                <a:cs typeface="Livvic"/>
                <a:sym typeface="Livvic"/>
              </a:rPr>
              <a:t> di </a:t>
            </a:r>
            <a:r>
              <a:rPr lang="en-US" sz="2400" dirty="0" err="1">
                <a:solidFill>
                  <a:srgbClr val="FFFFFF"/>
                </a:solidFill>
                <a:latin typeface="Livvic"/>
                <a:ea typeface="Livvic"/>
                <a:cs typeface="Livvic"/>
                <a:sym typeface="Livvic"/>
              </a:rPr>
              <a:t>Zurigo</a:t>
            </a:r>
            <a:r>
              <a:rPr lang="en-US" sz="2400" dirty="0">
                <a:solidFill>
                  <a:srgbClr val="FFFFFF"/>
                </a:solidFill>
                <a:latin typeface="Livvic"/>
                <a:ea typeface="Livvic"/>
                <a:cs typeface="Livvic"/>
                <a:sym typeface="Livvic"/>
              </a:rPr>
              <a:t>(1855) è </a:t>
            </a:r>
            <a:r>
              <a:rPr lang="en-US" sz="2400" dirty="0" err="1">
                <a:solidFill>
                  <a:srgbClr val="FFFFFF"/>
                </a:solidFill>
                <a:latin typeface="Livvic"/>
                <a:ea typeface="Livvic"/>
                <a:cs typeface="Livvic"/>
                <a:sym typeface="Livvic"/>
              </a:rPr>
              <a:t>stato</a:t>
            </a:r>
            <a:r>
              <a:rPr lang="en-US" sz="2400" dirty="0">
                <a:solidFill>
                  <a:srgbClr val="FFFFFF"/>
                </a:solidFill>
                <a:latin typeface="Livvic"/>
                <a:ea typeface="Livvic"/>
                <a:cs typeface="Livvic"/>
                <a:sym typeface="Livvic"/>
              </a:rPr>
              <a:t> il </a:t>
            </a:r>
            <a:r>
              <a:rPr lang="en-US" sz="2400" dirty="0" err="1">
                <a:solidFill>
                  <a:srgbClr val="FFFFFF"/>
                </a:solidFill>
                <a:latin typeface="Livvic"/>
                <a:ea typeface="Livvic"/>
                <a:cs typeface="Livvic"/>
                <a:sym typeface="Livvic"/>
              </a:rPr>
              <a:t>pioniere</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dello</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sviluppo</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ferroviario</a:t>
            </a:r>
            <a:r>
              <a:rPr lang="en-US" sz="2400" dirty="0">
                <a:solidFill>
                  <a:srgbClr val="FFFFFF"/>
                </a:solidFill>
                <a:latin typeface="Livvic"/>
                <a:ea typeface="Livvic"/>
                <a:cs typeface="Livvic"/>
                <a:sym typeface="Livvic"/>
              </a:rPr>
              <a:t>. La fortuna </a:t>
            </a:r>
            <a:r>
              <a:rPr lang="en-US" sz="2400" dirty="0" err="1">
                <a:solidFill>
                  <a:srgbClr val="FFFFFF"/>
                </a:solidFill>
                <a:latin typeface="Livvic"/>
                <a:ea typeface="Livvic"/>
                <a:cs typeface="Livvic"/>
                <a:sym typeface="Livvic"/>
              </a:rPr>
              <a:t>della</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famiglia</a:t>
            </a:r>
            <a:r>
              <a:rPr lang="en-US" sz="2400" dirty="0">
                <a:solidFill>
                  <a:srgbClr val="FFFFFF"/>
                </a:solidFill>
                <a:latin typeface="Livvic"/>
                <a:ea typeface="Livvic"/>
                <a:cs typeface="Livvic"/>
                <a:sym typeface="Livvic"/>
              </a:rPr>
              <a:t> era </a:t>
            </a:r>
            <a:r>
              <a:rPr lang="en-US" sz="2400" dirty="0" err="1">
                <a:solidFill>
                  <a:srgbClr val="FFFFFF"/>
                </a:solidFill>
                <a:latin typeface="Livvic"/>
                <a:ea typeface="Livvic"/>
                <a:cs typeface="Livvic"/>
                <a:sym typeface="Livvic"/>
              </a:rPr>
              <a:t>cresciuta</a:t>
            </a:r>
            <a:r>
              <a:rPr lang="en-US" sz="2400" dirty="0">
                <a:solidFill>
                  <a:srgbClr val="FFFFFF"/>
                </a:solidFill>
                <a:latin typeface="Livvic"/>
                <a:ea typeface="Livvic"/>
                <a:cs typeface="Livvic"/>
                <a:sym typeface="Livvic"/>
              </a:rPr>
              <a:t> con il </a:t>
            </a:r>
            <a:r>
              <a:rPr lang="en-US" sz="2400" dirty="0" err="1">
                <a:solidFill>
                  <a:srgbClr val="FFFFFF"/>
                </a:solidFill>
                <a:latin typeface="Livvic"/>
                <a:ea typeface="Livvic"/>
                <a:cs typeface="Livvic"/>
                <a:sym typeface="Livvic"/>
              </a:rPr>
              <a:t>commercio</a:t>
            </a:r>
            <a:r>
              <a:rPr lang="en-US" sz="2400" dirty="0">
                <a:solidFill>
                  <a:srgbClr val="FFFFFF"/>
                </a:solidFill>
                <a:latin typeface="Livvic"/>
                <a:ea typeface="Livvic"/>
                <a:cs typeface="Livvic"/>
                <a:sym typeface="Livvic"/>
              </a:rPr>
              <a:t> e lo </a:t>
            </a:r>
            <a:r>
              <a:rPr lang="en-US" sz="2400" dirty="0" err="1">
                <a:solidFill>
                  <a:srgbClr val="FFFFFF"/>
                </a:solidFill>
                <a:latin typeface="Livvic"/>
                <a:ea typeface="Livvic"/>
                <a:cs typeface="Livvic"/>
                <a:sym typeface="Livvic"/>
              </a:rPr>
              <a:t>sfruttamento</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coloniale</a:t>
            </a:r>
            <a:r>
              <a:rPr lang="en-US" sz="2400" dirty="0">
                <a:solidFill>
                  <a:srgbClr val="FFFFFF"/>
                </a:solidFill>
                <a:latin typeface="Livvic"/>
                <a:ea typeface="Livvic"/>
                <a:cs typeface="Livvic"/>
                <a:sym typeface="Livvic"/>
              </a:rPr>
              <a:t> a Cuba.</a:t>
            </a:r>
          </a:p>
          <a:p>
            <a:pPr marL="0" lvl="1" indent="0" algn="just">
              <a:lnSpc>
                <a:spcPts val="3359"/>
              </a:lnSpc>
              <a:spcBef>
                <a:spcPct val="0"/>
              </a:spcBef>
            </a:pPr>
            <a:r>
              <a:rPr lang="en-US" sz="2400" dirty="0">
                <a:solidFill>
                  <a:srgbClr val="FFFFFF"/>
                </a:solidFill>
                <a:latin typeface="Livvic"/>
                <a:ea typeface="Livvic"/>
                <a:cs typeface="Livvic"/>
                <a:sym typeface="Livvic"/>
              </a:rPr>
              <a:t>Dal 1852 come Consigliere </a:t>
            </a:r>
            <a:r>
              <a:rPr lang="en-US" sz="2400" dirty="0" err="1">
                <a:solidFill>
                  <a:srgbClr val="FFFFFF"/>
                </a:solidFill>
                <a:latin typeface="Livvic"/>
                <a:ea typeface="Livvic"/>
                <a:cs typeface="Livvic"/>
                <a:sym typeface="Livvic"/>
              </a:rPr>
              <a:t>federale</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costituisce</a:t>
            </a:r>
            <a:r>
              <a:rPr lang="en-US" sz="2400" dirty="0">
                <a:solidFill>
                  <a:srgbClr val="FFFFFF"/>
                </a:solidFill>
                <a:latin typeface="Livvic"/>
                <a:ea typeface="Livvic"/>
                <a:cs typeface="Livvic"/>
                <a:sym typeface="Livvic"/>
              </a:rPr>
              <a:t> un </a:t>
            </a:r>
            <a:r>
              <a:rPr lang="en-US" sz="2400" dirty="0" err="1">
                <a:solidFill>
                  <a:srgbClr val="FFFFFF"/>
                </a:solidFill>
                <a:latin typeface="Livvic"/>
                <a:ea typeface="Livvic"/>
                <a:cs typeface="Livvic"/>
                <a:sym typeface="Livvic"/>
              </a:rPr>
              <a:t>gruppo</a:t>
            </a:r>
            <a:r>
              <a:rPr lang="en-US" sz="2400" dirty="0">
                <a:solidFill>
                  <a:srgbClr val="FFFFFF"/>
                </a:solidFill>
                <a:latin typeface="Livvic"/>
                <a:ea typeface="Livvic"/>
                <a:cs typeface="Livvic"/>
                <a:sym typeface="Livvic"/>
              </a:rPr>
              <a:t> di </a:t>
            </a:r>
            <a:r>
              <a:rPr lang="en-US" sz="2400" dirty="0" err="1">
                <a:solidFill>
                  <a:srgbClr val="FFFFFF"/>
                </a:solidFill>
                <a:latin typeface="Livvic"/>
                <a:ea typeface="Livvic"/>
                <a:cs typeface="Livvic"/>
                <a:sym typeface="Livvic"/>
              </a:rPr>
              <a:t>pressione</a:t>
            </a:r>
            <a:r>
              <a:rPr lang="en-US" sz="2400" dirty="0">
                <a:solidFill>
                  <a:srgbClr val="FFFFFF"/>
                </a:solidFill>
                <a:latin typeface="Livvic"/>
                <a:ea typeface="Livvic"/>
                <a:cs typeface="Livvic"/>
                <a:sym typeface="Livvic"/>
              </a:rPr>
              <a:t> a </a:t>
            </a:r>
            <a:r>
              <a:rPr lang="en-US" sz="2400" dirty="0" err="1">
                <a:solidFill>
                  <a:srgbClr val="FFFFFF"/>
                </a:solidFill>
                <a:latin typeface="Livvic"/>
                <a:ea typeface="Livvic"/>
                <a:cs typeface="Livvic"/>
                <a:sym typeface="Livvic"/>
              </a:rPr>
              <a:t>favore</a:t>
            </a:r>
            <a:r>
              <a:rPr lang="en-US" sz="2400" dirty="0">
                <a:solidFill>
                  <a:srgbClr val="FFFFFF"/>
                </a:solidFill>
                <a:latin typeface="Livvic"/>
                <a:ea typeface="Livvic"/>
                <a:cs typeface="Livvic"/>
                <a:sym typeface="Livvic"/>
              </a:rPr>
              <a:t> di compagnie </a:t>
            </a:r>
            <a:r>
              <a:rPr lang="en-US" sz="2400" dirty="0" err="1">
                <a:solidFill>
                  <a:srgbClr val="FFFFFF"/>
                </a:solidFill>
                <a:latin typeface="Livvic"/>
                <a:ea typeface="Livvic"/>
                <a:cs typeface="Livvic"/>
                <a:sym typeface="Livvic"/>
              </a:rPr>
              <a:t>ferroviarie</a:t>
            </a:r>
            <a:r>
              <a:rPr lang="en-US" sz="2400" dirty="0">
                <a:solidFill>
                  <a:srgbClr val="FFFFFF"/>
                </a:solidFill>
                <a:latin typeface="Livvic"/>
                <a:ea typeface="Livvic"/>
                <a:cs typeface="Livvic"/>
                <a:sym typeface="Livvic"/>
              </a:rPr>
              <a:t> private </a:t>
            </a:r>
            <a:r>
              <a:rPr lang="en-US" sz="2400" dirty="0" err="1">
                <a:solidFill>
                  <a:srgbClr val="FFFFFF"/>
                </a:solidFill>
                <a:latin typeface="Livvic"/>
                <a:ea typeface="Livvic"/>
                <a:cs typeface="Livvic"/>
                <a:sym typeface="Livvic"/>
              </a:rPr>
              <a:t>svizzere</a:t>
            </a:r>
            <a:r>
              <a:rPr lang="en-US" sz="2400" dirty="0">
                <a:solidFill>
                  <a:srgbClr val="FFFFFF"/>
                </a:solidFill>
                <a:latin typeface="Livvic"/>
                <a:ea typeface="Livvic"/>
                <a:cs typeface="Livvic"/>
                <a:sym typeface="Livvic"/>
              </a:rPr>
              <a:t>. Lui </a:t>
            </a:r>
            <a:r>
              <a:rPr lang="en-US" sz="2400" dirty="0" err="1">
                <a:solidFill>
                  <a:srgbClr val="FFFFFF"/>
                </a:solidFill>
                <a:latin typeface="Livvic"/>
                <a:ea typeface="Livvic"/>
                <a:cs typeface="Livvic"/>
                <a:sym typeface="Livvic"/>
              </a:rPr>
              <a:t>stesso</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fonda</a:t>
            </a:r>
            <a:r>
              <a:rPr lang="en-US" sz="2400" dirty="0">
                <a:solidFill>
                  <a:srgbClr val="FFFFFF"/>
                </a:solidFill>
                <a:latin typeface="Livvic"/>
                <a:ea typeface="Livvic"/>
                <a:cs typeface="Livvic"/>
                <a:sym typeface="Livvic"/>
              </a:rPr>
              <a:t> la </a:t>
            </a:r>
            <a:r>
              <a:rPr lang="en-US" sz="2400" dirty="0" err="1">
                <a:solidFill>
                  <a:srgbClr val="FFFFFF"/>
                </a:solidFill>
                <a:latin typeface="Livvic"/>
                <a:ea typeface="Livvic"/>
                <a:cs typeface="Livvic"/>
                <a:sym typeface="Livvic"/>
              </a:rPr>
              <a:t>Ferrovia</a:t>
            </a:r>
            <a:r>
              <a:rPr lang="en-US" sz="2400" dirty="0">
                <a:solidFill>
                  <a:srgbClr val="FFFFFF"/>
                </a:solidFill>
                <a:latin typeface="Livvic"/>
                <a:ea typeface="Livvic"/>
                <a:cs typeface="Livvic"/>
                <a:sym typeface="Livvic"/>
              </a:rPr>
              <a:t> del Nord-Est </a:t>
            </a:r>
            <a:r>
              <a:rPr lang="en-US" sz="2400" dirty="0" err="1">
                <a:solidFill>
                  <a:srgbClr val="FFFFFF"/>
                </a:solidFill>
                <a:latin typeface="Livvic"/>
                <a:ea typeface="Livvic"/>
                <a:cs typeface="Livvic"/>
                <a:sym typeface="Livvic"/>
              </a:rPr>
              <a:t>raccogliendo</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capitali</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locali</a:t>
            </a:r>
            <a:r>
              <a:rPr lang="en-US" sz="2400" dirty="0">
                <a:solidFill>
                  <a:srgbClr val="FFFFFF"/>
                </a:solidFill>
                <a:latin typeface="Livvic"/>
                <a:ea typeface="Livvic"/>
                <a:cs typeface="Livvic"/>
                <a:sym typeface="Livvic"/>
              </a:rPr>
              <a:t> e </a:t>
            </a:r>
            <a:r>
              <a:rPr lang="en-US" sz="2400" dirty="0" err="1">
                <a:solidFill>
                  <a:srgbClr val="FFFFFF"/>
                </a:solidFill>
                <a:latin typeface="Livvic"/>
                <a:ea typeface="Livvic"/>
                <a:cs typeface="Livvic"/>
                <a:sym typeface="Livvic"/>
              </a:rPr>
              <a:t>fonda</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nel</a:t>
            </a:r>
            <a:r>
              <a:rPr lang="en-US" sz="2400" dirty="0">
                <a:solidFill>
                  <a:srgbClr val="FFFFFF"/>
                </a:solidFill>
                <a:latin typeface="Livvic"/>
                <a:ea typeface="Livvic"/>
                <a:cs typeface="Livvic"/>
                <a:sym typeface="Livvic"/>
              </a:rPr>
              <a:t> 1856 la prima banca per </a:t>
            </a:r>
            <a:r>
              <a:rPr lang="en-US" sz="2400" dirty="0" err="1">
                <a:solidFill>
                  <a:srgbClr val="FFFFFF"/>
                </a:solidFill>
                <a:latin typeface="Livvic"/>
                <a:ea typeface="Livvic"/>
                <a:cs typeface="Livvic"/>
                <a:sym typeface="Livvic"/>
              </a:rPr>
              <a:t>l'industria</a:t>
            </a:r>
            <a:r>
              <a:rPr lang="en-US" sz="2400" dirty="0">
                <a:solidFill>
                  <a:srgbClr val="FFFFFF"/>
                </a:solidFill>
                <a:latin typeface="Livvic"/>
                <a:ea typeface="Livvic"/>
                <a:cs typeface="Livvic"/>
                <a:sym typeface="Livvic"/>
              </a:rPr>
              <a:t> e il </a:t>
            </a:r>
            <a:r>
              <a:rPr lang="en-US" sz="2400" dirty="0" err="1">
                <a:solidFill>
                  <a:srgbClr val="FFFFFF"/>
                </a:solidFill>
                <a:latin typeface="Livvic"/>
                <a:ea typeface="Livvic"/>
                <a:cs typeface="Livvic"/>
                <a:sym typeface="Livvic"/>
              </a:rPr>
              <a:t>commercio</a:t>
            </a:r>
            <a:r>
              <a:rPr lang="en-US" sz="2400" dirty="0">
                <a:solidFill>
                  <a:srgbClr val="FFFFFF"/>
                </a:solidFill>
                <a:latin typeface="Livvic"/>
                <a:ea typeface="Livvic"/>
                <a:cs typeface="Livvic"/>
                <a:sym typeface="Livvic"/>
              </a:rPr>
              <a:t>, il Credito </a:t>
            </a:r>
            <a:r>
              <a:rPr lang="en-US" sz="2400" dirty="0" err="1">
                <a:solidFill>
                  <a:srgbClr val="FFFFFF"/>
                </a:solidFill>
                <a:latin typeface="Livvic"/>
                <a:ea typeface="Livvic"/>
                <a:cs typeface="Livvic"/>
                <a:sym typeface="Livvic"/>
              </a:rPr>
              <a:t>Svizzero</a:t>
            </a:r>
            <a:r>
              <a:rPr lang="en-US" sz="2400" dirty="0">
                <a:solidFill>
                  <a:srgbClr val="FFFFFF"/>
                </a:solidFill>
                <a:latin typeface="Livvic"/>
                <a:ea typeface="Livvic"/>
                <a:cs typeface="Livvic"/>
                <a:sym typeface="Livvic"/>
              </a:rPr>
              <a:t>.</a:t>
            </a:r>
            <a:r>
              <a:rPr lang="en-US" sz="2400" dirty="0">
                <a:solidFill>
                  <a:srgbClr val="093362"/>
                </a:solidFill>
                <a:latin typeface="Livvic"/>
                <a:ea typeface="Livvic"/>
                <a:cs typeface="Livvic"/>
                <a:sym typeface="Livvic"/>
              </a:rPr>
              <a:t> </a:t>
            </a:r>
            <a:r>
              <a:rPr lang="en-US" sz="2400" dirty="0">
                <a:solidFill>
                  <a:srgbClr val="FFFFFF"/>
                </a:solidFill>
                <a:latin typeface="Livvic"/>
                <a:ea typeface="Livvic"/>
                <a:cs typeface="Livvic"/>
                <a:sym typeface="Livvic"/>
              </a:rPr>
              <a:t>Delle 16 compagnie </a:t>
            </a:r>
            <a:r>
              <a:rPr lang="en-US" sz="2400" dirty="0" err="1">
                <a:solidFill>
                  <a:srgbClr val="FFFFFF"/>
                </a:solidFill>
                <a:latin typeface="Livvic"/>
                <a:ea typeface="Livvic"/>
                <a:cs typeface="Livvic"/>
                <a:sym typeface="Livvic"/>
              </a:rPr>
              <a:t>ferroviarie</a:t>
            </a:r>
            <a:r>
              <a:rPr lang="en-US" sz="2400" dirty="0">
                <a:solidFill>
                  <a:srgbClr val="FFFFFF"/>
                </a:solidFill>
                <a:latin typeface="Livvic"/>
                <a:ea typeface="Livvic"/>
                <a:cs typeface="Livvic"/>
                <a:sym typeface="Livvic"/>
              </a:rPr>
              <a:t> </a:t>
            </a:r>
            <a:r>
              <a:rPr lang="en-US" sz="2400" dirty="0" err="1">
                <a:solidFill>
                  <a:srgbClr val="FFFFFF"/>
                </a:solidFill>
                <a:latin typeface="Livvic"/>
                <a:ea typeface="Livvic"/>
                <a:cs typeface="Livvic"/>
                <a:sym typeface="Livvic"/>
              </a:rPr>
              <a:t>attive</a:t>
            </a:r>
            <a:r>
              <a:rPr lang="en-US" sz="2400" dirty="0">
                <a:solidFill>
                  <a:srgbClr val="FFFFFF"/>
                </a:solidFill>
                <a:latin typeface="Livvic"/>
                <a:ea typeface="Livvic"/>
                <a:cs typeface="Livvic"/>
                <a:sym typeface="Livvic"/>
              </a:rPr>
              <a:t>, a</a:t>
            </a:r>
            <a:r>
              <a:rPr lang="en-US" sz="2400" dirty="0">
                <a:solidFill>
                  <a:srgbClr val="093362"/>
                </a:solidFill>
                <a:latin typeface="Livvic"/>
                <a:ea typeface="Livvic"/>
                <a:cs typeface="Livvic"/>
                <a:sym typeface="Livvic"/>
              </a:rPr>
              <a:t> </a:t>
            </a:r>
            <a:r>
              <a:rPr lang="en-US" sz="2400" dirty="0" err="1">
                <a:solidFill>
                  <a:schemeClr val="bg1"/>
                </a:solidFill>
                <a:latin typeface="Livvic"/>
                <a:ea typeface="Livvic"/>
                <a:cs typeface="Livvic"/>
                <a:sym typeface="Livvic"/>
              </a:rPr>
              <a:t>prevalenza</a:t>
            </a:r>
            <a:r>
              <a:rPr lang="en-US" sz="2400" dirty="0">
                <a:solidFill>
                  <a:schemeClr val="bg1"/>
                </a:solidFill>
                <a:latin typeface="Livvic"/>
                <a:ea typeface="Livvic"/>
                <a:cs typeface="Livvic"/>
                <a:sym typeface="Livvic"/>
              </a:rPr>
              <a:t> di</a:t>
            </a:r>
            <a:r>
              <a:rPr lang="en-US" sz="2400" dirty="0">
                <a:solidFill>
                  <a:srgbClr val="093362"/>
                </a:solidFill>
                <a:latin typeface="Livvic"/>
                <a:ea typeface="Livvic"/>
                <a:cs typeface="Livvic"/>
                <a:sym typeface="Livvic"/>
              </a:rPr>
              <a:t>i </a:t>
            </a:r>
            <a:r>
              <a:rPr lang="en-US" sz="2400" dirty="0" err="1">
                <a:solidFill>
                  <a:srgbClr val="093362"/>
                </a:solidFill>
                <a:latin typeface="Livvic"/>
                <a:ea typeface="Livvic"/>
                <a:cs typeface="Livvic"/>
                <a:sym typeface="Livvic"/>
              </a:rPr>
              <a:t>capitale</a:t>
            </a:r>
            <a:r>
              <a:rPr lang="en-US" sz="2400" dirty="0">
                <a:solidFill>
                  <a:srgbClr val="093362"/>
                </a:solidFill>
                <a:latin typeface="Livvic"/>
                <a:ea typeface="Livvic"/>
                <a:cs typeface="Livvic"/>
                <a:sym typeface="Livvic"/>
              </a:rPr>
              <a:t> estero, </a:t>
            </a:r>
            <a:r>
              <a:rPr lang="en-US" sz="2400" dirty="0" err="1">
                <a:solidFill>
                  <a:srgbClr val="093362"/>
                </a:solidFill>
                <a:latin typeface="Livvic"/>
                <a:ea typeface="Livvic"/>
                <a:cs typeface="Livvic"/>
                <a:sym typeface="Livvic"/>
              </a:rPr>
              <a:t>nel</a:t>
            </a:r>
            <a:r>
              <a:rPr lang="en-US" sz="2400" dirty="0">
                <a:solidFill>
                  <a:srgbClr val="093362"/>
                </a:solidFill>
                <a:latin typeface="Livvic"/>
                <a:ea typeface="Livvic"/>
                <a:cs typeface="Livvic"/>
                <a:sym typeface="Livvic"/>
              </a:rPr>
              <a:t> 1865 ne </a:t>
            </a:r>
            <a:r>
              <a:rPr lang="en-US" sz="2400" dirty="0" err="1">
                <a:solidFill>
                  <a:srgbClr val="093362"/>
                </a:solidFill>
                <a:latin typeface="Livvic"/>
                <a:ea typeface="Livvic"/>
                <a:cs typeface="Livvic"/>
                <a:sym typeface="Livvic"/>
              </a:rPr>
              <a:t>sopravvivono</a:t>
            </a:r>
            <a:r>
              <a:rPr lang="en-US" sz="2400" dirty="0">
                <a:solidFill>
                  <a:srgbClr val="093362"/>
                </a:solidFill>
                <a:latin typeface="Livvic"/>
                <a:ea typeface="Livvic"/>
                <a:cs typeface="Livvic"/>
                <a:sym typeface="Livvic"/>
              </a:rPr>
              <a:t> solo </a:t>
            </a:r>
            <a:r>
              <a:rPr lang="en-US" sz="2400" dirty="0" err="1">
                <a:solidFill>
                  <a:srgbClr val="093362"/>
                </a:solidFill>
                <a:latin typeface="Livvic"/>
                <a:ea typeface="Livvic"/>
                <a:cs typeface="Livvic"/>
                <a:sym typeface="Livvic"/>
              </a:rPr>
              <a:t>tre</a:t>
            </a:r>
            <a:r>
              <a:rPr lang="en-US" sz="2400" dirty="0">
                <a:solidFill>
                  <a:srgbClr val="093362"/>
                </a:solidFill>
                <a:latin typeface="Livvic"/>
                <a:ea typeface="Livvic"/>
                <a:cs typeface="Livvic"/>
                <a:sym typeface="Livvic"/>
              </a:rPr>
              <a:t> e la </a:t>
            </a:r>
            <a:r>
              <a:rPr lang="en-US" sz="2400" dirty="0" err="1">
                <a:solidFill>
                  <a:srgbClr val="093362"/>
                </a:solidFill>
                <a:latin typeface="Livvic"/>
                <a:ea typeface="Livvic"/>
                <a:cs typeface="Livvic"/>
                <a:sym typeface="Livvic"/>
              </a:rPr>
              <a:t>sua</a:t>
            </a:r>
            <a:r>
              <a:rPr lang="en-US" sz="2400" dirty="0">
                <a:solidFill>
                  <a:srgbClr val="093362"/>
                </a:solidFill>
                <a:latin typeface="Livvic"/>
                <a:ea typeface="Livvic"/>
                <a:cs typeface="Livvic"/>
                <a:sym typeface="Livvic"/>
              </a:rPr>
              <a:t>. A </a:t>
            </a:r>
            <a:r>
              <a:rPr lang="en-US" sz="2400" dirty="0" err="1">
                <a:solidFill>
                  <a:srgbClr val="093362"/>
                </a:solidFill>
                <a:latin typeface="Livvic"/>
                <a:ea typeface="Livvic"/>
                <a:cs typeface="Livvic"/>
                <a:sym typeface="Livvic"/>
              </a:rPr>
              <a:t>questa</a:t>
            </a:r>
            <a:r>
              <a:rPr lang="en-US" sz="2400" dirty="0">
                <a:solidFill>
                  <a:srgbClr val="093362"/>
                </a:solidFill>
                <a:latin typeface="Livvic"/>
                <a:ea typeface="Livvic"/>
                <a:cs typeface="Livvic"/>
                <a:sym typeface="Livvic"/>
              </a:rPr>
              <a:t> data </a:t>
            </a:r>
            <a:r>
              <a:rPr lang="en-US" sz="2400" dirty="0" err="1">
                <a:solidFill>
                  <a:srgbClr val="093362"/>
                </a:solidFill>
                <a:latin typeface="Livvic"/>
                <a:ea typeface="Livvic"/>
                <a:cs typeface="Livvic"/>
                <a:sym typeface="Livvic"/>
              </a:rPr>
              <a:t>sono</a:t>
            </a:r>
            <a:r>
              <a:rPr lang="en-US" sz="2400" dirty="0">
                <a:solidFill>
                  <a:srgbClr val="093362"/>
                </a:solidFill>
                <a:latin typeface="Livvic"/>
                <a:ea typeface="Livvic"/>
                <a:cs typeface="Livvic"/>
                <a:sym typeface="Livvic"/>
              </a:rPr>
              <a:t> state </a:t>
            </a:r>
            <a:r>
              <a:rPr lang="en-US" sz="2400" dirty="0" err="1">
                <a:solidFill>
                  <a:srgbClr val="093362"/>
                </a:solidFill>
                <a:latin typeface="Livvic"/>
                <a:ea typeface="Livvic"/>
                <a:cs typeface="Livvic"/>
                <a:sym typeface="Livvic"/>
              </a:rPr>
              <a:t>realizzate</a:t>
            </a:r>
            <a:r>
              <a:rPr lang="en-US" sz="2400" dirty="0">
                <a:solidFill>
                  <a:srgbClr val="093362"/>
                </a:solidFill>
                <a:latin typeface="Livvic"/>
                <a:ea typeface="Livvic"/>
                <a:cs typeface="Livvic"/>
                <a:sym typeface="Livvic"/>
              </a:rPr>
              <a:t> solo </a:t>
            </a:r>
            <a:r>
              <a:rPr lang="en-US" sz="2400" dirty="0" err="1">
                <a:solidFill>
                  <a:srgbClr val="093362"/>
                </a:solidFill>
                <a:latin typeface="Livvic"/>
                <a:ea typeface="Livvic"/>
                <a:cs typeface="Livvic"/>
                <a:sym typeface="Livvic"/>
              </a:rPr>
              <a:t>reti</a:t>
            </a:r>
            <a:r>
              <a:rPr lang="en-US" sz="2400" dirty="0">
                <a:solidFill>
                  <a:srgbClr val="093362"/>
                </a:solidFill>
                <a:latin typeface="Livvic"/>
                <a:ea typeface="Livvic"/>
                <a:cs typeface="Livvic"/>
                <a:sym typeface="Livvic"/>
              </a:rPr>
              <a:t> </a:t>
            </a:r>
            <a:r>
              <a:rPr lang="en-US" sz="2400" dirty="0" err="1">
                <a:solidFill>
                  <a:srgbClr val="093362"/>
                </a:solidFill>
                <a:latin typeface="Livvic"/>
                <a:ea typeface="Livvic"/>
                <a:cs typeface="Livvic"/>
                <a:sym typeface="Livvic"/>
              </a:rPr>
              <a:t>che</a:t>
            </a:r>
            <a:r>
              <a:rPr lang="en-US" sz="2400" dirty="0">
                <a:solidFill>
                  <a:srgbClr val="093362"/>
                </a:solidFill>
                <a:latin typeface="Livvic"/>
                <a:ea typeface="Livvic"/>
                <a:cs typeface="Livvic"/>
                <a:sym typeface="Livvic"/>
              </a:rPr>
              <a:t> </a:t>
            </a:r>
            <a:r>
              <a:rPr lang="en-US" sz="2400" dirty="0" err="1">
                <a:solidFill>
                  <a:srgbClr val="093362"/>
                </a:solidFill>
                <a:latin typeface="Livvic"/>
                <a:ea typeface="Livvic"/>
                <a:cs typeface="Livvic"/>
                <a:sym typeface="Livvic"/>
              </a:rPr>
              <a:t>collegano</a:t>
            </a:r>
            <a:r>
              <a:rPr lang="en-US" sz="2400" dirty="0">
                <a:solidFill>
                  <a:srgbClr val="093362"/>
                </a:solidFill>
                <a:latin typeface="Livvic"/>
                <a:ea typeface="Livvic"/>
                <a:cs typeface="Livvic"/>
                <a:sym typeface="Livvic"/>
              </a:rPr>
              <a:t> </a:t>
            </a:r>
            <a:r>
              <a:rPr lang="en-US" sz="2400" dirty="0" err="1">
                <a:solidFill>
                  <a:srgbClr val="093362"/>
                </a:solidFill>
                <a:latin typeface="Livvic"/>
                <a:ea typeface="Livvic"/>
                <a:cs typeface="Livvic"/>
                <a:sym typeface="Livvic"/>
              </a:rPr>
              <a:t>l'interno</a:t>
            </a:r>
            <a:r>
              <a:rPr lang="en-US" sz="2400" dirty="0">
                <a:solidFill>
                  <a:srgbClr val="093362"/>
                </a:solidFill>
                <a:latin typeface="Livvic"/>
                <a:ea typeface="Livvic"/>
                <a:cs typeface="Livvic"/>
                <a:sym typeface="Livvic"/>
              </a:rPr>
              <a:t> del </a:t>
            </a:r>
            <a:r>
              <a:rPr lang="en-US" sz="2400" dirty="0" err="1">
                <a:solidFill>
                  <a:srgbClr val="093362"/>
                </a:solidFill>
                <a:latin typeface="Livvic"/>
                <a:ea typeface="Livvic"/>
                <a:cs typeface="Livvic"/>
                <a:sym typeface="Livvic"/>
              </a:rPr>
              <a:t>paese</a:t>
            </a:r>
            <a:r>
              <a:rPr lang="en-US" sz="2400" dirty="0">
                <a:solidFill>
                  <a:srgbClr val="093362"/>
                </a:solidFill>
                <a:latin typeface="Livvic"/>
                <a:ea typeface="Livvic"/>
                <a:cs typeface="Livvic"/>
                <a:sym typeface="Livvic"/>
              </a:rPr>
              <a:t>: Basilea, Thun, Aarau, </a:t>
            </a:r>
            <a:r>
              <a:rPr lang="en-US" sz="2400" dirty="0" err="1">
                <a:solidFill>
                  <a:srgbClr val="093362"/>
                </a:solidFill>
                <a:latin typeface="Livvic"/>
                <a:ea typeface="Livvic"/>
                <a:cs typeface="Livvic"/>
                <a:sym typeface="Livvic"/>
              </a:rPr>
              <a:t>Sciaffusa</a:t>
            </a:r>
            <a:r>
              <a:rPr lang="en-US" sz="2400" dirty="0">
                <a:solidFill>
                  <a:srgbClr val="093362"/>
                </a:solidFill>
                <a:latin typeface="Livvic"/>
                <a:ea typeface="Livvic"/>
                <a:cs typeface="Livvic"/>
                <a:sym typeface="Livvic"/>
              </a:rPr>
              <a:t>, S. Gallo, Ginevra, </a:t>
            </a:r>
            <a:r>
              <a:rPr lang="en-US" sz="2400" dirty="0" err="1">
                <a:solidFill>
                  <a:srgbClr val="093362"/>
                </a:solidFill>
                <a:latin typeface="Livvic"/>
                <a:ea typeface="Livvic"/>
                <a:cs typeface="Livvic"/>
                <a:sym typeface="Livvic"/>
              </a:rPr>
              <a:t>Losanna</a:t>
            </a:r>
            <a:r>
              <a:rPr lang="en-US" sz="2400" dirty="0">
                <a:solidFill>
                  <a:srgbClr val="093362"/>
                </a:solidFill>
                <a:latin typeface="Livvic"/>
                <a:ea typeface="Livvic"/>
                <a:cs typeface="Livvic"/>
                <a:sym typeface="Livvic"/>
              </a:rPr>
              <a:t> e Berna.</a:t>
            </a:r>
          </a:p>
          <a:p>
            <a:pPr algn="just">
              <a:lnSpc>
                <a:spcPts val="3359"/>
              </a:lnSpc>
              <a:spcBef>
                <a:spcPct val="0"/>
              </a:spcBef>
            </a:pPr>
            <a:endParaRPr lang="en-US" sz="2400" dirty="0">
              <a:solidFill>
                <a:srgbClr val="093362"/>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633210"/>
            <a:chOff x="0" y="0"/>
            <a:chExt cx="15401555" cy="6428440"/>
          </a:xfrm>
        </p:grpSpPr>
        <p:sp>
          <p:nvSpPr>
            <p:cNvPr id="3" name="Freeform 3"/>
            <p:cNvSpPr/>
            <p:nvPr/>
          </p:nvSpPr>
          <p:spPr>
            <a:xfrm>
              <a:off x="0" y="0"/>
              <a:ext cx="15401554" cy="6428440"/>
            </a:xfrm>
            <a:custGeom>
              <a:avLst/>
              <a:gdLst/>
              <a:ahLst/>
              <a:cxnLst/>
              <a:rect l="l" t="t" r="r" b="b"/>
              <a:pathLst>
                <a:path w="15401554" h="6428440">
                  <a:moveTo>
                    <a:pt x="0" y="6102732"/>
                  </a:moveTo>
                  <a:lnTo>
                    <a:pt x="0" y="325708"/>
                  </a:lnTo>
                  <a:cubicBezTo>
                    <a:pt x="0" y="145711"/>
                    <a:pt x="523653" y="0"/>
                    <a:pt x="1170518" y="0"/>
                  </a:cubicBezTo>
                  <a:lnTo>
                    <a:pt x="14231037" y="0"/>
                  </a:lnTo>
                  <a:cubicBezTo>
                    <a:pt x="14877903" y="0"/>
                    <a:pt x="15401554" y="146568"/>
                    <a:pt x="15401554" y="325708"/>
                  </a:cubicBezTo>
                  <a:lnTo>
                    <a:pt x="15401554" y="6102732"/>
                  </a:lnTo>
                  <a:cubicBezTo>
                    <a:pt x="15401554" y="6282729"/>
                    <a:pt x="14877903" y="6428440"/>
                    <a:pt x="14231037" y="6428440"/>
                  </a:cubicBezTo>
                  <a:lnTo>
                    <a:pt x="1170518" y="6428440"/>
                  </a:lnTo>
                  <a:cubicBezTo>
                    <a:pt x="526733" y="6428440"/>
                    <a:pt x="0" y="6282729"/>
                    <a:pt x="0" y="6102732"/>
                  </a:cubicBezTo>
                  <a:close/>
                </a:path>
              </a:pathLst>
            </a:custGeom>
            <a:blipFill>
              <a:blip r:embed="rId2"/>
              <a:stretch>
                <a:fillRect t="-14687" b="-14687"/>
              </a:stretch>
            </a:blipFill>
          </p:spPr>
          <p:txBody>
            <a:bodyPr/>
            <a:lstStyle/>
            <a:p>
              <a:endParaRPr lang="it-IT"/>
            </a:p>
          </p:txBody>
        </p:sp>
      </p:grpSp>
      <p:sp>
        <p:nvSpPr>
          <p:cNvPr id="4" name="TextBox 4"/>
          <p:cNvSpPr txBox="1"/>
          <p:nvPr/>
        </p:nvSpPr>
        <p:spPr>
          <a:xfrm>
            <a:off x="7792443" y="8280008"/>
            <a:ext cx="9466857" cy="1889909"/>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Livvic"/>
                <a:ea typeface="Livvic"/>
                <a:cs typeface="Livvic"/>
                <a:sym typeface="Livvic"/>
              </a:rPr>
              <a:t>U</a:t>
            </a:r>
            <a:r>
              <a:rPr lang="en-US" sz="3599" u="none" strike="noStrike">
                <a:solidFill>
                  <a:srgbClr val="FFFFFF"/>
                </a:solidFill>
                <a:latin typeface="Livvic"/>
                <a:ea typeface="Livvic"/>
                <a:cs typeface="Livvic"/>
                <a:sym typeface="Livvic"/>
              </a:rPr>
              <a:t>na delle locomotive a due assi motori, fotografata nel 1867 alla stazione di Zurigo.</a:t>
            </a:r>
          </a:p>
          <a:p>
            <a:pPr algn="ctr">
              <a:lnSpc>
                <a:spcPts val="5039"/>
              </a:lnSpc>
              <a:spcBef>
                <a:spcPct val="0"/>
              </a:spcBef>
            </a:pPr>
            <a:endParaRPr lang="en-US" sz="3599" u="none" strike="noStrike">
              <a:solidFill>
                <a:srgbClr val="FFFFFF"/>
              </a:solidFill>
              <a:latin typeface="Livvic"/>
              <a:ea typeface="Livvic"/>
              <a:cs typeface="Livvic"/>
              <a:sym typeface="Livvic"/>
            </a:endParaRPr>
          </a:p>
        </p:txBody>
      </p:sp>
      <p:sp>
        <p:nvSpPr>
          <p:cNvPr id="5" name="TextBox 5"/>
          <p:cNvSpPr txBox="1"/>
          <p:nvPr/>
        </p:nvSpPr>
        <p:spPr>
          <a:xfrm>
            <a:off x="1028700" y="8307758"/>
            <a:ext cx="7686388" cy="1365237"/>
          </a:xfrm>
          <a:prstGeom prst="rect">
            <a:avLst/>
          </a:prstGeom>
        </p:spPr>
        <p:txBody>
          <a:bodyPr lIns="0" tIns="0" rIns="0" bIns="0" rtlCol="0" anchor="t">
            <a:spAutoFit/>
          </a:bodyPr>
          <a:lstStyle/>
          <a:p>
            <a:pPr algn="ctr">
              <a:lnSpc>
                <a:spcPts val="10100"/>
              </a:lnSpc>
            </a:pPr>
            <a:r>
              <a:rPr lang="en-US" sz="10000">
                <a:solidFill>
                  <a:srgbClr val="FFFFFF"/>
                </a:solidFill>
                <a:latin typeface="Bobby Jones"/>
                <a:ea typeface="Bobby Jones"/>
                <a:cs typeface="Bobby Jones"/>
                <a:sym typeface="Bobby Jones"/>
              </a:rPr>
              <a:t>LA "RHEIN"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txBody>
            <a:bodyPr/>
            <a:lstStyle/>
            <a:p>
              <a:endParaRPr lang="it-IT"/>
            </a:p>
          </p:txBody>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579392" y="3047859"/>
            <a:ext cx="9394170" cy="6854024"/>
          </a:xfrm>
          <a:custGeom>
            <a:avLst/>
            <a:gdLst/>
            <a:ahLst/>
            <a:cxnLst/>
            <a:rect l="l" t="t" r="r" b="b"/>
            <a:pathLst>
              <a:path w="9394170" h="6854024">
                <a:moveTo>
                  <a:pt x="0" y="0"/>
                </a:moveTo>
                <a:lnTo>
                  <a:pt x="9394170" y="0"/>
                </a:lnTo>
                <a:lnTo>
                  <a:pt x="9394170" y="6854025"/>
                </a:lnTo>
                <a:lnTo>
                  <a:pt x="0" y="6854025"/>
                </a:lnTo>
                <a:lnTo>
                  <a:pt x="0" y="0"/>
                </a:lnTo>
                <a:close/>
              </a:path>
            </a:pathLst>
          </a:custGeom>
          <a:blipFill>
            <a:blip r:embed="rId2"/>
            <a:stretch>
              <a:fillRect l="-4660" r="-4660"/>
            </a:stretch>
          </a:blipFill>
        </p:spPr>
        <p:txBody>
          <a:bodyPr/>
          <a:lstStyle/>
          <a:p>
            <a:endParaRPr lang="it-IT"/>
          </a:p>
        </p:txBody>
      </p:sp>
      <p:grpSp>
        <p:nvGrpSpPr>
          <p:cNvPr id="6" name="Group 6"/>
          <p:cNvGrpSpPr/>
          <p:nvPr/>
        </p:nvGrpSpPr>
        <p:grpSpPr>
          <a:xfrm>
            <a:off x="314438" y="1028700"/>
            <a:ext cx="17973562" cy="2210102"/>
            <a:chOff x="0" y="0"/>
            <a:chExt cx="5057667" cy="582085"/>
          </a:xfrm>
        </p:grpSpPr>
        <p:sp>
          <p:nvSpPr>
            <p:cNvPr id="7" name="Freeform 7"/>
            <p:cNvSpPr/>
            <p:nvPr/>
          </p:nvSpPr>
          <p:spPr>
            <a:xfrm>
              <a:off x="0" y="0"/>
              <a:ext cx="5057667" cy="582085"/>
            </a:xfrm>
            <a:custGeom>
              <a:avLst/>
              <a:gdLst/>
              <a:ahLst/>
              <a:cxnLst/>
              <a:rect l="l" t="t" r="r" b="b"/>
              <a:pathLst>
                <a:path w="5057667" h="582085">
                  <a:moveTo>
                    <a:pt x="0" y="0"/>
                  </a:moveTo>
                  <a:lnTo>
                    <a:pt x="5057667" y="0"/>
                  </a:lnTo>
                  <a:lnTo>
                    <a:pt x="5057667" y="582085"/>
                  </a:lnTo>
                  <a:lnTo>
                    <a:pt x="0" y="582085"/>
                  </a:lnTo>
                  <a:close/>
                </a:path>
              </a:pathLst>
            </a:custGeom>
            <a:solidFill>
              <a:srgbClr val="093362"/>
            </a:solidFill>
          </p:spPr>
          <p:txBody>
            <a:bodyPr/>
            <a:lstStyle/>
            <a:p>
              <a:endParaRPr lang="it-IT"/>
            </a:p>
          </p:txBody>
        </p:sp>
        <p:sp>
          <p:nvSpPr>
            <p:cNvPr id="8" name="TextBox 8"/>
            <p:cNvSpPr txBox="1"/>
            <p:nvPr/>
          </p:nvSpPr>
          <p:spPr>
            <a:xfrm>
              <a:off x="0" y="-47625"/>
              <a:ext cx="5057667" cy="62971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14438" y="1200150"/>
            <a:ext cx="17659125" cy="2871893"/>
          </a:xfrm>
          <a:prstGeom prst="rect">
            <a:avLst/>
          </a:prstGeom>
        </p:spPr>
        <p:txBody>
          <a:bodyPr lIns="0" tIns="0" rIns="0" bIns="0" rtlCol="0" anchor="t">
            <a:spAutoFit/>
          </a:bodyPr>
          <a:lstStyle/>
          <a:p>
            <a:pPr algn="ctr">
              <a:lnSpc>
                <a:spcPts val="10966"/>
              </a:lnSpc>
            </a:pPr>
            <a:r>
              <a:rPr lang="en-US" sz="10857">
                <a:solidFill>
                  <a:srgbClr val="FFFFFF"/>
                </a:solidFill>
                <a:latin typeface="Bobby Jones"/>
                <a:ea typeface="Bobby Jones"/>
                <a:cs typeface="Bobby Jones"/>
                <a:sym typeface="Bobby Jones"/>
              </a:rPr>
              <a:t>L'EPOPEA DEI TRAFORI</a:t>
            </a:r>
          </a:p>
          <a:p>
            <a:pPr algn="ctr">
              <a:lnSpc>
                <a:spcPts val="10966"/>
              </a:lnSpc>
            </a:pPr>
            <a:endParaRPr lang="en-US" sz="10857">
              <a:solidFill>
                <a:srgbClr val="FFFFFF"/>
              </a:solidFill>
              <a:latin typeface="Bobby Jones"/>
              <a:ea typeface="Bobby Jones"/>
              <a:cs typeface="Bobby Jones"/>
              <a:sym typeface="Bobby Jones"/>
            </a:endParaRPr>
          </a:p>
        </p:txBody>
      </p:sp>
      <p:sp>
        <p:nvSpPr>
          <p:cNvPr id="10" name="TextBox 10"/>
          <p:cNvSpPr txBox="1"/>
          <p:nvPr/>
        </p:nvSpPr>
        <p:spPr>
          <a:xfrm>
            <a:off x="670809" y="3222793"/>
            <a:ext cx="7721701" cy="6691868"/>
          </a:xfrm>
          <a:prstGeom prst="rect">
            <a:avLst/>
          </a:prstGeom>
        </p:spPr>
        <p:txBody>
          <a:bodyPr lIns="0" tIns="0" rIns="0" bIns="0" rtlCol="0" anchor="t">
            <a:spAutoFit/>
          </a:bodyPr>
          <a:lstStyle/>
          <a:p>
            <a:pPr algn="just">
              <a:lnSpc>
                <a:spcPts val="3359"/>
              </a:lnSpc>
            </a:pPr>
            <a:r>
              <a:rPr lang="en-US" sz="2400">
                <a:solidFill>
                  <a:srgbClr val="093362"/>
                </a:solidFill>
                <a:latin typeface="Livvic"/>
                <a:ea typeface="Livvic"/>
                <a:cs typeface="Livvic"/>
                <a:sym typeface="Livvic"/>
              </a:rPr>
              <a:t>La spinta verso un'impresa più audace viene sia dall'unificazione nazionale dei paesi confinanti, Italia e Germania (1870) sia dall'apertura del Canale di Suez (1869) che offrono nuove prospettive per l'industria e il commercio internazionale. Inoltre tra Italia e Francia nel 1871 è già attivo il passaggio del Frejus e tra Italia e Germania del Brennero dal 1867. Per ridiventare crocevia economico, la Svizzera deve affrontare unitariamente il problema del primo traforo alpino, infatti i cantoni erano in concorrenza per lo Spluga, il Lucomagno, il Sempione, il Löschberg e il Gottardo.</a:t>
            </a:r>
          </a:p>
          <a:p>
            <a:pPr marL="0" lvl="1" indent="0" algn="just">
              <a:lnSpc>
                <a:spcPts val="3359"/>
              </a:lnSpc>
              <a:spcBef>
                <a:spcPct val="0"/>
              </a:spcBef>
            </a:pPr>
            <a:r>
              <a:rPr lang="en-US" sz="2400">
                <a:solidFill>
                  <a:srgbClr val="093362"/>
                </a:solidFill>
                <a:latin typeface="Livvic"/>
                <a:ea typeface="Livvic"/>
                <a:cs typeface="Livvic"/>
                <a:sym typeface="Livvic"/>
              </a:rPr>
              <a:t>Il Consiglio Federale, appoggiato dalla finanza zurighese rappresentata da Escher, impone la scelta del Gottardo (1869) con un capitale  di 20 mio e l'accordo del contributo italiano di 45 mio., della Germania di 20 mio.</a:t>
            </a:r>
          </a:p>
          <a:p>
            <a:pPr algn="just">
              <a:lnSpc>
                <a:spcPts val="3359"/>
              </a:lnSpc>
              <a:spcBef>
                <a:spcPct val="0"/>
              </a:spcBef>
            </a:pPr>
            <a:endParaRPr lang="en-US" sz="2400">
              <a:solidFill>
                <a:srgbClr val="093362"/>
              </a:solidFill>
              <a:latin typeface="Livvic"/>
              <a:ea typeface="Livvic"/>
              <a:cs typeface="Livvic"/>
              <a:sym typeface="Livv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txBody>
            <a:bodyPr/>
            <a:lstStyle/>
            <a:p>
              <a:endParaRPr lang="it-IT"/>
            </a:p>
          </p:txBody>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442151" y="3245709"/>
            <a:ext cx="9531412" cy="6656175"/>
          </a:xfrm>
          <a:custGeom>
            <a:avLst/>
            <a:gdLst/>
            <a:ahLst/>
            <a:cxnLst/>
            <a:rect l="l" t="t" r="r" b="b"/>
            <a:pathLst>
              <a:path w="9531412" h="6656175">
                <a:moveTo>
                  <a:pt x="0" y="0"/>
                </a:moveTo>
                <a:lnTo>
                  <a:pt x="9531411" y="0"/>
                </a:lnTo>
                <a:lnTo>
                  <a:pt x="9531411" y="6656175"/>
                </a:lnTo>
                <a:lnTo>
                  <a:pt x="0" y="6656175"/>
                </a:lnTo>
                <a:lnTo>
                  <a:pt x="0" y="0"/>
                </a:lnTo>
                <a:close/>
              </a:path>
            </a:pathLst>
          </a:custGeom>
          <a:blipFill>
            <a:blip r:embed="rId2"/>
            <a:stretch>
              <a:fillRect l="-3090" t="-3603" r="-9902" b="-9389"/>
            </a:stretch>
          </a:blipFill>
        </p:spPr>
        <p:txBody>
          <a:bodyPr/>
          <a:lstStyle/>
          <a:p>
            <a:endParaRPr lang="it-IT"/>
          </a:p>
        </p:txBody>
      </p:sp>
      <p:grpSp>
        <p:nvGrpSpPr>
          <p:cNvPr id="6" name="Group 6"/>
          <p:cNvGrpSpPr/>
          <p:nvPr/>
        </p:nvGrpSpPr>
        <p:grpSpPr>
          <a:xfrm>
            <a:off x="314438" y="1028700"/>
            <a:ext cx="17973562" cy="3075608"/>
            <a:chOff x="0" y="0"/>
            <a:chExt cx="5057667" cy="810037"/>
          </a:xfrm>
        </p:grpSpPr>
        <p:sp>
          <p:nvSpPr>
            <p:cNvPr id="7" name="Freeform 7"/>
            <p:cNvSpPr/>
            <p:nvPr/>
          </p:nvSpPr>
          <p:spPr>
            <a:xfrm>
              <a:off x="0" y="0"/>
              <a:ext cx="5057667" cy="810037"/>
            </a:xfrm>
            <a:custGeom>
              <a:avLst/>
              <a:gdLst/>
              <a:ahLst/>
              <a:cxnLst/>
              <a:rect l="l" t="t" r="r" b="b"/>
              <a:pathLst>
                <a:path w="5057667" h="810037">
                  <a:moveTo>
                    <a:pt x="0" y="0"/>
                  </a:moveTo>
                  <a:lnTo>
                    <a:pt x="5057667" y="0"/>
                  </a:lnTo>
                  <a:lnTo>
                    <a:pt x="5057667" y="810037"/>
                  </a:lnTo>
                  <a:lnTo>
                    <a:pt x="0" y="810037"/>
                  </a:lnTo>
                  <a:close/>
                </a:path>
              </a:pathLst>
            </a:custGeom>
            <a:solidFill>
              <a:srgbClr val="093362"/>
            </a:solidFill>
          </p:spPr>
          <p:txBody>
            <a:bodyPr/>
            <a:lstStyle/>
            <a:p>
              <a:endParaRPr lang="it-IT"/>
            </a:p>
          </p:txBody>
        </p:sp>
        <p:sp>
          <p:nvSpPr>
            <p:cNvPr id="8" name="TextBox 8"/>
            <p:cNvSpPr txBox="1"/>
            <p:nvPr/>
          </p:nvSpPr>
          <p:spPr>
            <a:xfrm>
              <a:off x="0" y="-47625"/>
              <a:ext cx="5057667" cy="85766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77196" y="4104308"/>
            <a:ext cx="8766804" cy="5797575"/>
          </a:xfrm>
          <a:custGeom>
            <a:avLst/>
            <a:gdLst/>
            <a:ahLst/>
            <a:cxnLst/>
            <a:rect l="l" t="t" r="r" b="b"/>
            <a:pathLst>
              <a:path w="8766804" h="5797575">
                <a:moveTo>
                  <a:pt x="0" y="0"/>
                </a:moveTo>
                <a:lnTo>
                  <a:pt x="8766804" y="0"/>
                </a:lnTo>
                <a:lnTo>
                  <a:pt x="8766804" y="5797576"/>
                </a:lnTo>
                <a:lnTo>
                  <a:pt x="0" y="5797576"/>
                </a:lnTo>
                <a:lnTo>
                  <a:pt x="0" y="0"/>
                </a:lnTo>
                <a:close/>
              </a:path>
            </a:pathLst>
          </a:custGeom>
          <a:blipFill>
            <a:blip r:embed="rId3"/>
            <a:stretch>
              <a:fillRect l="-5339" r="-5339"/>
            </a:stretch>
          </a:blipFill>
        </p:spPr>
        <p:txBody>
          <a:bodyPr/>
          <a:lstStyle/>
          <a:p>
            <a:endParaRPr lang="it-IT"/>
          </a:p>
        </p:txBody>
      </p:sp>
      <p:sp>
        <p:nvSpPr>
          <p:cNvPr id="10" name="TextBox 10"/>
          <p:cNvSpPr txBox="1"/>
          <p:nvPr/>
        </p:nvSpPr>
        <p:spPr>
          <a:xfrm>
            <a:off x="314438" y="1200150"/>
            <a:ext cx="17659125" cy="2871893"/>
          </a:xfrm>
          <a:prstGeom prst="rect">
            <a:avLst/>
          </a:prstGeom>
        </p:spPr>
        <p:txBody>
          <a:bodyPr lIns="0" tIns="0" rIns="0" bIns="0" rtlCol="0" anchor="t">
            <a:spAutoFit/>
          </a:bodyPr>
          <a:lstStyle/>
          <a:p>
            <a:pPr algn="ctr">
              <a:lnSpc>
                <a:spcPts val="10966"/>
              </a:lnSpc>
            </a:pPr>
            <a:r>
              <a:rPr lang="en-US" sz="10857">
                <a:solidFill>
                  <a:srgbClr val="FFFFFF"/>
                </a:solidFill>
                <a:latin typeface="Bobby Jones"/>
                <a:ea typeface="Bobby Jones"/>
                <a:cs typeface="Bobby Jones"/>
                <a:sym typeface="Bobby Jones"/>
              </a:rPr>
              <a:t>IL CANALE DI SUEZ</a:t>
            </a:r>
          </a:p>
          <a:p>
            <a:pPr algn="ctr">
              <a:lnSpc>
                <a:spcPts val="10966"/>
              </a:lnSpc>
            </a:pPr>
            <a:endParaRPr lang="en-US" sz="10857">
              <a:solidFill>
                <a:srgbClr val="FFFFFF"/>
              </a:solidFill>
              <a:latin typeface="Bobby Jones"/>
              <a:ea typeface="Bobby Jones"/>
              <a:cs typeface="Bobby Jones"/>
              <a:sym typeface="Bobby Jone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txBody>
            <a:bodyPr/>
            <a:lstStyle/>
            <a:p>
              <a:endParaRPr lang="it-IT"/>
            </a:p>
          </p:txBody>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4044" y="-73380"/>
            <a:ext cx="9143956" cy="10360380"/>
          </a:xfrm>
          <a:custGeom>
            <a:avLst/>
            <a:gdLst/>
            <a:ahLst/>
            <a:cxnLst/>
            <a:rect l="l" t="t" r="r" b="b"/>
            <a:pathLst>
              <a:path w="9143956" h="10360380">
                <a:moveTo>
                  <a:pt x="0" y="0"/>
                </a:moveTo>
                <a:lnTo>
                  <a:pt x="9143956" y="0"/>
                </a:lnTo>
                <a:lnTo>
                  <a:pt x="9143956" y="10360380"/>
                </a:lnTo>
                <a:lnTo>
                  <a:pt x="0" y="10360380"/>
                </a:lnTo>
                <a:lnTo>
                  <a:pt x="0" y="0"/>
                </a:lnTo>
                <a:close/>
              </a:path>
            </a:pathLst>
          </a:custGeom>
          <a:blipFill>
            <a:blip r:embed="rId2"/>
            <a:stretch>
              <a:fillRect l="-18248" r="-29138"/>
            </a:stretch>
          </a:blipFill>
        </p:spPr>
        <p:txBody>
          <a:bodyPr/>
          <a:lstStyle/>
          <a:p>
            <a:endParaRPr lang="it-IT"/>
          </a:p>
        </p:txBody>
      </p:sp>
      <p:sp>
        <p:nvSpPr>
          <p:cNvPr id="6" name="Freeform 6"/>
          <p:cNvSpPr/>
          <p:nvPr/>
        </p:nvSpPr>
        <p:spPr>
          <a:xfrm>
            <a:off x="0" y="4402242"/>
            <a:ext cx="9144000" cy="5194300"/>
          </a:xfrm>
          <a:custGeom>
            <a:avLst/>
            <a:gdLst/>
            <a:ahLst/>
            <a:cxnLst/>
            <a:rect l="l" t="t" r="r" b="b"/>
            <a:pathLst>
              <a:path w="9144000" h="5194300">
                <a:moveTo>
                  <a:pt x="0" y="0"/>
                </a:moveTo>
                <a:lnTo>
                  <a:pt x="9144000" y="0"/>
                </a:lnTo>
                <a:lnTo>
                  <a:pt x="9144000" y="5194300"/>
                </a:lnTo>
                <a:lnTo>
                  <a:pt x="0" y="5194300"/>
                </a:lnTo>
                <a:lnTo>
                  <a:pt x="0" y="0"/>
                </a:lnTo>
                <a:close/>
              </a:path>
            </a:pathLst>
          </a:custGeom>
          <a:blipFill>
            <a:blip r:embed="rId3"/>
            <a:stretch>
              <a:fillRect/>
            </a:stretch>
          </a:blipFill>
        </p:spPr>
        <p:txBody>
          <a:bodyPr/>
          <a:lstStyle/>
          <a:p>
            <a:endParaRPr lang="it-IT"/>
          </a:p>
        </p:txBody>
      </p:sp>
      <p:sp>
        <p:nvSpPr>
          <p:cNvPr id="7" name="TextBox 7"/>
          <p:cNvSpPr txBox="1"/>
          <p:nvPr/>
        </p:nvSpPr>
        <p:spPr>
          <a:xfrm>
            <a:off x="314481" y="171450"/>
            <a:ext cx="8829562" cy="4262568"/>
          </a:xfrm>
          <a:prstGeom prst="rect">
            <a:avLst/>
          </a:prstGeom>
        </p:spPr>
        <p:txBody>
          <a:bodyPr lIns="0" tIns="0" rIns="0" bIns="0" rtlCol="0" anchor="t">
            <a:spAutoFit/>
          </a:bodyPr>
          <a:lstStyle/>
          <a:p>
            <a:pPr algn="ctr">
              <a:lnSpc>
                <a:spcPts val="10966"/>
              </a:lnSpc>
            </a:pPr>
            <a:r>
              <a:rPr lang="en-US" sz="10857">
                <a:solidFill>
                  <a:srgbClr val="093362"/>
                </a:solidFill>
                <a:latin typeface="Bobby Jones"/>
                <a:ea typeface="Bobby Jones"/>
                <a:cs typeface="Bobby Jones"/>
                <a:sym typeface="Bobby Jones"/>
              </a:rPr>
              <a:t>1871 </a:t>
            </a:r>
          </a:p>
          <a:p>
            <a:pPr algn="ctr">
              <a:lnSpc>
                <a:spcPts val="10966"/>
              </a:lnSpc>
            </a:pPr>
            <a:r>
              <a:rPr lang="en-US" sz="10857">
                <a:solidFill>
                  <a:srgbClr val="093362"/>
                </a:solidFill>
                <a:latin typeface="Bobby Jones"/>
                <a:ea typeface="Bobby Jones"/>
                <a:cs typeface="Bobby Jones"/>
                <a:sym typeface="Bobby Jones"/>
              </a:rPr>
              <a:t>IL TRAFORO DEL FREJUS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1155</Words>
  <Application>Microsoft Office PowerPoint</Application>
  <PresentationFormat>Custom</PresentationFormat>
  <Paragraphs>54</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 arti mestieri e locomotive. Il traforo del San Gottardo 1872-1882</dc:title>
  <cp:lastModifiedBy>Vittoria Locatelli</cp:lastModifiedBy>
  <cp:revision>25</cp:revision>
  <dcterms:created xsi:type="dcterms:W3CDTF">2006-08-16T00:00:00Z</dcterms:created>
  <dcterms:modified xsi:type="dcterms:W3CDTF">2025-06-23T07:57:13Z</dcterms:modified>
  <dc:identifier>DAGqcohA6fc</dc:identifier>
</cp:coreProperties>
</file>