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753600" cy="7315200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mbria Bold" panose="02040803050406030204" pitchFamily="18" charset="0"/>
      <p:regular r:id="rId19"/>
      <p:bold r:id="rId20"/>
    </p:embeddedFont>
    <p:embeddedFont>
      <p:font typeface="Lavonia Classy" panose="020B0604020202020204" charset="0"/>
      <p:regular r:id="rId21"/>
    </p:embeddedFont>
    <p:embeddedFont>
      <p:font typeface="Libre Franklin" pitchFamily="2" charset="0"/>
      <p:regular r:id="rId22"/>
      <p:bold r:id="rId23"/>
      <p:italic r:id="rId24"/>
      <p:boldItalic r:id="rId25"/>
    </p:embeddedFont>
    <p:embeddedFont>
      <p:font typeface="Tufuli Arabic" panose="020B0604020202020204" charset="-78"/>
      <p:regular r:id="rId26"/>
    </p:embeddedFont>
    <p:embeddedFont>
      <p:font typeface="Tufuli Arabic Bold" panose="020B0604020202020204" charset="-78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0A"/>
    <a:srgbClr val="1D634F"/>
    <a:srgbClr val="C0D8C2"/>
    <a:srgbClr val="E5E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10ABA-F8A3-DF48-C49D-1577B1817187}" v="129" dt="2025-06-24T17:37:15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1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toria Locatelli" userId="3d78422e84995335" providerId="LiveId" clId="{18656EA2-7086-4D44-A5F5-16206EC2F1DB}"/>
    <pc:docChg chg="undo custSel addSld delSld modSld">
      <pc:chgData name="Vittoria Locatelli" userId="3d78422e84995335" providerId="LiveId" clId="{18656EA2-7086-4D44-A5F5-16206EC2F1DB}" dt="2025-05-02T15:48:45.267" v="51"/>
      <pc:docMkLst>
        <pc:docMk/>
      </pc:docMkLst>
      <pc:sldChg chg="modSp mod">
        <pc:chgData name="Vittoria Locatelli" userId="3d78422e84995335" providerId="LiveId" clId="{18656EA2-7086-4D44-A5F5-16206EC2F1DB}" dt="2025-05-02T15:48:45.267" v="51"/>
        <pc:sldMkLst>
          <pc:docMk/>
          <pc:sldMk cId="0" sldId="266"/>
        </pc:sldMkLst>
        <pc:spChg chg="mod">
          <ac:chgData name="Vittoria Locatelli" userId="3d78422e84995335" providerId="LiveId" clId="{18656EA2-7086-4D44-A5F5-16206EC2F1DB}" dt="2025-05-02T15:48:45.267" v="51"/>
          <ac:spMkLst>
            <pc:docMk/>
            <pc:sldMk cId="0" sldId="266"/>
            <ac:spMk id="9" creationId="{00000000-0000-0000-0000-000000000000}"/>
          </ac:spMkLst>
        </pc:spChg>
        <pc:spChg chg="mod">
          <ac:chgData name="Vittoria Locatelli" userId="3d78422e84995335" providerId="LiveId" clId="{18656EA2-7086-4D44-A5F5-16206EC2F1DB}" dt="2025-05-02T15:43:26.453" v="45" actId="207"/>
          <ac:spMkLst>
            <pc:docMk/>
            <pc:sldMk cId="0" sldId="266"/>
            <ac:spMk id="13" creationId="{00000000-0000-0000-0000-000000000000}"/>
          </ac:spMkLst>
        </pc:spChg>
      </pc:sldChg>
      <pc:sldChg chg="addSp delSp modSp mod">
        <pc:chgData name="Vittoria Locatelli" userId="3d78422e84995335" providerId="LiveId" clId="{18656EA2-7086-4D44-A5F5-16206EC2F1DB}" dt="2025-05-02T15:44:43.989" v="50" actId="1076"/>
        <pc:sldMkLst>
          <pc:docMk/>
          <pc:sldMk cId="0" sldId="267"/>
        </pc:sldMkLst>
        <pc:spChg chg="mod">
          <ac:chgData name="Vittoria Locatelli" userId="3d78422e84995335" providerId="LiveId" clId="{18656EA2-7086-4D44-A5F5-16206EC2F1DB}" dt="2025-05-02T15:39:05.489" v="21" actId="207"/>
          <ac:spMkLst>
            <pc:docMk/>
            <pc:sldMk cId="0" sldId="267"/>
            <ac:spMk id="7" creationId="{00000000-0000-0000-0000-000000000000}"/>
          </ac:spMkLst>
        </pc:spChg>
        <pc:spChg chg="mod topLvl">
          <ac:chgData name="Vittoria Locatelli" userId="3d78422e84995335" providerId="LiveId" clId="{18656EA2-7086-4D44-A5F5-16206EC2F1DB}" dt="2025-05-02T15:36:55.685" v="8" actId="1076"/>
          <ac:spMkLst>
            <pc:docMk/>
            <pc:sldMk cId="0" sldId="267"/>
            <ac:spMk id="10" creationId="{00000000-0000-0000-0000-000000000000}"/>
          </ac:spMkLst>
        </pc:spChg>
        <pc:grpChg chg="add del">
          <ac:chgData name="Vittoria Locatelli" userId="3d78422e84995335" providerId="LiveId" clId="{18656EA2-7086-4D44-A5F5-16206EC2F1DB}" dt="2025-05-02T15:38:44.923" v="19" actId="478"/>
          <ac:grpSpMkLst>
            <pc:docMk/>
            <pc:sldMk cId="0" sldId="267"/>
            <ac:grpSpMk id="5" creationId="{00000000-0000-0000-0000-000000000000}"/>
          </ac:grpSpMkLst>
        </pc:grpChg>
        <pc:picChg chg="add mod">
          <ac:chgData name="Vittoria Locatelli" userId="3d78422e84995335" providerId="LiveId" clId="{18656EA2-7086-4D44-A5F5-16206EC2F1DB}" dt="2025-05-02T15:41:58.367" v="38" actId="14100"/>
          <ac:picMkLst>
            <pc:docMk/>
            <pc:sldMk cId="0" sldId="267"/>
            <ac:picMk id="11" creationId="{E8607597-7A8F-92E5-A49A-28CE98F3B90B}"/>
          </ac:picMkLst>
        </pc:picChg>
      </pc:sldChg>
      <pc:sldChg chg="new del">
        <pc:chgData name="Vittoria Locatelli" userId="3d78422e84995335" providerId="LiveId" clId="{18656EA2-7086-4D44-A5F5-16206EC2F1DB}" dt="2025-05-02T15:36:13.955" v="1" actId="47"/>
        <pc:sldMkLst>
          <pc:docMk/>
          <pc:sldMk cId="3963400462" sldId="268"/>
        </pc:sldMkLst>
      </pc:sldChg>
    </pc:docChg>
  </pc:docChgLst>
  <pc:docChgLst>
    <pc:chgData name="Vittoria Locatelli" userId="3d78422e84995335" providerId="Windows Live" clId="Web-{A27286E0-0D4A-936D-A92F-1D0E96AB71B2}"/>
    <pc:docChg chg="modSld">
      <pc:chgData name="Vittoria Locatelli" userId="3d78422e84995335" providerId="Windows Live" clId="Web-{A27286E0-0D4A-936D-A92F-1D0E96AB71B2}" dt="2025-06-02T14:10:48.630" v="0"/>
      <pc:docMkLst>
        <pc:docMk/>
      </pc:docMkLst>
      <pc:sldChg chg="delSp">
        <pc:chgData name="Vittoria Locatelli" userId="3d78422e84995335" providerId="Windows Live" clId="Web-{A27286E0-0D4A-936D-A92F-1D0E96AB71B2}" dt="2025-06-02T14:10:48.630" v="0"/>
        <pc:sldMkLst>
          <pc:docMk/>
          <pc:sldMk cId="0" sldId="258"/>
        </pc:sldMkLst>
        <pc:picChg chg="del">
          <ac:chgData name="Vittoria Locatelli" userId="3d78422e84995335" providerId="Windows Live" clId="Web-{A27286E0-0D4A-936D-A92F-1D0E96AB71B2}" dt="2025-06-02T14:10:48.630" v="0"/>
          <ac:picMkLst>
            <pc:docMk/>
            <pc:sldMk cId="0" sldId="258"/>
            <ac:picMk id="3" creationId="{D83E77D7-DB86-DC6E-25A2-A77E1107EDD0}"/>
          </ac:picMkLst>
        </pc:picChg>
      </pc:sldChg>
    </pc:docChg>
  </pc:docChgLst>
  <pc:docChgLst>
    <pc:chgData name="Vittoria Locatelli" userId="3d78422e84995335" providerId="LiveId" clId="{F5691EAF-E100-454D-BC38-53BB72589C2E}"/>
    <pc:docChg chg="undo custSel modSld">
      <pc:chgData name="Vittoria Locatelli" userId="3d78422e84995335" providerId="LiveId" clId="{F5691EAF-E100-454D-BC38-53BB72589C2E}" dt="2025-06-01T09:34:52.018" v="29" actId="14100"/>
      <pc:docMkLst>
        <pc:docMk/>
      </pc:docMkLst>
      <pc:sldChg chg="modSp mod">
        <pc:chgData name="Vittoria Locatelli" userId="3d78422e84995335" providerId="LiveId" clId="{F5691EAF-E100-454D-BC38-53BB72589C2E}" dt="2025-06-01T09:29:10.036" v="2" actId="207"/>
        <pc:sldMkLst>
          <pc:docMk/>
          <pc:sldMk cId="0" sldId="257"/>
        </pc:sldMkLst>
        <pc:spChg chg="mod">
          <ac:chgData name="Vittoria Locatelli" userId="3d78422e84995335" providerId="LiveId" clId="{F5691EAF-E100-454D-BC38-53BB72589C2E}" dt="2025-06-01T09:29:10.036" v="2" actId="207"/>
          <ac:spMkLst>
            <pc:docMk/>
            <pc:sldMk cId="0" sldId="257"/>
            <ac:spMk id="17" creationId="{00000000-0000-0000-0000-000000000000}"/>
          </ac:spMkLst>
        </pc:spChg>
      </pc:sldChg>
      <pc:sldChg chg="addSp modSp mod">
        <pc:chgData name="Vittoria Locatelli" userId="3d78422e84995335" providerId="LiveId" clId="{F5691EAF-E100-454D-BC38-53BB72589C2E}" dt="2025-06-01T09:31:00.281" v="16" actId="20577"/>
        <pc:sldMkLst>
          <pc:docMk/>
          <pc:sldMk cId="0" sldId="258"/>
        </pc:sldMkLst>
        <pc:spChg chg="mod">
          <ac:chgData name="Vittoria Locatelli" userId="3d78422e84995335" providerId="LiveId" clId="{F5691EAF-E100-454D-BC38-53BB72589C2E}" dt="2025-06-01T09:31:00.281" v="16" actId="20577"/>
          <ac:spMkLst>
            <pc:docMk/>
            <pc:sldMk cId="0" sldId="258"/>
            <ac:spMk id="11" creationId="{00000000-0000-0000-0000-000000000000}"/>
          </ac:spMkLst>
        </pc:spChg>
        <pc:picChg chg="add">
          <ac:chgData name="Vittoria Locatelli" userId="3d78422e84995335" providerId="LiveId" clId="{F5691EAF-E100-454D-BC38-53BB72589C2E}" dt="2025-06-01T09:30:02.930" v="5" actId="22"/>
          <ac:picMkLst>
            <pc:docMk/>
            <pc:sldMk cId="0" sldId="258"/>
            <ac:picMk id="3" creationId="{D83E77D7-DB86-DC6E-25A2-A77E1107EDD0}"/>
          </ac:picMkLst>
        </pc:picChg>
      </pc:sldChg>
      <pc:sldChg chg="addSp delSp modSp mod">
        <pc:chgData name="Vittoria Locatelli" userId="3d78422e84995335" providerId="LiveId" clId="{F5691EAF-E100-454D-BC38-53BB72589C2E}" dt="2025-06-01T09:34:52.018" v="29" actId="14100"/>
        <pc:sldMkLst>
          <pc:docMk/>
          <pc:sldMk cId="0" sldId="267"/>
        </pc:sldMkLst>
        <pc:spChg chg="add mod">
          <ac:chgData name="Vittoria Locatelli" userId="3d78422e84995335" providerId="LiveId" clId="{F5691EAF-E100-454D-BC38-53BB72589C2E}" dt="2025-06-01T09:33:56.489" v="24" actId="1076"/>
          <ac:spMkLst>
            <pc:docMk/>
            <pc:sldMk cId="0" sldId="267"/>
            <ac:spMk id="8" creationId="{F50EFA56-FE4D-1C20-B3C9-15BA82473AF1}"/>
          </ac:spMkLst>
        </pc:spChg>
        <pc:spChg chg="mod">
          <ac:chgData name="Vittoria Locatelli" userId="3d78422e84995335" providerId="LiveId" clId="{F5691EAF-E100-454D-BC38-53BB72589C2E}" dt="2025-06-01T09:34:39.787" v="27" actId="20577"/>
          <ac:spMkLst>
            <pc:docMk/>
            <pc:sldMk cId="0" sldId="267"/>
            <ac:spMk id="10" creationId="{00000000-0000-0000-0000-000000000000}"/>
          </ac:spMkLst>
        </pc:spChg>
        <pc:picChg chg="mod">
          <ac:chgData name="Vittoria Locatelli" userId="3d78422e84995335" providerId="LiveId" clId="{F5691EAF-E100-454D-BC38-53BB72589C2E}" dt="2025-06-01T09:34:52.018" v="29" actId="14100"/>
          <ac:picMkLst>
            <pc:docMk/>
            <pc:sldMk cId="0" sldId="267"/>
            <ac:picMk id="11" creationId="{E8607597-7A8F-92E5-A49A-28CE98F3B90B}"/>
          </ac:picMkLst>
        </pc:picChg>
        <pc:picChg chg="del">
          <ac:chgData name="Vittoria Locatelli" userId="3d78422e84995335" providerId="LiveId" clId="{F5691EAF-E100-454D-BC38-53BB72589C2E}" dt="2025-06-01T09:32:00.180" v="17" actId="478"/>
          <ac:picMkLst>
            <pc:docMk/>
            <pc:sldMk cId="0" sldId="267"/>
            <ac:picMk id="13" creationId="{F18170A9-375D-A941-3161-92EC67F1616F}"/>
          </ac:picMkLst>
        </pc:picChg>
      </pc:sldChg>
    </pc:docChg>
  </pc:docChgLst>
  <pc:docChgLst>
    <pc:chgData name="Vittoria Locatelli" userId="3d78422e84995335" providerId="Windows Live" clId="Web-{0B310ABA-F8A3-DF48-C49D-1577B1817187}"/>
    <pc:docChg chg="modSld">
      <pc:chgData name="Vittoria Locatelli" userId="3d78422e84995335" providerId="Windows Live" clId="Web-{0B310ABA-F8A3-DF48-C49D-1577B1817187}" dt="2025-06-24T17:37:15.949" v="94" actId="1076"/>
      <pc:docMkLst>
        <pc:docMk/>
      </pc:docMkLst>
      <pc:sldChg chg="addSp delSp modSp">
        <pc:chgData name="Vittoria Locatelli" userId="3d78422e84995335" providerId="Windows Live" clId="Web-{0B310ABA-F8A3-DF48-C49D-1577B1817187}" dt="2025-06-24T17:37:15.949" v="94" actId="1076"/>
        <pc:sldMkLst>
          <pc:docMk/>
          <pc:sldMk cId="0" sldId="267"/>
        </pc:sldMkLst>
        <pc:spChg chg="add mod">
          <ac:chgData name="Vittoria Locatelli" userId="3d78422e84995335" providerId="Windows Live" clId="Web-{0B310ABA-F8A3-DF48-C49D-1577B1817187}" dt="2025-06-24T17:36:57.698" v="91" actId="1076"/>
          <ac:spMkLst>
            <pc:docMk/>
            <pc:sldMk cId="0" sldId="267"/>
            <ac:spMk id="4" creationId="{5A56E5A3-6CF6-0E3C-7577-D111BC76349F}"/>
          </ac:spMkLst>
        </pc:spChg>
        <pc:spChg chg="del mod topLvl">
          <ac:chgData name="Vittoria Locatelli" userId="3d78422e84995335" providerId="Windows Live" clId="Web-{0B310ABA-F8A3-DF48-C49D-1577B1817187}" dt="2025-06-24T17:33:45.639" v="58"/>
          <ac:spMkLst>
            <pc:docMk/>
            <pc:sldMk cId="0" sldId="267"/>
            <ac:spMk id="6" creationId="{00000000-0000-0000-0000-000000000000}"/>
          </ac:spMkLst>
        </pc:spChg>
        <pc:spChg chg="mod topLvl">
          <ac:chgData name="Vittoria Locatelli" userId="3d78422e84995335" providerId="Windows Live" clId="Web-{0B310ABA-F8A3-DF48-C49D-1577B1817187}" dt="2025-06-24T17:34:01.671" v="63" actId="14100"/>
          <ac:spMkLst>
            <pc:docMk/>
            <pc:sldMk cId="0" sldId="267"/>
            <ac:spMk id="7" creationId="{00000000-0000-0000-0000-000000000000}"/>
          </ac:spMkLst>
        </pc:spChg>
        <pc:spChg chg="mod">
          <ac:chgData name="Vittoria Locatelli" userId="3d78422e84995335" providerId="Windows Live" clId="Web-{0B310ABA-F8A3-DF48-C49D-1577B1817187}" dt="2025-06-24T17:37:15.949" v="94" actId="1076"/>
          <ac:spMkLst>
            <pc:docMk/>
            <pc:sldMk cId="0" sldId="267"/>
            <ac:spMk id="8" creationId="{F50EFA56-FE4D-1C20-B3C9-15BA82473AF1}"/>
          </ac:spMkLst>
        </pc:spChg>
        <pc:spChg chg="mod">
          <ac:chgData name="Vittoria Locatelli" userId="3d78422e84995335" providerId="Windows Live" clId="Web-{0B310ABA-F8A3-DF48-C49D-1577B1817187}" dt="2025-06-24T17:36:35.072" v="85" actId="1076"/>
          <ac:spMkLst>
            <pc:docMk/>
            <pc:sldMk cId="0" sldId="267"/>
            <ac:spMk id="10" creationId="{00000000-0000-0000-0000-000000000000}"/>
          </ac:spMkLst>
        </pc:spChg>
        <pc:grpChg chg="del">
          <ac:chgData name="Vittoria Locatelli" userId="3d78422e84995335" providerId="Windows Live" clId="Web-{0B310ABA-F8A3-DF48-C49D-1577B1817187}" dt="2025-06-24T17:33:45.639" v="58"/>
          <ac:grpSpMkLst>
            <pc:docMk/>
            <pc:sldMk cId="0" sldId="267"/>
            <ac:grpSpMk id="5" creationId="{00000000-0000-0000-0000-000000000000}"/>
          </ac:grpSpMkLst>
        </pc:grpChg>
        <pc:picChg chg="mod">
          <ac:chgData name="Vittoria Locatelli" userId="3d78422e84995335" providerId="Windows Live" clId="Web-{0B310ABA-F8A3-DF48-C49D-1577B1817187}" dt="2025-06-24T17:37:12.152" v="93" actId="14100"/>
          <ac:picMkLst>
            <pc:docMk/>
            <pc:sldMk cId="0" sldId="267"/>
            <ac:picMk id="11" creationId="{E8607597-7A8F-92E5-A49A-28CE98F3B9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FAR FARE ESEMPI AI RAGAZZI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faiswiss.ch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457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11285161" h="8463874">
                <a:moveTo>
                  <a:pt x="0" y="0"/>
                </a:moveTo>
                <a:lnTo>
                  <a:pt x="11285161" y="0"/>
                </a:lnTo>
                <a:lnTo>
                  <a:pt x="11285161" y="8463874"/>
                </a:lnTo>
                <a:lnTo>
                  <a:pt x="0" y="8463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" t="-15362" r="-15620" b="-8704"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9" name="Group 9"/>
          <p:cNvGrpSpPr/>
          <p:nvPr/>
        </p:nvGrpSpPr>
        <p:grpSpPr>
          <a:xfrm>
            <a:off x="-13454" y="1415589"/>
            <a:ext cx="9766093" cy="4484021"/>
            <a:chOff x="0" y="0"/>
            <a:chExt cx="3612444" cy="16607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2445" cy="1660749"/>
            </a:xfrm>
            <a:custGeom>
              <a:avLst/>
              <a:gdLst/>
              <a:ahLst/>
              <a:cxnLst/>
              <a:rect l="l" t="t" r="r" b="b"/>
              <a:pathLst>
                <a:path w="3612445" h="1660749">
                  <a:moveTo>
                    <a:pt x="0" y="0"/>
                  </a:moveTo>
                  <a:lnTo>
                    <a:pt x="3612445" y="0"/>
                  </a:lnTo>
                  <a:lnTo>
                    <a:pt x="3612445" y="1660749"/>
                  </a:lnTo>
                  <a:lnTo>
                    <a:pt x="0" y="1660749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612444" cy="1660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4877" y="3657600"/>
            <a:ext cx="8631168" cy="1435881"/>
            <a:chOff x="0" y="0"/>
            <a:chExt cx="11508224" cy="19145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508224" cy="1914507"/>
            </a:xfrm>
            <a:custGeom>
              <a:avLst/>
              <a:gdLst/>
              <a:ahLst/>
              <a:cxnLst/>
              <a:rect l="l" t="t" r="r" b="b"/>
              <a:pathLst>
                <a:path w="11508224" h="1914507">
                  <a:moveTo>
                    <a:pt x="0" y="0"/>
                  </a:moveTo>
                  <a:lnTo>
                    <a:pt x="11508224" y="0"/>
                  </a:lnTo>
                  <a:lnTo>
                    <a:pt x="11508224" y="1914507"/>
                  </a:lnTo>
                  <a:lnTo>
                    <a:pt x="0" y="19145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14300"/>
              <a:ext cx="11508224" cy="20288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4498"/>
                </a:lnSpc>
              </a:pPr>
              <a:r>
                <a:rPr lang="en-US" sz="3059" spc="3">
                  <a:solidFill>
                    <a:srgbClr val="135C45"/>
                  </a:solidFill>
                  <a:latin typeface="Tufuli Arabic"/>
                  <a:ea typeface="Tufuli Arabic"/>
                  <a:cs typeface="Tufuli Arabic"/>
                  <a:sym typeface="Tufuli Arabic"/>
                </a:rPr>
                <a:t>IL PATRIMONIO CULTURALE</a:t>
              </a:r>
            </a:p>
            <a:p>
              <a:pPr algn="just">
                <a:lnSpc>
                  <a:spcPts val="4498"/>
                </a:lnSpc>
              </a:pPr>
              <a:r>
                <a:rPr lang="en-US" sz="3059" spc="3">
                  <a:solidFill>
                    <a:srgbClr val="135C45"/>
                  </a:solidFill>
                  <a:latin typeface="Tufuli Arabic"/>
                  <a:ea typeface="Tufuli Arabic"/>
                  <a:cs typeface="Tufuli Arabic"/>
                  <a:sym typeface="Tufuli Arabic"/>
                </a:rPr>
                <a:t>COME STRUMENTO DI APPRENDIMENTO</a:t>
              </a:r>
            </a:p>
          </p:txBody>
        </p:sp>
      </p:grpSp>
      <p:sp>
        <p:nvSpPr>
          <p:cNvPr id="15" name="Freeform 15" descr="FAI_Swiss_RGB.JPG"/>
          <p:cNvSpPr/>
          <p:nvPr/>
        </p:nvSpPr>
        <p:spPr>
          <a:xfrm>
            <a:off x="731520" y="1587817"/>
            <a:ext cx="5331705" cy="1441728"/>
          </a:xfrm>
          <a:custGeom>
            <a:avLst/>
            <a:gdLst/>
            <a:ahLst/>
            <a:cxnLst/>
            <a:rect l="l" t="t" r="r" b="b"/>
            <a:pathLst>
              <a:path w="5331705" h="1441728">
                <a:moveTo>
                  <a:pt x="0" y="0"/>
                </a:moveTo>
                <a:lnTo>
                  <a:pt x="5331705" y="0"/>
                </a:lnTo>
                <a:lnTo>
                  <a:pt x="5331705" y="1441728"/>
                </a:lnTo>
                <a:lnTo>
                  <a:pt x="0" y="1441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4" b="-104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3022445">
            <a:off x="-125471" y="-1239205"/>
            <a:ext cx="3499087" cy="6394693"/>
          </a:xfrm>
          <a:custGeom>
            <a:avLst/>
            <a:gdLst/>
            <a:ahLst/>
            <a:cxnLst/>
            <a:rect l="l" t="t" r="r" b="b"/>
            <a:pathLst>
              <a:path w="3499087" h="6394693">
                <a:moveTo>
                  <a:pt x="0" y="0"/>
                </a:moveTo>
                <a:lnTo>
                  <a:pt x="3499086" y="0"/>
                </a:lnTo>
                <a:lnTo>
                  <a:pt x="3499086" y="6394693"/>
                </a:lnTo>
                <a:lnTo>
                  <a:pt x="0" y="6394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30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249112" y="7050404"/>
            <a:ext cx="9218688" cy="384"/>
            <a:chOff x="0" y="0"/>
            <a:chExt cx="12291584" cy="512"/>
          </a:xfrm>
        </p:grpSpPr>
        <p:sp>
          <p:nvSpPr>
            <p:cNvPr id="6" name="Freeform 6"/>
            <p:cNvSpPr/>
            <p:nvPr/>
          </p:nvSpPr>
          <p:spPr>
            <a:xfrm>
              <a:off x="0" y="-1524"/>
              <a:ext cx="12291568" cy="3683"/>
            </a:xfrm>
            <a:custGeom>
              <a:avLst/>
              <a:gdLst/>
              <a:ahLst/>
              <a:cxnLst/>
              <a:rect l="l" t="t" r="r" b="b"/>
              <a:pathLst>
                <a:path w="12291568" h="3683">
                  <a:moveTo>
                    <a:pt x="0" y="0"/>
                  </a:moveTo>
                  <a:lnTo>
                    <a:pt x="12291568" y="508"/>
                  </a:lnTo>
                  <a:lnTo>
                    <a:pt x="12291568" y="3683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87988" y="731520"/>
            <a:ext cx="3934092" cy="6319268"/>
            <a:chOff x="0" y="0"/>
            <a:chExt cx="5245456" cy="84256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45456" cy="8425691"/>
            </a:xfrm>
            <a:custGeom>
              <a:avLst/>
              <a:gdLst/>
              <a:ahLst/>
              <a:cxnLst/>
              <a:rect l="l" t="t" r="r" b="b"/>
              <a:pathLst>
                <a:path w="5245456" h="8425691">
                  <a:moveTo>
                    <a:pt x="0" y="0"/>
                  </a:moveTo>
                  <a:lnTo>
                    <a:pt x="5245456" y="0"/>
                  </a:lnTo>
                  <a:lnTo>
                    <a:pt x="5245456" y="8425691"/>
                  </a:lnTo>
                  <a:lnTo>
                    <a:pt x="0" y="84256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5245456" cy="845426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600"/>
                </a:lnSpc>
              </a:pPr>
              <a:r>
                <a:rPr lang="en-US" sz="2000" b="1" spc="3">
                  <a:solidFill>
                    <a:srgbClr val="EE6F1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Arti visive</a:t>
              </a:r>
              <a:r>
                <a:rPr lang="en-US" sz="2000" spc="3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: disegno, tecniche pittoriche, scultura, fotografia, filmati</a:t>
              </a:r>
            </a:p>
            <a:p>
              <a:pPr algn="r">
                <a:lnSpc>
                  <a:spcPts val="2600"/>
                </a:lnSpc>
              </a:pPr>
              <a:r>
                <a:rPr lang="en-US" sz="2000" b="1" spc="3">
                  <a:solidFill>
                    <a:srgbClr val="EE6F1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Italiano</a:t>
              </a:r>
              <a:r>
                <a:rPr lang="en-US" sz="2000" spc="3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: ricerca di documentazione, lettura selettiva, elaborati scritti, comunicazione orale </a:t>
              </a:r>
            </a:p>
            <a:p>
              <a:pPr algn="r">
                <a:lnSpc>
                  <a:spcPts val="2600"/>
                </a:lnSpc>
              </a:pPr>
              <a:r>
                <a:rPr lang="en-US" sz="2000" b="1" spc="3">
                  <a:solidFill>
                    <a:srgbClr val="EE6F1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Storia</a:t>
              </a:r>
              <a:r>
                <a:rPr lang="en-US" sz="2000" spc="3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: contestualizzazione e percorso storico </a:t>
              </a:r>
            </a:p>
            <a:p>
              <a:pPr algn="r">
                <a:lnSpc>
                  <a:spcPts val="2600"/>
                </a:lnSpc>
              </a:pPr>
              <a:r>
                <a:rPr lang="en-US" sz="2000" b="1" spc="3">
                  <a:solidFill>
                    <a:srgbClr val="EE6F1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Scienze</a:t>
              </a:r>
              <a:r>
                <a:rPr lang="en-US" sz="2000" spc="3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: tutti gli aspetti scientifici e di storia della scienza in riferimento all'analisi dei materiali e processi di produzione</a:t>
              </a:r>
            </a:p>
            <a:p>
              <a:pPr algn="r">
                <a:lnSpc>
                  <a:spcPts val="2600"/>
                </a:lnSpc>
              </a:pPr>
              <a:r>
                <a:rPr lang="en-US" sz="2000" b="1" spc="3">
                  <a:solidFill>
                    <a:srgbClr val="EE6F1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Storia delle religioni</a:t>
              </a:r>
              <a:r>
                <a:rPr lang="en-US" sz="2000" spc="3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: aspetti antropologici, etici, religiosi, suggeriti dal bene culturale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035774" y="-899267"/>
            <a:ext cx="3822874" cy="6690030"/>
          </a:xfrm>
          <a:custGeom>
            <a:avLst/>
            <a:gdLst/>
            <a:ahLst/>
            <a:cxnLst/>
            <a:rect l="l" t="t" r="r" b="b"/>
            <a:pathLst>
              <a:path w="3822874" h="6690030">
                <a:moveTo>
                  <a:pt x="0" y="0"/>
                </a:moveTo>
                <a:lnTo>
                  <a:pt x="3822874" y="0"/>
                </a:lnTo>
                <a:lnTo>
                  <a:pt x="3822874" y="6690030"/>
                </a:lnTo>
                <a:lnTo>
                  <a:pt x="0" y="66900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249112" y="3176797"/>
            <a:ext cx="3046529" cy="3650119"/>
          </a:xfrm>
          <a:custGeom>
            <a:avLst/>
            <a:gdLst/>
            <a:ahLst/>
            <a:cxnLst/>
            <a:rect l="l" t="t" r="r" b="b"/>
            <a:pathLst>
              <a:path w="3046529" h="3650119">
                <a:moveTo>
                  <a:pt x="0" y="0"/>
                </a:moveTo>
                <a:lnTo>
                  <a:pt x="3046529" y="0"/>
                </a:lnTo>
                <a:lnTo>
                  <a:pt x="3046529" y="3650119"/>
                </a:lnTo>
                <a:lnTo>
                  <a:pt x="0" y="365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3186" b="-2287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2388503" y="974756"/>
            <a:ext cx="3046529" cy="5331426"/>
          </a:xfrm>
          <a:custGeom>
            <a:avLst/>
            <a:gdLst/>
            <a:ahLst/>
            <a:cxnLst/>
            <a:rect l="l" t="t" r="r" b="b"/>
            <a:pathLst>
              <a:path w="3046529" h="5331426">
                <a:moveTo>
                  <a:pt x="0" y="0"/>
                </a:moveTo>
                <a:lnTo>
                  <a:pt x="3046529" y="0"/>
                </a:lnTo>
                <a:lnTo>
                  <a:pt x="3046529" y="5331426"/>
                </a:lnTo>
                <a:lnTo>
                  <a:pt x="0" y="53314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1772377" y="4151290"/>
            <a:ext cx="3046529" cy="2899114"/>
          </a:xfrm>
          <a:custGeom>
            <a:avLst/>
            <a:gdLst/>
            <a:ahLst/>
            <a:cxnLst/>
            <a:rect l="l" t="t" r="r" b="b"/>
            <a:pathLst>
              <a:path w="3046529" h="2899114">
                <a:moveTo>
                  <a:pt x="0" y="0"/>
                </a:moveTo>
                <a:lnTo>
                  <a:pt x="3046529" y="0"/>
                </a:lnTo>
                <a:lnTo>
                  <a:pt x="3046529" y="2899114"/>
                </a:lnTo>
                <a:lnTo>
                  <a:pt x="0" y="28991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4629" b="-39268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67264" y="6807168"/>
            <a:ext cx="9218688" cy="384"/>
            <a:chOff x="0" y="0"/>
            <a:chExt cx="12291584" cy="512"/>
          </a:xfrm>
        </p:grpSpPr>
        <p:sp>
          <p:nvSpPr>
            <p:cNvPr id="5" name="Freeform 5"/>
            <p:cNvSpPr/>
            <p:nvPr/>
          </p:nvSpPr>
          <p:spPr>
            <a:xfrm>
              <a:off x="0" y="-1524"/>
              <a:ext cx="12291568" cy="3683"/>
            </a:xfrm>
            <a:custGeom>
              <a:avLst/>
              <a:gdLst/>
              <a:ahLst/>
              <a:cxnLst/>
              <a:rect l="l" t="t" r="r" b="b"/>
              <a:pathLst>
                <a:path w="12291568" h="3683">
                  <a:moveTo>
                    <a:pt x="0" y="0"/>
                  </a:moveTo>
                  <a:lnTo>
                    <a:pt x="12291568" y="508"/>
                  </a:lnTo>
                  <a:lnTo>
                    <a:pt x="12291568" y="3683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 descr="FAI_Swiss_RGB.JPG"/>
          <p:cNvSpPr/>
          <p:nvPr/>
        </p:nvSpPr>
        <p:spPr>
          <a:xfrm>
            <a:off x="731520" y="731520"/>
            <a:ext cx="3918810" cy="1021080"/>
          </a:xfrm>
          <a:custGeom>
            <a:avLst/>
            <a:gdLst/>
            <a:ahLst/>
            <a:cxnLst/>
            <a:rect l="l" t="t" r="r" b="b"/>
            <a:pathLst>
              <a:path w="3918810" h="1024880">
                <a:moveTo>
                  <a:pt x="0" y="0"/>
                </a:moveTo>
                <a:lnTo>
                  <a:pt x="3918810" y="0"/>
                </a:lnTo>
                <a:lnTo>
                  <a:pt x="3918810" y="1024880"/>
                </a:lnTo>
                <a:lnTo>
                  <a:pt x="0" y="1024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05" b="-180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4209798" y="1525912"/>
            <a:ext cx="4831080" cy="139275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r">
              <a:lnSpc>
                <a:spcPts val="2400"/>
              </a:lnSpc>
            </a:pPr>
            <a:r>
              <a:rPr lang="en-US" sz="2000" b="1" spc="3" dirty="0">
                <a:solidFill>
                  <a:srgbClr val="00600A"/>
                </a:solidFill>
                <a:latin typeface="Tufuli Arabic Bold"/>
                <a:ea typeface="Tufuli Arabic Bold"/>
                <a:cs typeface="Tufuli Arabic Bold"/>
                <a:sym typeface="Tufuli Arabic Bold"/>
              </a:rPr>
              <a:t>4. Il </a:t>
            </a:r>
            <a:r>
              <a:rPr lang="en-US" sz="2000" b="1" spc="3" dirty="0" err="1">
                <a:solidFill>
                  <a:srgbClr val="00600A"/>
                </a:solidFill>
                <a:latin typeface="Tufuli Arabic Bold"/>
                <a:ea typeface="Tufuli Arabic Bold"/>
                <a:cs typeface="Tufuli Arabic Bold"/>
                <a:sym typeface="Tufuli Arabic Bold"/>
              </a:rPr>
              <a:t>progetto</a:t>
            </a:r>
            <a:r>
              <a:rPr lang="en-US" sz="2000" b="1" spc="3" dirty="0">
                <a:solidFill>
                  <a:srgbClr val="00600A"/>
                </a:solidFill>
                <a:latin typeface="Tufuli Arabic Bold"/>
                <a:ea typeface="Tufuli Arabic Bold"/>
                <a:cs typeface="Tufuli Arabic Bold"/>
                <a:sym typeface="Tufuli Arabic Bold"/>
              </a:rPr>
              <a:t> </a:t>
            </a:r>
            <a:r>
              <a:rPr lang="it-IT" sz="2000" b="1" i="0" dirty="0">
                <a:solidFill>
                  <a:srgbClr val="00600A"/>
                </a:solidFill>
                <a:effectLst/>
                <a:latin typeface="Libre Franklin" panose="020F0502020204030204" pitchFamily="2" charset="0"/>
              </a:rPr>
              <a:t>Apprendisti Ciceroni®</a:t>
            </a:r>
            <a:r>
              <a:rPr lang="it-IT" sz="2000" b="0" i="0" dirty="0">
                <a:solidFill>
                  <a:srgbClr val="00600A"/>
                </a:solidFill>
                <a:effectLst/>
                <a:latin typeface="Libre Franklin" panose="020F0502020204030204" pitchFamily="2" charset="0"/>
              </a:rPr>
              <a:t> </a:t>
            </a:r>
            <a:r>
              <a:rPr lang="en-US" sz="2000" b="1" spc="3" dirty="0">
                <a:solidFill>
                  <a:srgbClr val="00600A"/>
                </a:solidFill>
                <a:latin typeface="Tufuli Arabic Bold"/>
                <a:ea typeface="Tufuli Arabic Bold"/>
                <a:cs typeface="Tufuli Arabic Bold"/>
                <a:sym typeface="Tufuli Arabic Bold"/>
              </a:rPr>
              <a:t>: </a:t>
            </a:r>
            <a:r>
              <a:rPr lang="en-US" sz="2000" b="1" spc="3" dirty="0" err="1">
                <a:solidFill>
                  <a:srgbClr val="00600A"/>
                </a:solidFill>
                <a:latin typeface="Tufuli Arabic Bold"/>
                <a:ea typeface="Tufuli Arabic Bold"/>
                <a:cs typeface="Tufuli Arabic Bold"/>
                <a:sym typeface="Tufuli Arabic Bold"/>
              </a:rPr>
              <a:t>risultati</a:t>
            </a:r>
            <a:r>
              <a:rPr lang="en-US" sz="2000" b="1" spc="3" dirty="0">
                <a:solidFill>
                  <a:srgbClr val="00600A"/>
                </a:solidFill>
                <a:latin typeface="Tufuli Arabic Bold"/>
                <a:ea typeface="Tufuli Arabic Bold"/>
                <a:cs typeface="Tufuli Arabic Bold"/>
                <a:sym typeface="Tufuli Arabic Bold"/>
              </a:rPr>
              <a:t> e </a:t>
            </a:r>
            <a:r>
              <a:rPr lang="en-US" sz="2000" b="1" spc="3" dirty="0" err="1">
                <a:solidFill>
                  <a:srgbClr val="00600A"/>
                </a:solidFill>
                <a:latin typeface="Tufuli Arabic Bold"/>
                <a:ea typeface="Tufuli Arabic Bold"/>
                <a:cs typeface="Tufuli Arabic Bold"/>
                <a:sym typeface="Tufuli Arabic Bold"/>
              </a:rPr>
              <a:t>considerazioni</a:t>
            </a:r>
            <a:endParaRPr lang="en-US" sz="2000" b="1" spc="3" dirty="0">
              <a:solidFill>
                <a:srgbClr val="00600A"/>
              </a:solidFill>
              <a:latin typeface="Tufuli Arabic Bold"/>
              <a:ea typeface="Tufuli Arabic Bold"/>
              <a:cs typeface="Tufuli Arabic Bold"/>
              <a:sym typeface="Tufuli Arabic Bold"/>
            </a:endParaRPr>
          </a:p>
          <a:p>
            <a:pPr algn="r">
              <a:lnSpc>
                <a:spcPts val="2400"/>
              </a:lnSpc>
            </a:pPr>
            <a:endParaRPr lang="en-US" sz="2000" b="1" spc="3" dirty="0">
              <a:solidFill>
                <a:srgbClr val="00600A"/>
              </a:solidFill>
              <a:latin typeface="Tufuli Arabic Bold"/>
              <a:ea typeface="Tufuli Arabic Bold"/>
              <a:cs typeface="Tufuli Arabic Bold"/>
              <a:sym typeface="Tufuli Arabic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70115" y="2362579"/>
            <a:ext cx="6187591" cy="523932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r">
              <a:lnSpc>
                <a:spcPts val="2600"/>
              </a:lnSpc>
            </a:pPr>
            <a:r>
              <a:rPr lang="en-US" sz="2000" b="1" spc="3" dirty="0" err="1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rPr>
              <a:t>Competenze</a:t>
            </a:r>
            <a:r>
              <a:rPr lang="en-US" sz="2000" b="1" spc="3" dirty="0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2000" b="1" spc="3" dirty="0" err="1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rPr>
              <a:t>attivate</a:t>
            </a:r>
            <a:endParaRPr lang="en-US" sz="2000" b="1" spc="3" dirty="0">
              <a:solidFill>
                <a:srgbClr val="00600A"/>
              </a:solidFill>
              <a:latin typeface="Cambria Bold"/>
              <a:ea typeface="Cambria Bold"/>
              <a:cs typeface="Cambria Bold"/>
              <a:sym typeface="Cambria Bold"/>
            </a:endParaRPr>
          </a:p>
          <a:p>
            <a:pPr algn="r">
              <a:lnSpc>
                <a:spcPts val="2600"/>
              </a:lnSpc>
            </a:pP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problem solving</a:t>
            </a:r>
          </a:p>
          <a:p>
            <a:pPr algn="r">
              <a:lnSpc>
                <a:spcPts val="2600"/>
              </a:lnSpc>
            </a:pP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pensiero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critico</a:t>
            </a:r>
            <a:endParaRPr lang="en-US" sz="2000" spc="3" dirty="0">
              <a:solidFill>
                <a:srgbClr val="00600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r">
              <a:lnSpc>
                <a:spcPts val="2600"/>
              </a:lnSpc>
            </a:pP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fiducia in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sé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stessi</a:t>
            </a:r>
            <a:endParaRPr lang="en-US" sz="2000" spc="3" dirty="0">
              <a:solidFill>
                <a:srgbClr val="00600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r">
              <a:lnSpc>
                <a:spcPts val="2600"/>
              </a:lnSpc>
            </a:pP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rispetto del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pensiero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degli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altri</a:t>
            </a:r>
            <a:endParaRPr lang="en-US" sz="2000" spc="3" dirty="0">
              <a:solidFill>
                <a:srgbClr val="00600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r">
              <a:lnSpc>
                <a:spcPts val="2600"/>
              </a:lnSpc>
            </a:pP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lavoro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collaborativo</a:t>
            </a:r>
            <a:endParaRPr lang="en-US" sz="2000" spc="3" dirty="0">
              <a:solidFill>
                <a:srgbClr val="00600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r">
              <a:lnSpc>
                <a:spcPts val="2600"/>
              </a:lnSpc>
            </a:pPr>
            <a:r>
              <a:rPr lang="en-US" sz="2000" b="1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r>
              <a:rPr lang="en-US" sz="2000" b="1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Es</a:t>
            </a:r>
            <a:r>
              <a:rPr lang="en-US" sz="2000" b="1" spc="3" dirty="0" err="1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rPr>
              <a:t>perienza</a:t>
            </a:r>
            <a:r>
              <a:rPr lang="en-US" sz="2000" b="1" spc="3" dirty="0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2000" b="1" spc="3" dirty="0" err="1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rPr>
              <a:t>vissuta</a:t>
            </a:r>
            <a:endParaRPr lang="en-US" sz="2000" b="1" spc="3" dirty="0">
              <a:solidFill>
                <a:srgbClr val="00600A"/>
              </a:solidFill>
              <a:latin typeface="Cambria Bold"/>
              <a:ea typeface="Cambria Bold"/>
              <a:cs typeface="Cambria Bold"/>
              <a:sym typeface="Cambria Bold"/>
            </a:endParaRPr>
          </a:p>
          <a:p>
            <a:pPr algn="r">
              <a:lnSpc>
                <a:spcPts val="2600"/>
              </a:lnSpc>
            </a:pP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metodo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educativo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attivo</a:t>
            </a:r>
            <a:endParaRPr lang="en-US" sz="2000" spc="3" dirty="0">
              <a:solidFill>
                <a:srgbClr val="00600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r">
              <a:lnSpc>
                <a:spcPts val="2600"/>
              </a:lnSpc>
            </a:pP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allievo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come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soggetto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del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processo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di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apprendimento</a:t>
            </a:r>
            <a:endParaRPr lang="en-US" sz="2000" spc="3" dirty="0">
              <a:solidFill>
                <a:srgbClr val="00600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r">
              <a:lnSpc>
                <a:spcPts val="2600"/>
              </a:lnSpc>
            </a:pP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allievi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che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imparano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insieme</a:t>
            </a:r>
            <a:endParaRPr lang="en-US" sz="2000" spc="3" dirty="0">
              <a:solidFill>
                <a:srgbClr val="00600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r">
              <a:lnSpc>
                <a:spcPts val="2600"/>
              </a:lnSpc>
            </a:pP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beni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culturali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attivatori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del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processo</a:t>
            </a:r>
            <a:r>
              <a: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di </a:t>
            </a:r>
            <a:r>
              <a:rPr lang="en-US" sz="20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apprendimento</a:t>
            </a:r>
            <a:r>
              <a:rPr lang="en-US" sz="2000" spc="3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>
            <a:off x="731520" y="1940860"/>
            <a:ext cx="3918810" cy="2027588"/>
          </a:xfrm>
          <a:custGeom>
            <a:avLst/>
            <a:gdLst/>
            <a:ahLst/>
            <a:cxnLst/>
            <a:rect l="l" t="t" r="r" b="b"/>
            <a:pathLst>
              <a:path w="3918810" h="2027588">
                <a:moveTo>
                  <a:pt x="0" y="0"/>
                </a:moveTo>
                <a:lnTo>
                  <a:pt x="3918810" y="0"/>
                </a:lnTo>
                <a:lnTo>
                  <a:pt x="3918810" y="2027588"/>
                </a:lnTo>
                <a:lnTo>
                  <a:pt x="0" y="2027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5141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731520" y="3968448"/>
            <a:ext cx="2121767" cy="2027588"/>
          </a:xfrm>
          <a:custGeom>
            <a:avLst/>
            <a:gdLst/>
            <a:ahLst/>
            <a:cxnLst/>
            <a:rect l="l" t="t" r="r" b="b"/>
            <a:pathLst>
              <a:path w="2121767" h="2027588">
                <a:moveTo>
                  <a:pt x="0" y="0"/>
                </a:moveTo>
                <a:lnTo>
                  <a:pt x="2121767" y="0"/>
                </a:lnTo>
                <a:lnTo>
                  <a:pt x="2121767" y="2027588"/>
                </a:lnTo>
                <a:lnTo>
                  <a:pt x="0" y="2027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9657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7264" y="6807168"/>
            <a:ext cx="9218688" cy="384"/>
            <a:chOff x="0" y="0"/>
            <a:chExt cx="12291584" cy="512"/>
          </a:xfrm>
        </p:grpSpPr>
        <p:sp>
          <p:nvSpPr>
            <p:cNvPr id="3" name="Freeform 3"/>
            <p:cNvSpPr/>
            <p:nvPr/>
          </p:nvSpPr>
          <p:spPr>
            <a:xfrm>
              <a:off x="0" y="-1524"/>
              <a:ext cx="12291568" cy="3683"/>
            </a:xfrm>
            <a:custGeom>
              <a:avLst/>
              <a:gdLst/>
              <a:ahLst/>
              <a:cxnLst/>
              <a:rect l="l" t="t" r="r" b="b"/>
              <a:pathLst>
                <a:path w="12291568" h="3683">
                  <a:moveTo>
                    <a:pt x="0" y="0"/>
                  </a:moveTo>
                  <a:lnTo>
                    <a:pt x="12291568" y="508"/>
                  </a:lnTo>
                  <a:lnTo>
                    <a:pt x="12291568" y="3683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079" y="582252"/>
            <a:ext cx="7073047" cy="30128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2000" b="1" spc="3" dirty="0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rPr>
              <a:t>Il </a:t>
            </a:r>
            <a:r>
              <a:rPr lang="en-US" sz="2000" b="1" spc="3" err="1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rPr>
              <a:t>progetto</a:t>
            </a:r>
            <a:r>
              <a:rPr lang="en-US" sz="2000" b="1" spc="3" dirty="0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it-IT" sz="2000" b="1" i="0" dirty="0">
                <a:solidFill>
                  <a:srgbClr val="00600A"/>
                </a:solidFill>
                <a:effectLst/>
                <a:latin typeface="Libre Franklin"/>
              </a:rPr>
              <a:t>Apprendisti Ciceroni®</a:t>
            </a:r>
            <a:r>
              <a:rPr lang="it-IT" sz="2000" b="0" i="0" dirty="0">
                <a:solidFill>
                  <a:srgbClr val="00600A"/>
                </a:solidFill>
                <a:effectLst/>
                <a:latin typeface="Libre Franklin"/>
              </a:rPr>
              <a:t> </a:t>
            </a:r>
            <a:r>
              <a:rPr lang="en-US" sz="2000" b="1" spc="3" dirty="0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rPr>
              <a:t>: </a:t>
            </a:r>
            <a:r>
              <a:rPr lang="en-US" sz="2000" b="1" spc="3" err="1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rPr>
              <a:t>risultati</a:t>
            </a:r>
            <a:r>
              <a:rPr lang="en-US" sz="2000" b="1" spc="3" dirty="0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rPr>
              <a:t> e </a:t>
            </a:r>
            <a:r>
              <a:rPr lang="en-US" sz="2000" b="1" spc="3" err="1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rPr>
              <a:t>considerazioni</a:t>
            </a:r>
            <a:endParaRPr lang="en-US" sz="2000" b="1" spc="3">
              <a:solidFill>
                <a:srgbClr val="00600A"/>
              </a:solidFill>
              <a:latin typeface="Cambria Bold"/>
              <a:ea typeface="Cambria Bold"/>
              <a:cs typeface="Cambri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7087" y="1148487"/>
            <a:ext cx="3933420" cy="465997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2600"/>
              </a:lnSpc>
            </a:pPr>
            <a:r>
              <a:rPr lang="en-US" sz="1600" b="1" spc="3" err="1">
                <a:solidFill>
                  <a:srgbClr val="FC6000"/>
                </a:solidFill>
                <a:latin typeface="Cambria Bold"/>
                <a:ea typeface="Cambria Bold"/>
                <a:cs typeface="Cambria Bold"/>
                <a:sym typeface="Cambria Bold"/>
              </a:rPr>
              <a:t>Allievi</a:t>
            </a:r>
            <a:endParaRPr lang="en-US" sz="1600" b="1" spc="3">
              <a:solidFill>
                <a:srgbClr val="FC6000"/>
              </a:solidFill>
              <a:latin typeface="Cambria Bold"/>
              <a:ea typeface="Cambria Bold"/>
              <a:cs typeface="Cambria Bold"/>
            </a:endParaRPr>
          </a:p>
          <a:p>
            <a:pPr algn="ctr">
              <a:lnSpc>
                <a:spcPts val="2600"/>
              </a:lnSpc>
            </a:pP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incremento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dell'autoriflessione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e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consapevolezza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di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sé</a:t>
            </a:r>
            <a:endParaRPr lang="en-US" sz="1600" spc="3">
              <a:solidFill>
                <a:srgbClr val="00600A"/>
              </a:solidFill>
              <a:latin typeface="Cambria"/>
              <a:ea typeface="Cambria"/>
              <a:cs typeface="Cambria"/>
            </a:endParaRPr>
          </a:p>
          <a:p>
            <a:pPr algn="ctr">
              <a:lnSpc>
                <a:spcPts val="2600"/>
              </a:lnSpc>
            </a:pP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modifica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di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modelli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di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comportamento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per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maggior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sicurezza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di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sé</a:t>
            </a:r>
            <a:endParaRPr lang="en-US" sz="1600" spc="3">
              <a:solidFill>
                <a:srgbClr val="00600A"/>
              </a:solidFill>
              <a:latin typeface="Cambria"/>
              <a:ea typeface="Cambria"/>
              <a:cs typeface="Cambria"/>
            </a:endParaRPr>
          </a:p>
          <a:p>
            <a:pPr algn="ctr">
              <a:lnSpc>
                <a:spcPts val="2600"/>
              </a:lnSpc>
            </a:pPr>
            <a:r>
              <a:rPr lang="en-US" sz="16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sviluppo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dell'attitudine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alla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spc="3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collaborazione</a:t>
            </a:r>
            <a:endParaRPr lang="en-US" sz="1600" spc="3" dirty="0">
              <a:solidFill>
                <a:srgbClr val="00600A"/>
              </a:solidFill>
              <a:latin typeface="Cambria"/>
              <a:ea typeface="Cambria"/>
              <a:cs typeface="Cambria"/>
            </a:endParaRPr>
          </a:p>
          <a:p>
            <a:pPr algn="ctr">
              <a:lnSpc>
                <a:spcPts val="2600"/>
              </a:lnSpc>
            </a:pP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miglioramento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della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comunicazione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interpersonale</a:t>
            </a:r>
            <a:endParaRPr lang="en-US" sz="1600" spc="3">
              <a:solidFill>
                <a:srgbClr val="00600A"/>
              </a:solidFill>
              <a:latin typeface="Cambria"/>
              <a:ea typeface="Cambria"/>
              <a:cs typeface="Cambria"/>
            </a:endParaRPr>
          </a:p>
          <a:p>
            <a:pPr algn="ctr">
              <a:lnSpc>
                <a:spcPts val="2600"/>
              </a:lnSpc>
            </a:pP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apprendimento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come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attività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sociale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en-US" sz="1600" spc="3" dirty="0">
              <a:solidFill>
                <a:srgbClr val="00600A"/>
              </a:solidFill>
              <a:latin typeface="Cambria"/>
              <a:ea typeface="Cambria"/>
              <a:cs typeface="Cambria"/>
            </a:endParaRPr>
          </a:p>
          <a:p>
            <a:pPr algn="ctr">
              <a:lnSpc>
                <a:spcPts val="2600"/>
              </a:lnSpc>
            </a:pP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inclusione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e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condivisione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per la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costruzione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di un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gruppo</a:t>
            </a:r>
            <a:r>
              <a:rPr lang="en-US" sz="16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di </a:t>
            </a:r>
            <a:r>
              <a:rPr lang="en-US" sz="1600" spc="3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pari</a:t>
            </a:r>
            <a:endParaRPr lang="en-US" sz="1600" spc="3">
              <a:solidFill>
                <a:srgbClr val="00600A"/>
              </a:solidFill>
              <a:latin typeface="Cambria"/>
              <a:ea typeface="Cambria"/>
              <a:cs typeface="Cambria"/>
            </a:endParaRPr>
          </a:p>
          <a:p>
            <a:pPr algn="ctr">
              <a:lnSpc>
                <a:spcPts val="2600"/>
              </a:lnSpc>
            </a:pPr>
            <a:endParaRPr lang="en-US" sz="1500">
              <a:solidFill>
                <a:srgbClr val="00600A"/>
              </a:solidFill>
              <a:latin typeface="Cambria"/>
              <a:ea typeface="Cambria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8607597-7A8F-92E5-A49A-28CE98F3B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508" y="4704339"/>
            <a:ext cx="5121639" cy="211710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0EFA56-FE4D-1C20-B3C9-15BA82473AF1}"/>
              </a:ext>
            </a:extLst>
          </p:cNvPr>
          <p:cNvSpPr txBox="1"/>
          <p:nvPr/>
        </p:nvSpPr>
        <p:spPr>
          <a:xfrm>
            <a:off x="671917" y="5238835"/>
            <a:ext cx="4878370" cy="11182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600A"/>
                </a:solidFill>
                <a:effectLst/>
                <a:uLnTx/>
                <a:uFillTx/>
                <a:latin typeface="Cambria"/>
                <a:ea typeface="Cambria"/>
                <a:cs typeface="Segoe UI"/>
              </a:rPr>
              <a:t>Mediazione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600A"/>
                </a:solidFill>
                <a:effectLst/>
                <a:uLnTx/>
                <a:uFillTx/>
                <a:latin typeface="Cambria"/>
                <a:ea typeface="Cambria"/>
                <a:cs typeface="Segoe UI"/>
              </a:rPr>
              <a:t> Fai Swiss: Anna Sciancalepore 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>
              <a:lnSpc>
                <a:spcPts val="2047"/>
              </a:lnSpc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600A"/>
                </a:solidFill>
                <a:effectLst/>
                <a:uLnTx/>
                <a:uFillTx/>
                <a:latin typeface="Cambria"/>
                <a:ea typeface="Cambria"/>
                <a:cs typeface="Segoe UI"/>
              </a:rPr>
              <a:t>Digitalizzazione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600A"/>
                </a:solidFill>
                <a:effectLst/>
                <a:uLnTx/>
                <a:uFillTx/>
                <a:latin typeface="Cambria"/>
                <a:ea typeface="Cambria"/>
                <a:cs typeface="Segoe UI"/>
              </a:rPr>
              <a:t>: Vittoria </a:t>
            </a:r>
            <a:r>
              <a:rPr lang="en-US" sz="1700" dirty="0">
                <a:solidFill>
                  <a:srgbClr val="00600A"/>
                </a:solidFill>
                <a:latin typeface="Cambria"/>
                <a:ea typeface="Cambria"/>
                <a:cs typeface="Segoe UI"/>
              </a:rPr>
              <a:t>Locatelli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>
              <a:lnSpc>
                <a:spcPts val="20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>
                <a:solidFill>
                  <a:srgbClr val="00600A"/>
                </a:solidFill>
                <a:latin typeface="Cambria"/>
                <a:ea typeface="Cambria"/>
                <a:cs typeface="Segoe UI"/>
              </a:rPr>
              <a:t>e-mail: </a:t>
            </a:r>
            <a:r>
              <a:rPr lang="en-US" sz="1700" dirty="0">
                <a:solidFill>
                  <a:srgbClr val="00600A"/>
                </a:solidFill>
                <a:latin typeface="Cambria"/>
                <a:ea typeface="Cambria"/>
                <a:cs typeface="Segoe UI"/>
                <a:hlinkClick r:id="rId3"/>
              </a:rPr>
              <a:t>education@faiswiss.ch</a:t>
            </a:r>
            <a:endParaRPr lang="en-US" sz="1700" dirty="0">
              <a:solidFill>
                <a:srgbClr val="00600A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2047"/>
              </a:lnSpc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6E5A3-6CF6-0E3C-7577-D111BC76349F}"/>
              </a:ext>
            </a:extLst>
          </p:cNvPr>
          <p:cNvSpPr txBox="1"/>
          <p:nvPr/>
        </p:nvSpPr>
        <p:spPr>
          <a:xfrm>
            <a:off x="4724101" y="1145101"/>
            <a:ext cx="4435420" cy="38632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EE6F13"/>
                </a:solidFill>
                <a:latin typeface="Cambria Bold"/>
                <a:cs typeface="Segoe UI"/>
              </a:rPr>
              <a:t>Docenti</a:t>
            </a:r>
            <a:r>
              <a:rPr lang="en-US" sz="1600" dirty="0">
                <a:solidFill>
                  <a:srgbClr val="EE6F13"/>
                </a:solidFill>
                <a:latin typeface="Cambria"/>
                <a:cs typeface="Segoe UI"/>
              </a:rPr>
              <a:t> </a:t>
            </a:r>
            <a:r>
              <a:rPr lang="en-US" sz="1600" dirty="0">
                <a:latin typeface="Cambria"/>
                <a:cs typeface="Segoe UI"/>
              </a:rPr>
              <a:t>​</a:t>
            </a:r>
            <a:endParaRPr lang="en-US"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00600A"/>
                </a:solidFill>
                <a:latin typeface="Cambria"/>
                <a:cs typeface="Segoe UI"/>
              </a:rPr>
              <a:t>approfondimento</a:t>
            </a:r>
            <a:r>
              <a:rPr lang="en-US" sz="1600" dirty="0">
                <a:solidFill>
                  <a:srgbClr val="00600A"/>
                </a:solidFill>
                <a:latin typeface="Cambria"/>
                <a:cs typeface="Segoe UI"/>
              </a:rPr>
              <a:t> </a:t>
            </a:r>
            <a:r>
              <a:rPr lang="en-US" sz="1600" dirty="0" err="1">
                <a:solidFill>
                  <a:srgbClr val="00600A"/>
                </a:solidFill>
                <a:latin typeface="Cambria"/>
                <a:cs typeface="Segoe UI"/>
              </a:rPr>
              <a:t>della</a:t>
            </a:r>
            <a:r>
              <a:rPr lang="en-US" sz="1600" dirty="0">
                <a:solidFill>
                  <a:srgbClr val="00600A"/>
                </a:solidFill>
                <a:latin typeface="Cambria"/>
                <a:cs typeface="Segoe UI"/>
              </a:rPr>
              <a:t> </a:t>
            </a:r>
            <a:r>
              <a:rPr lang="en-US" sz="1600" dirty="0" err="1">
                <a:solidFill>
                  <a:srgbClr val="00600A"/>
                </a:solidFill>
                <a:latin typeface="Cambria"/>
                <a:cs typeface="Segoe UI"/>
              </a:rPr>
              <a:t>valutazione</a:t>
            </a:r>
            <a:r>
              <a:rPr lang="en-US" sz="1600" dirty="0">
                <a:solidFill>
                  <a:srgbClr val="00600A"/>
                </a:solidFill>
                <a:latin typeface="Cambria"/>
                <a:cs typeface="Segoe UI"/>
              </a:rPr>
              <a:t> </a:t>
            </a:r>
            <a:r>
              <a:rPr lang="en-US" sz="1600" dirty="0" err="1">
                <a:solidFill>
                  <a:srgbClr val="00600A"/>
                </a:solidFill>
                <a:latin typeface="Cambria"/>
                <a:cs typeface="Segoe UI"/>
              </a:rPr>
              <a:t>degli</a:t>
            </a:r>
            <a:r>
              <a:rPr lang="en-US" sz="1600" dirty="0">
                <a:solidFill>
                  <a:srgbClr val="00600A"/>
                </a:solidFill>
                <a:latin typeface="Cambria"/>
                <a:cs typeface="Segoe UI"/>
              </a:rPr>
              <a:t> </a:t>
            </a:r>
            <a:r>
              <a:rPr lang="en-US" sz="1600" dirty="0" err="1">
                <a:solidFill>
                  <a:srgbClr val="00600A"/>
                </a:solidFill>
                <a:latin typeface="Cambria"/>
                <a:cs typeface="Segoe UI"/>
              </a:rPr>
              <a:t>allievi</a:t>
            </a:r>
            <a:r>
              <a:rPr lang="en-US" sz="1600" dirty="0">
                <a:solidFill>
                  <a:srgbClr val="00600A"/>
                </a:solidFill>
                <a:latin typeface="Cambria"/>
                <a:cs typeface="Segoe UI"/>
              </a:rPr>
              <a:t> </a:t>
            </a:r>
            <a:r>
              <a:rPr lang="en-US" sz="1600" dirty="0">
                <a:latin typeface="Cambria"/>
                <a:cs typeface="Segoe UI"/>
              </a:rPr>
              <a:t>​</a:t>
            </a:r>
            <a:endParaRPr lang="en-US" sz="1600" dirty="0">
              <a:latin typeface="Cambria"/>
              <a:ea typeface="Cambria"/>
              <a:cs typeface="Segoe UI"/>
            </a:endParaRPr>
          </a:p>
          <a:p>
            <a:pPr algn="ctr">
              <a:lnSpc>
                <a:spcPct val="150000"/>
              </a:lnSpc>
            </a:pPr>
            <a:r>
              <a:rPr lang="en-US" sz="1600" err="1">
                <a:solidFill>
                  <a:srgbClr val="00600A"/>
                </a:solidFill>
                <a:latin typeface="Cambria"/>
                <a:cs typeface="Segoe UI"/>
              </a:rPr>
              <a:t>occasione</a:t>
            </a:r>
            <a:r>
              <a:rPr lang="en-US" sz="1600" dirty="0">
                <a:solidFill>
                  <a:srgbClr val="00600A"/>
                </a:solidFill>
                <a:latin typeface="Cambria"/>
                <a:cs typeface="Segoe UI"/>
              </a:rPr>
              <a:t> per </a:t>
            </a:r>
            <a:r>
              <a:rPr lang="en-US" sz="1600" err="1">
                <a:solidFill>
                  <a:srgbClr val="00600A"/>
                </a:solidFill>
                <a:latin typeface="Cambria"/>
                <a:cs typeface="Segoe UI"/>
              </a:rPr>
              <a:t>lezioni</a:t>
            </a:r>
            <a:r>
              <a:rPr lang="en-US" sz="1600" dirty="0">
                <a:solidFill>
                  <a:srgbClr val="00600A"/>
                </a:solidFill>
                <a:latin typeface="Cambria"/>
                <a:cs typeface="Segoe UI"/>
              </a:rPr>
              <a:t> </a:t>
            </a:r>
            <a:r>
              <a:rPr lang="en-US" sz="1600" err="1">
                <a:solidFill>
                  <a:srgbClr val="00600A"/>
                </a:solidFill>
                <a:latin typeface="Cambria"/>
                <a:cs typeface="Segoe UI"/>
              </a:rPr>
              <a:t>multidisciplinari</a:t>
            </a:r>
            <a:r>
              <a:rPr lang="en-US" sz="1600" dirty="0">
                <a:latin typeface="Cambria"/>
                <a:cs typeface="Segoe UI"/>
              </a:rPr>
              <a:t>​</a:t>
            </a:r>
            <a:endParaRPr lang="en-US" sz="1600" dirty="0">
              <a:latin typeface="Cambria"/>
              <a:ea typeface="Cambria"/>
              <a:cs typeface="Segoe UI"/>
            </a:endParaRPr>
          </a:p>
          <a:p>
            <a:pPr algn="ctr">
              <a:lnSpc>
                <a:spcPct val="150000"/>
              </a:lnSpc>
            </a:pPr>
            <a:r>
              <a:rPr lang="en-US" sz="1600" err="1">
                <a:solidFill>
                  <a:srgbClr val="00600A"/>
                </a:solidFill>
                <a:latin typeface="Cambria"/>
                <a:cs typeface="Segoe UI"/>
              </a:rPr>
              <a:t>occasione</a:t>
            </a:r>
            <a:r>
              <a:rPr lang="en-US" sz="1600" dirty="0">
                <a:solidFill>
                  <a:srgbClr val="00600A"/>
                </a:solidFill>
                <a:latin typeface="Cambria"/>
                <a:cs typeface="Segoe UI"/>
              </a:rPr>
              <a:t> di </a:t>
            </a:r>
            <a:r>
              <a:rPr lang="en-US" sz="1600" err="1">
                <a:solidFill>
                  <a:srgbClr val="00600A"/>
                </a:solidFill>
                <a:latin typeface="Cambria"/>
                <a:cs typeface="Segoe UI"/>
              </a:rPr>
              <a:t>sperimentazione</a:t>
            </a:r>
            <a:r>
              <a:rPr lang="en-US" sz="1600" dirty="0">
                <a:latin typeface="Cambria"/>
                <a:cs typeface="Segoe UI"/>
              </a:rPr>
              <a:t>​</a:t>
            </a:r>
            <a:endParaRPr lang="en-US" sz="1600" dirty="0">
              <a:latin typeface="Cambria"/>
              <a:ea typeface="Cambria"/>
              <a:cs typeface="Segoe UI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mbria"/>
                <a:cs typeface="Segoe UI"/>
              </a:rPr>
              <a:t>​</a:t>
            </a:r>
            <a:endParaRPr lang="en-US" sz="1600" dirty="0">
              <a:latin typeface="Cambria"/>
              <a:ea typeface="Cambria"/>
              <a:cs typeface="Segoe UI"/>
            </a:endParaRPr>
          </a:p>
          <a:p>
            <a:pPr algn="ctr">
              <a:lnSpc>
                <a:spcPct val="150000"/>
              </a:lnSpc>
            </a:pPr>
            <a:r>
              <a:rPr lang="en-US" sz="1500" dirty="0">
                <a:solidFill>
                  <a:srgbClr val="00600A"/>
                </a:solidFill>
                <a:latin typeface="Cambria"/>
                <a:cs typeface="Segoe UI"/>
              </a:rPr>
              <a:t>Per </a:t>
            </a:r>
            <a:r>
              <a:rPr lang="en-US" sz="1500" err="1">
                <a:solidFill>
                  <a:srgbClr val="00600A"/>
                </a:solidFill>
                <a:latin typeface="Cambria"/>
                <a:cs typeface="Segoe UI"/>
              </a:rPr>
              <a:t>esperienze</a:t>
            </a:r>
            <a:r>
              <a:rPr lang="en-US" sz="1500" dirty="0">
                <a:solidFill>
                  <a:srgbClr val="00600A"/>
                </a:solidFill>
                <a:latin typeface="Cambria"/>
                <a:cs typeface="Segoe UI"/>
              </a:rPr>
              <a:t> </a:t>
            </a:r>
            <a:r>
              <a:rPr lang="en-US" sz="1500" err="1">
                <a:solidFill>
                  <a:srgbClr val="00600A"/>
                </a:solidFill>
                <a:latin typeface="Cambria"/>
                <a:cs typeface="Segoe UI"/>
              </a:rPr>
              <a:t>didattiche</a:t>
            </a:r>
            <a:r>
              <a:rPr lang="en-US" sz="1500" dirty="0">
                <a:solidFill>
                  <a:srgbClr val="00600A"/>
                </a:solidFill>
                <a:latin typeface="Cambria"/>
                <a:cs typeface="Segoe UI"/>
              </a:rPr>
              <a:t> e </a:t>
            </a:r>
            <a:r>
              <a:rPr lang="en-US" sz="1500" err="1">
                <a:solidFill>
                  <a:srgbClr val="00600A"/>
                </a:solidFill>
                <a:latin typeface="Cambria"/>
                <a:cs typeface="Segoe UI"/>
              </a:rPr>
              <a:t>bibliografia</a:t>
            </a:r>
            <a:r>
              <a:rPr lang="en-US" sz="1500" dirty="0">
                <a:solidFill>
                  <a:srgbClr val="00600A"/>
                </a:solidFill>
                <a:latin typeface="Cambria"/>
                <a:cs typeface="Segoe UI"/>
              </a:rPr>
              <a:t>:</a:t>
            </a:r>
            <a:r>
              <a:rPr lang="en-US" sz="1500" dirty="0">
                <a:latin typeface="Cambria"/>
                <a:cs typeface="Segoe UI"/>
              </a:rPr>
              <a:t>​</a:t>
            </a:r>
            <a:endParaRPr lang="en-US" sz="1500" dirty="0">
              <a:latin typeface="Cambria"/>
              <a:ea typeface="Cambria"/>
              <a:cs typeface="Segoe UI"/>
            </a:endParaRPr>
          </a:p>
          <a:p>
            <a:pPr algn="ctr">
              <a:lnSpc>
                <a:spcPct val="150000"/>
              </a:lnSpc>
            </a:pPr>
            <a:r>
              <a:rPr lang="en-US" sz="1500" i="1" err="1">
                <a:solidFill>
                  <a:srgbClr val="00600A"/>
                </a:solidFill>
                <a:latin typeface="Cambria"/>
                <a:cs typeface="Segoe UI"/>
              </a:rPr>
              <a:t>L'insegnamento</a:t>
            </a:r>
            <a:r>
              <a:rPr lang="en-US" sz="1500" i="1" dirty="0">
                <a:solidFill>
                  <a:srgbClr val="00600A"/>
                </a:solidFill>
                <a:latin typeface="Cambria"/>
                <a:cs typeface="Segoe UI"/>
              </a:rPr>
              <a:t> </a:t>
            </a:r>
            <a:r>
              <a:rPr lang="en-US" sz="1500" i="1" err="1">
                <a:solidFill>
                  <a:srgbClr val="00600A"/>
                </a:solidFill>
                <a:latin typeface="Cambria"/>
                <a:cs typeface="Segoe UI"/>
              </a:rPr>
              <a:t>della</a:t>
            </a:r>
            <a:r>
              <a:rPr lang="en-US" sz="1500" i="1" dirty="0">
                <a:solidFill>
                  <a:srgbClr val="00600A"/>
                </a:solidFill>
                <a:latin typeface="Cambria"/>
                <a:cs typeface="Segoe UI"/>
              </a:rPr>
              <a:t> Storia </a:t>
            </a:r>
            <a:r>
              <a:rPr lang="en-US" sz="1500" i="1" err="1">
                <a:solidFill>
                  <a:srgbClr val="00600A"/>
                </a:solidFill>
                <a:latin typeface="Cambria"/>
                <a:cs typeface="Segoe UI"/>
              </a:rPr>
              <a:t>oggi</a:t>
            </a:r>
            <a:r>
              <a:rPr lang="en-US" sz="1500" i="1" dirty="0">
                <a:solidFill>
                  <a:srgbClr val="00600A"/>
                </a:solidFill>
                <a:latin typeface="Cambria"/>
                <a:cs typeface="Segoe UI"/>
              </a:rPr>
              <a:t>. </a:t>
            </a:r>
            <a:r>
              <a:rPr lang="en-US" sz="1500" i="1" err="1">
                <a:solidFill>
                  <a:srgbClr val="00600A"/>
                </a:solidFill>
                <a:latin typeface="Cambria"/>
                <a:cs typeface="Segoe UI"/>
              </a:rPr>
              <a:t>Didattica</a:t>
            </a:r>
            <a:r>
              <a:rPr lang="en-US" sz="1500" i="1" dirty="0">
                <a:solidFill>
                  <a:srgbClr val="00600A"/>
                </a:solidFill>
                <a:latin typeface="Cambria"/>
                <a:cs typeface="Segoe UI"/>
              </a:rPr>
              <a:t> e </a:t>
            </a:r>
            <a:r>
              <a:rPr lang="en-US" sz="1500" i="1" err="1">
                <a:solidFill>
                  <a:srgbClr val="00600A"/>
                </a:solidFill>
                <a:latin typeface="Cambria"/>
                <a:cs typeface="Segoe UI"/>
              </a:rPr>
              <a:t>storiografia</a:t>
            </a:r>
            <a:r>
              <a:rPr lang="en-US" sz="1500" i="1" dirty="0">
                <a:solidFill>
                  <a:srgbClr val="00600A"/>
                </a:solidFill>
                <a:latin typeface="Cambria"/>
                <a:cs typeface="Segoe UI"/>
              </a:rPr>
              <a:t> per le </a:t>
            </a:r>
            <a:r>
              <a:rPr lang="en-US" sz="1500" i="1" err="1">
                <a:solidFill>
                  <a:srgbClr val="00600A"/>
                </a:solidFill>
                <a:latin typeface="Cambria"/>
                <a:cs typeface="Segoe UI"/>
              </a:rPr>
              <a:t>scuole</a:t>
            </a:r>
            <a:r>
              <a:rPr lang="en-US" sz="1500" i="1" dirty="0">
                <a:solidFill>
                  <a:srgbClr val="00600A"/>
                </a:solidFill>
                <a:latin typeface="Cambria"/>
                <a:cs typeface="Segoe UI"/>
              </a:rPr>
              <a:t> </a:t>
            </a:r>
            <a:r>
              <a:rPr lang="en-US" sz="1500" i="1" err="1">
                <a:solidFill>
                  <a:srgbClr val="00600A"/>
                </a:solidFill>
                <a:latin typeface="Cambria"/>
                <a:cs typeface="Segoe UI"/>
              </a:rPr>
              <a:t>superiori</a:t>
            </a:r>
            <a:r>
              <a:rPr lang="en-US" sz="1500" i="1" dirty="0">
                <a:solidFill>
                  <a:srgbClr val="00600A"/>
                </a:solidFill>
                <a:latin typeface="Cambria"/>
                <a:cs typeface="Segoe UI"/>
              </a:rPr>
              <a:t>, </a:t>
            </a:r>
            <a:r>
              <a:rPr lang="en-US" sz="1500" dirty="0">
                <a:latin typeface="Cambria"/>
                <a:cs typeface="Segoe UI"/>
              </a:rPr>
              <a:t>​</a:t>
            </a:r>
            <a:endParaRPr lang="en-US" sz="1500" dirty="0">
              <a:latin typeface="Cambria"/>
              <a:ea typeface="Cambria"/>
              <a:cs typeface="Segoe UI"/>
            </a:endParaRPr>
          </a:p>
          <a:p>
            <a:pPr algn="ctr">
              <a:lnSpc>
                <a:spcPct val="150000"/>
              </a:lnSpc>
            </a:pPr>
            <a:r>
              <a:rPr lang="en-US" sz="1500" dirty="0">
                <a:solidFill>
                  <a:srgbClr val="00600A"/>
                </a:solidFill>
                <a:latin typeface="Cambria"/>
                <a:cs typeface="Segoe UI"/>
              </a:rPr>
              <a:t>a cura di S. Castro, G. Gola, R. Talarico, Carocci Studi </a:t>
            </a:r>
            <a:r>
              <a:rPr lang="en-US" sz="1500" err="1">
                <a:solidFill>
                  <a:srgbClr val="00600A"/>
                </a:solidFill>
                <a:latin typeface="Cambria"/>
                <a:cs typeface="Segoe UI"/>
              </a:rPr>
              <a:t>storici</a:t>
            </a:r>
            <a:r>
              <a:rPr lang="en-US" sz="1500" dirty="0">
                <a:solidFill>
                  <a:srgbClr val="00600A"/>
                </a:solidFill>
                <a:latin typeface="Cambria"/>
                <a:cs typeface="Segoe UI"/>
              </a:rPr>
              <a:t>, pp.175-190</a:t>
            </a:r>
            <a:r>
              <a:rPr lang="en-US" sz="1500" dirty="0">
                <a:latin typeface="Cambria"/>
                <a:cs typeface="Segoe UI"/>
              </a:rPr>
              <a:t>​</a:t>
            </a:r>
            <a:endParaRPr lang="en-US" sz="1500" dirty="0">
              <a:latin typeface="Cambria"/>
              <a:ea typeface="Cambria"/>
              <a:cs typeface="Segoe UI"/>
            </a:endParaRPr>
          </a:p>
          <a:p>
            <a:pPr algn="ctr">
              <a:lnSpc>
                <a:spcPts val="1449"/>
              </a:lnSpc>
            </a:pPr>
            <a:r>
              <a:rPr lang="en-US" sz="2000" dirty="0">
                <a:latin typeface="Cambria"/>
                <a:cs typeface="Segoe UI"/>
              </a:rPr>
              <a:t>​</a:t>
            </a:r>
            <a:endParaRPr lang="en-US" sz="2000" dirty="0">
              <a:latin typeface="Cambria"/>
              <a:ea typeface="Cambria"/>
              <a:cs typeface="Segoe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67264" y="6807168"/>
            <a:ext cx="9218688" cy="384"/>
            <a:chOff x="0" y="0"/>
            <a:chExt cx="12291584" cy="512"/>
          </a:xfrm>
        </p:grpSpPr>
        <p:sp>
          <p:nvSpPr>
            <p:cNvPr id="5" name="Freeform 5"/>
            <p:cNvSpPr/>
            <p:nvPr/>
          </p:nvSpPr>
          <p:spPr>
            <a:xfrm>
              <a:off x="0" y="-1524"/>
              <a:ext cx="12291568" cy="3683"/>
            </a:xfrm>
            <a:custGeom>
              <a:avLst/>
              <a:gdLst/>
              <a:ahLst/>
              <a:cxnLst/>
              <a:rect l="l" t="t" r="r" b="b"/>
              <a:pathLst>
                <a:path w="12291568" h="3683">
                  <a:moveTo>
                    <a:pt x="0" y="0"/>
                  </a:moveTo>
                  <a:lnTo>
                    <a:pt x="12291568" y="508"/>
                  </a:lnTo>
                  <a:lnTo>
                    <a:pt x="12291568" y="3683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22629" y="582213"/>
            <a:ext cx="7157" cy="1158389"/>
            <a:chOff x="0" y="0"/>
            <a:chExt cx="9543" cy="1544519"/>
          </a:xfrm>
        </p:grpSpPr>
        <p:sp>
          <p:nvSpPr>
            <p:cNvPr id="7" name="Freeform 7"/>
            <p:cNvSpPr/>
            <p:nvPr/>
          </p:nvSpPr>
          <p:spPr>
            <a:xfrm>
              <a:off x="0" y="4572"/>
              <a:ext cx="9525" cy="1535430"/>
            </a:xfrm>
            <a:custGeom>
              <a:avLst/>
              <a:gdLst/>
              <a:ahLst/>
              <a:cxnLst/>
              <a:rect l="l" t="t" r="r" b="b"/>
              <a:pathLst>
                <a:path w="9525" h="1535430">
                  <a:moveTo>
                    <a:pt x="9017" y="0"/>
                  </a:moveTo>
                  <a:lnTo>
                    <a:pt x="9525" y="1535430"/>
                  </a:lnTo>
                  <a:lnTo>
                    <a:pt x="508" y="1535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73413" y="582213"/>
            <a:ext cx="7157" cy="1158389"/>
            <a:chOff x="0" y="0"/>
            <a:chExt cx="9543" cy="1544519"/>
          </a:xfrm>
        </p:grpSpPr>
        <p:sp>
          <p:nvSpPr>
            <p:cNvPr id="9" name="Freeform 9"/>
            <p:cNvSpPr/>
            <p:nvPr/>
          </p:nvSpPr>
          <p:spPr>
            <a:xfrm>
              <a:off x="0" y="4572"/>
              <a:ext cx="9525" cy="1535430"/>
            </a:xfrm>
            <a:custGeom>
              <a:avLst/>
              <a:gdLst/>
              <a:ahLst/>
              <a:cxnLst/>
              <a:rect l="l" t="t" r="r" b="b"/>
              <a:pathLst>
                <a:path w="9525" h="1535430">
                  <a:moveTo>
                    <a:pt x="9017" y="0"/>
                  </a:moveTo>
                  <a:lnTo>
                    <a:pt x="9525" y="1535430"/>
                  </a:lnTo>
                  <a:lnTo>
                    <a:pt x="508" y="1535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023813" y="582213"/>
            <a:ext cx="7157" cy="1158389"/>
            <a:chOff x="0" y="0"/>
            <a:chExt cx="9543" cy="1544519"/>
          </a:xfrm>
        </p:grpSpPr>
        <p:sp>
          <p:nvSpPr>
            <p:cNvPr id="11" name="Freeform 11"/>
            <p:cNvSpPr/>
            <p:nvPr/>
          </p:nvSpPr>
          <p:spPr>
            <a:xfrm>
              <a:off x="0" y="4572"/>
              <a:ext cx="9525" cy="1535430"/>
            </a:xfrm>
            <a:custGeom>
              <a:avLst/>
              <a:gdLst/>
              <a:ahLst/>
              <a:cxnLst/>
              <a:rect l="l" t="t" r="r" b="b"/>
              <a:pathLst>
                <a:path w="9525" h="1535430">
                  <a:moveTo>
                    <a:pt x="9017" y="0"/>
                  </a:moveTo>
                  <a:lnTo>
                    <a:pt x="9525" y="1535430"/>
                  </a:lnTo>
                  <a:lnTo>
                    <a:pt x="508" y="1535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39328" y="728998"/>
            <a:ext cx="7882752" cy="2383304"/>
            <a:chOff x="0" y="0"/>
            <a:chExt cx="10510336" cy="31777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510336" cy="3177738"/>
            </a:xfrm>
            <a:custGeom>
              <a:avLst/>
              <a:gdLst/>
              <a:ahLst/>
              <a:cxnLst/>
              <a:rect l="l" t="t" r="r" b="b"/>
              <a:pathLst>
                <a:path w="10510336" h="3177738">
                  <a:moveTo>
                    <a:pt x="0" y="0"/>
                  </a:moveTo>
                  <a:lnTo>
                    <a:pt x="10510336" y="0"/>
                  </a:lnTo>
                  <a:lnTo>
                    <a:pt x="10510336" y="3177738"/>
                  </a:lnTo>
                  <a:lnTo>
                    <a:pt x="0" y="31777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0510336" cy="32348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400"/>
                </a:lnSpc>
              </a:pPr>
              <a:r>
                <a:rPr lang="en-US" sz="4500" spc="5">
                  <a:solidFill>
                    <a:srgbClr val="FF6600"/>
                  </a:solidFill>
                  <a:latin typeface="Tufuli Arabic"/>
                  <a:ea typeface="Tufuli Arabic"/>
                  <a:cs typeface="Tufuli Arabic"/>
                  <a:sym typeface="Tufuli Arabic"/>
                </a:rPr>
                <a:t>IL PATRIMONIO CULTURALE COME STRUMENTO DI APPRENDIMENTO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05470" y="2466681"/>
            <a:ext cx="8235091" cy="4516811"/>
            <a:chOff x="0" y="0"/>
            <a:chExt cx="10980121" cy="60224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80121" cy="6022415"/>
            </a:xfrm>
            <a:custGeom>
              <a:avLst/>
              <a:gdLst/>
              <a:ahLst/>
              <a:cxnLst/>
              <a:rect l="l" t="t" r="r" b="b"/>
              <a:pathLst>
                <a:path w="10980121" h="6022415">
                  <a:moveTo>
                    <a:pt x="0" y="0"/>
                  </a:moveTo>
                  <a:lnTo>
                    <a:pt x="10980121" y="0"/>
                  </a:lnTo>
                  <a:lnTo>
                    <a:pt x="10980121" y="6022415"/>
                  </a:lnTo>
                  <a:lnTo>
                    <a:pt x="0" y="60224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68692"/>
              <a:ext cx="10980121" cy="56537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400"/>
                </a:lnSpc>
              </a:pPr>
              <a:r>
                <a:rPr lang="en-US" sz="2000" b="1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Indice</a:t>
              </a:r>
              <a:endParaRPr lang="en-US" sz="2000" b="1" dirty="0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ctr">
                <a:lnSpc>
                  <a:spcPts val="2400"/>
                </a:lnSpc>
              </a:pPr>
              <a:endParaRPr lang="en-US" sz="2000" b="1" dirty="0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000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1. </a:t>
              </a:r>
              <a:r>
                <a:rPr lang="en-US" sz="2000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Situazione</a:t>
              </a:r>
              <a:r>
                <a:rPr lang="en-US" sz="2000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di </a:t>
              </a:r>
              <a:r>
                <a:rPr lang="en-US" sz="2000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partenza</a:t>
              </a:r>
              <a:r>
                <a:rPr lang="en-US" sz="2000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con cui </a:t>
              </a:r>
              <a:r>
                <a:rPr lang="en-US" sz="2000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confrontarsi</a:t>
              </a:r>
              <a:endParaRPr lang="en-US" sz="2000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ctr">
                <a:lnSpc>
                  <a:spcPts val="2400"/>
                </a:lnSpc>
              </a:pPr>
              <a:endParaRPr lang="en-US" sz="2000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000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2. Fasi del </a:t>
              </a:r>
              <a:r>
                <a:rPr lang="en-US" sz="2000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processo</a:t>
              </a:r>
              <a:r>
                <a:rPr lang="en-US" sz="2000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di </a:t>
              </a:r>
              <a:r>
                <a:rPr lang="en-US" sz="2000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apprendimento</a:t>
              </a:r>
              <a:r>
                <a:rPr lang="en-US" sz="2000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proposto</a:t>
              </a:r>
              <a:endParaRPr lang="en-US" sz="2000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ctr">
                <a:lnSpc>
                  <a:spcPts val="2400"/>
                </a:lnSpc>
              </a:pPr>
              <a:endParaRPr lang="en-US" sz="2000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000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3. </a:t>
              </a:r>
              <a:r>
                <a:rPr lang="en-US" sz="2000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Multidisciplinarità</a:t>
              </a:r>
              <a:r>
                <a:rPr lang="en-US" sz="2000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, </a:t>
              </a:r>
              <a:r>
                <a:rPr lang="en-US" sz="2000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Interdisciplinarità</a:t>
              </a:r>
              <a:r>
                <a:rPr lang="en-US" sz="2000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, </a:t>
              </a:r>
              <a:r>
                <a:rPr lang="en-US" sz="2000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Crossdisciplinarità</a:t>
              </a:r>
              <a:endParaRPr lang="en-US" sz="2000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ctr">
                <a:lnSpc>
                  <a:spcPts val="2400"/>
                </a:lnSpc>
              </a:pPr>
              <a:endParaRPr lang="en-US" sz="2000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000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4. Il </a:t>
              </a:r>
              <a:r>
                <a:rPr lang="en-US" sz="2000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progetto</a:t>
              </a:r>
              <a:r>
                <a:rPr lang="en-US" sz="2000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it-IT" sz="1800" dirty="0">
                  <a:solidFill>
                    <a:srgbClr val="00600A"/>
                  </a:solidFill>
                  <a:effectLst/>
                  <a:latin typeface="Times New Roman" panose="02020603050405020304" pitchFamily="18" charset="0"/>
                  <a:ea typeface="Songti SC"/>
                  <a:cs typeface="Arial Unicode MS"/>
                </a:rPr>
                <a:t>APRENDISTI CICERONI®</a:t>
              </a:r>
              <a:r>
                <a:rPr lang="en-US" sz="2000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: </a:t>
              </a:r>
              <a:r>
                <a:rPr lang="en-US" sz="2000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risultati</a:t>
              </a:r>
              <a:r>
                <a:rPr lang="en-US" sz="2000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e </a:t>
              </a:r>
              <a:r>
                <a:rPr lang="en-US" sz="2000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considerazioni</a:t>
              </a:r>
              <a:endParaRPr lang="en-US" sz="2000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ctr">
                <a:lnSpc>
                  <a:spcPts val="2400"/>
                </a:lnSpc>
              </a:pPr>
              <a:endParaRPr lang="en-US" sz="2000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ctr">
                <a:lnSpc>
                  <a:spcPts val="2400"/>
                </a:lnSpc>
              </a:pPr>
              <a:endParaRPr lang="en-US" sz="2000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67264" y="6807168"/>
            <a:ext cx="9218688" cy="384"/>
            <a:chOff x="0" y="0"/>
            <a:chExt cx="12291584" cy="512"/>
          </a:xfrm>
        </p:grpSpPr>
        <p:sp>
          <p:nvSpPr>
            <p:cNvPr id="5" name="Freeform 5"/>
            <p:cNvSpPr/>
            <p:nvPr/>
          </p:nvSpPr>
          <p:spPr>
            <a:xfrm>
              <a:off x="0" y="-1524"/>
              <a:ext cx="12291568" cy="3683"/>
            </a:xfrm>
            <a:custGeom>
              <a:avLst/>
              <a:gdLst/>
              <a:ahLst/>
              <a:cxnLst/>
              <a:rect l="l" t="t" r="r" b="b"/>
              <a:pathLst>
                <a:path w="12291568" h="3683">
                  <a:moveTo>
                    <a:pt x="0" y="0"/>
                  </a:moveTo>
                  <a:lnTo>
                    <a:pt x="12291568" y="508"/>
                  </a:lnTo>
                  <a:lnTo>
                    <a:pt x="12291568" y="3683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22906" y="1530206"/>
            <a:ext cx="4699174" cy="1059329"/>
            <a:chOff x="0" y="0"/>
            <a:chExt cx="6265565" cy="14124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5565" cy="1412439"/>
            </a:xfrm>
            <a:custGeom>
              <a:avLst/>
              <a:gdLst/>
              <a:ahLst/>
              <a:cxnLst/>
              <a:rect l="l" t="t" r="r" b="b"/>
              <a:pathLst>
                <a:path w="6265565" h="1412439">
                  <a:moveTo>
                    <a:pt x="0" y="0"/>
                  </a:moveTo>
                  <a:lnTo>
                    <a:pt x="6265565" y="0"/>
                  </a:lnTo>
                  <a:lnTo>
                    <a:pt x="6265565" y="1412439"/>
                  </a:lnTo>
                  <a:lnTo>
                    <a:pt x="0" y="14124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265565" cy="145053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400"/>
                </a:lnSpc>
              </a:pPr>
              <a:r>
                <a:rPr lang="en-US" sz="2000" b="1" spc="3">
                  <a:solidFill>
                    <a:srgbClr val="00600A"/>
                  </a:solidFill>
                  <a:latin typeface="Tufuli Arabic Bold"/>
                  <a:ea typeface="Tufuli Arabic Bold"/>
                  <a:cs typeface="Tufuli Arabic Bold"/>
                  <a:sym typeface="Tufuli Arabic Bold"/>
                </a:rPr>
                <a:t>1. Situazione di partenza con cui confrontarsi</a:t>
              </a:r>
            </a:p>
            <a:p>
              <a:pPr algn="ctr">
                <a:lnSpc>
                  <a:spcPts val="2400"/>
                </a:lnSpc>
              </a:pPr>
              <a:endParaRPr lang="en-US" sz="2000" b="1" spc="3">
                <a:solidFill>
                  <a:srgbClr val="00600A"/>
                </a:solidFill>
                <a:latin typeface="Tufuli Arabic Bold"/>
                <a:ea typeface="Tufuli Arabic Bold"/>
                <a:cs typeface="Tufuli Arabic Bold"/>
                <a:sym typeface="Tufuli Arabic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322906" y="1681042"/>
            <a:ext cx="4699174" cy="5126510"/>
            <a:chOff x="0" y="0"/>
            <a:chExt cx="6265565" cy="68353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65565" cy="6835346"/>
            </a:xfrm>
            <a:custGeom>
              <a:avLst/>
              <a:gdLst/>
              <a:ahLst/>
              <a:cxnLst/>
              <a:rect l="l" t="t" r="r" b="b"/>
              <a:pathLst>
                <a:path w="6265565" h="6835346">
                  <a:moveTo>
                    <a:pt x="0" y="0"/>
                  </a:moveTo>
                  <a:lnTo>
                    <a:pt x="6265565" y="0"/>
                  </a:lnTo>
                  <a:lnTo>
                    <a:pt x="6265565" y="6835346"/>
                  </a:lnTo>
                  <a:lnTo>
                    <a:pt x="0" y="68353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05011"/>
              <a:ext cx="6265565" cy="61303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400"/>
                </a:lnSpc>
              </a:pP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Primato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del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visivo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nel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mondo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attuale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 spc="3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 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Banalizzazione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del </a:t>
              </a:r>
              <a:r>
                <a:rPr lang="en-US" sz="2000" b="1" spc="3" dirty="0" err="1">
                  <a:solidFill>
                    <a:srgbClr val="FC6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vedere</a:t>
              </a:r>
              <a:r>
                <a:rPr lang="en-US" sz="2000" b="1" spc="3" dirty="0">
                  <a:solidFill>
                    <a:srgbClr val="FC6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senza </a:t>
              </a:r>
              <a:r>
                <a:rPr lang="en-US" sz="2000" b="1" spc="3" dirty="0" err="1">
                  <a:solidFill>
                    <a:srgbClr val="FC6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interpretare</a:t>
              </a:r>
              <a:r>
                <a:rPr lang="en-US" sz="2000" b="1" spc="3" dirty="0">
                  <a:solidFill>
                    <a:srgbClr val="FC6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.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 spc="3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 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Atteggiamento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passivo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e </a:t>
              </a:r>
              <a:r>
                <a:rPr lang="en-US" sz="2000" b="1" spc="3" dirty="0" err="1">
                  <a:solidFill>
                    <a:srgbClr val="FC6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spettacolarizzazione</a:t>
              </a:r>
              <a:r>
                <a:rPr lang="en-US" sz="2000" spc="3" dirty="0">
                  <a:solidFill>
                    <a:srgbClr val="FC6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del tempo libero.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 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 spc="2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"</a:t>
              </a:r>
              <a:r>
                <a:rPr lang="en-US" sz="2000" b="1" spc="2" dirty="0" err="1">
                  <a:solidFill>
                    <a:srgbClr val="FC6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Sovraccarico</a:t>
              </a:r>
              <a:r>
                <a:rPr lang="en-US" sz="2000" b="1" spc="2" dirty="0">
                  <a:solidFill>
                    <a:srgbClr val="FC6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2000" b="1" spc="2" dirty="0" err="1">
                  <a:solidFill>
                    <a:srgbClr val="FC6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cognitivo</a:t>
              </a:r>
              <a:r>
                <a:rPr lang="en-US" sz="2000" spc="2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"</a:t>
              </a:r>
              <a:r>
                <a:rPr lang="en-US" sz="2000" spc="2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per la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lontananza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dei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contenuti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scolastici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rispetto </a:t>
              </a:r>
              <a:r>
                <a:rPr lang="it-IT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 un clima spesso culturalmente povero 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e per la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dipendenza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da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telefonino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.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19430" y="0"/>
            <a:ext cx="4180114" cy="7315200"/>
          </a:xfrm>
          <a:custGeom>
            <a:avLst/>
            <a:gdLst/>
            <a:ahLst/>
            <a:cxnLst/>
            <a:rect l="l" t="t" r="r" b="b"/>
            <a:pathLst>
              <a:path w="4180114" h="7315200">
                <a:moveTo>
                  <a:pt x="0" y="0"/>
                </a:moveTo>
                <a:lnTo>
                  <a:pt x="4180114" y="0"/>
                </a:lnTo>
                <a:lnTo>
                  <a:pt x="4180114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 descr="FAI_Swiss_RGB.JPG"/>
          <p:cNvSpPr/>
          <p:nvPr/>
        </p:nvSpPr>
        <p:spPr>
          <a:xfrm>
            <a:off x="4823115" y="459140"/>
            <a:ext cx="3698757" cy="893692"/>
          </a:xfrm>
          <a:custGeom>
            <a:avLst/>
            <a:gdLst/>
            <a:ahLst/>
            <a:cxnLst/>
            <a:rect l="l" t="t" r="r" b="b"/>
            <a:pathLst>
              <a:path w="3698757" h="893692">
                <a:moveTo>
                  <a:pt x="0" y="0"/>
                </a:moveTo>
                <a:lnTo>
                  <a:pt x="3698756" y="0"/>
                </a:lnTo>
                <a:lnTo>
                  <a:pt x="3698756" y="893692"/>
                </a:lnTo>
                <a:lnTo>
                  <a:pt x="0" y="893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074" b="-6074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67264" y="6807168"/>
            <a:ext cx="9218688" cy="384"/>
            <a:chOff x="0" y="0"/>
            <a:chExt cx="12291584" cy="512"/>
          </a:xfrm>
        </p:grpSpPr>
        <p:sp>
          <p:nvSpPr>
            <p:cNvPr id="5" name="Freeform 5"/>
            <p:cNvSpPr/>
            <p:nvPr/>
          </p:nvSpPr>
          <p:spPr>
            <a:xfrm>
              <a:off x="0" y="-1524"/>
              <a:ext cx="12291568" cy="3683"/>
            </a:xfrm>
            <a:custGeom>
              <a:avLst/>
              <a:gdLst/>
              <a:ahLst/>
              <a:cxnLst/>
              <a:rect l="l" t="t" r="r" b="b"/>
              <a:pathLst>
                <a:path w="12291568" h="3683">
                  <a:moveTo>
                    <a:pt x="0" y="0"/>
                  </a:moveTo>
                  <a:lnTo>
                    <a:pt x="12291568" y="508"/>
                  </a:lnTo>
                  <a:lnTo>
                    <a:pt x="12291568" y="3683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 descr="FAI_Swiss_RGB.JPG"/>
          <p:cNvSpPr/>
          <p:nvPr/>
        </p:nvSpPr>
        <p:spPr>
          <a:xfrm>
            <a:off x="731520" y="731520"/>
            <a:ext cx="3698757" cy="893692"/>
          </a:xfrm>
          <a:custGeom>
            <a:avLst/>
            <a:gdLst/>
            <a:ahLst/>
            <a:cxnLst/>
            <a:rect l="l" t="t" r="r" b="b"/>
            <a:pathLst>
              <a:path w="3698757" h="893692">
                <a:moveTo>
                  <a:pt x="0" y="0"/>
                </a:moveTo>
                <a:lnTo>
                  <a:pt x="3698757" y="0"/>
                </a:lnTo>
                <a:lnTo>
                  <a:pt x="3698757" y="893692"/>
                </a:lnTo>
                <a:lnTo>
                  <a:pt x="0" y="893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074" b="-6074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898706" y="2493431"/>
            <a:ext cx="3364384" cy="5431360"/>
            <a:chOff x="0" y="0"/>
            <a:chExt cx="4485845" cy="72418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85845" cy="7241813"/>
            </a:xfrm>
            <a:custGeom>
              <a:avLst/>
              <a:gdLst/>
              <a:ahLst/>
              <a:cxnLst/>
              <a:rect l="l" t="t" r="r" b="b"/>
              <a:pathLst>
                <a:path w="4485845" h="7241813">
                  <a:moveTo>
                    <a:pt x="0" y="0"/>
                  </a:moveTo>
                  <a:lnTo>
                    <a:pt x="4485845" y="0"/>
                  </a:lnTo>
                  <a:lnTo>
                    <a:pt x="4485845" y="7241813"/>
                  </a:lnTo>
                  <a:lnTo>
                    <a:pt x="0" y="7241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4485845" cy="72513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00"/>
                </a:lnSpc>
              </a:pPr>
              <a:r>
                <a:rPr lang="en-US" sz="2000" b="1" spc="3">
                  <a:solidFill>
                    <a:srgbClr val="EE6F1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	</a:t>
              </a:r>
            </a:p>
            <a:p>
              <a:pPr algn="l">
                <a:lnSpc>
                  <a:spcPts val="2400"/>
                </a:lnSpc>
              </a:pPr>
              <a:r>
                <a:rPr lang="en-US" sz="2000" b="1" spc="3">
                  <a:solidFill>
                    <a:srgbClr val="EE6F1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Fasi:</a:t>
              </a:r>
            </a:p>
            <a:p>
              <a:pPr algn="l">
                <a:lnSpc>
                  <a:spcPts val="2400"/>
                </a:lnSpc>
              </a:pPr>
              <a:r>
                <a:rPr lang="en-US" sz="2000" b="1" spc="3">
                  <a:solidFill>
                    <a:srgbClr val="EE6F1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	</a:t>
              </a:r>
            </a:p>
            <a:p>
              <a:pPr algn="l">
                <a:lnSpc>
                  <a:spcPts val="2400"/>
                </a:lnSpc>
              </a:pPr>
              <a:r>
                <a:rPr lang="en-US" sz="2000" b="1" spc="3">
                  <a:solidFill>
                    <a:srgbClr val="EE6F1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	a: </a:t>
              </a:r>
              <a:r>
                <a:rPr lang="en-US" sz="2000" b="1" spc="3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Esperienza</a:t>
              </a:r>
            </a:p>
            <a:p>
              <a:pPr algn="l">
                <a:lnSpc>
                  <a:spcPts val="2400"/>
                </a:lnSpc>
              </a:pPr>
              <a:endParaRPr lang="en-US" sz="2000" b="1" spc="3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just">
                <a:lnSpc>
                  <a:spcPts val="2400"/>
                </a:lnSpc>
              </a:pPr>
              <a:r>
                <a:rPr lang="en-US" sz="2000" b="1" spc="3">
                  <a:solidFill>
                    <a:srgbClr val="EE6F1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	b: </a:t>
              </a:r>
              <a:r>
                <a:rPr lang="en-US" sz="2000" b="1" spc="3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Osservazione</a:t>
              </a:r>
            </a:p>
            <a:p>
              <a:pPr algn="just">
                <a:lnSpc>
                  <a:spcPts val="2400"/>
                </a:lnSpc>
              </a:pPr>
              <a:endParaRPr lang="en-US" sz="2000" b="1" spc="3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just">
                <a:lnSpc>
                  <a:spcPts val="2400"/>
                </a:lnSpc>
              </a:pPr>
              <a:r>
                <a:rPr lang="en-US" sz="2000" b="1" spc="3">
                  <a:solidFill>
                    <a:srgbClr val="EE6F1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	c:</a:t>
              </a:r>
              <a:r>
                <a:rPr lang="en-US" sz="2000" b="1" spc="3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Astrazione</a:t>
              </a:r>
            </a:p>
            <a:p>
              <a:pPr algn="just">
                <a:lnSpc>
                  <a:spcPts val="2400"/>
                </a:lnSpc>
              </a:pPr>
              <a:endParaRPr lang="en-US" sz="2000" b="1" spc="3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just">
                <a:lnSpc>
                  <a:spcPts val="2400"/>
                </a:lnSpc>
              </a:pPr>
              <a:r>
                <a:rPr lang="en-US" sz="2000" b="1" spc="3">
                  <a:solidFill>
                    <a:srgbClr val="FB74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	d: </a:t>
              </a:r>
              <a:r>
                <a:rPr lang="en-US" sz="2000" b="1" spc="3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Sperimentazione</a:t>
              </a:r>
            </a:p>
            <a:p>
              <a:pPr algn="just">
                <a:lnSpc>
                  <a:spcPts val="2400"/>
                </a:lnSpc>
              </a:pPr>
              <a:endParaRPr lang="en-US" sz="2000" b="1" spc="3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ctr">
                <a:lnSpc>
                  <a:spcPts val="2400"/>
                </a:lnSpc>
              </a:pPr>
              <a:endParaRPr lang="en-US" sz="2000" b="1" spc="3">
                <a:solidFill>
                  <a:srgbClr val="00600A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2400"/>
                </a:lnSpc>
              </a:pPr>
              <a:r>
                <a:rPr lang="en-US" sz="2000" spc="3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 </a:t>
              </a:r>
            </a:p>
            <a:p>
              <a:pPr algn="l">
                <a:lnSpc>
                  <a:spcPts val="2400"/>
                </a:lnSpc>
              </a:pPr>
              <a:endParaRPr lang="en-US" sz="2000" spc="3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598723" y="0"/>
            <a:ext cx="5529196" cy="7315200"/>
          </a:xfrm>
          <a:custGeom>
            <a:avLst/>
            <a:gdLst/>
            <a:ahLst/>
            <a:cxnLst/>
            <a:rect l="l" t="t" r="r" b="b"/>
            <a:pathLst>
              <a:path w="5529196" h="7315200">
                <a:moveTo>
                  <a:pt x="0" y="0"/>
                </a:moveTo>
                <a:lnTo>
                  <a:pt x="5529196" y="0"/>
                </a:lnTo>
                <a:lnTo>
                  <a:pt x="5529196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972" r="-45428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" name="Group 11"/>
          <p:cNvGrpSpPr/>
          <p:nvPr/>
        </p:nvGrpSpPr>
        <p:grpSpPr>
          <a:xfrm>
            <a:off x="936291" y="1956902"/>
            <a:ext cx="3375122" cy="1566725"/>
            <a:chOff x="0" y="-715372"/>
            <a:chExt cx="4500163" cy="208896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00163" cy="1373594"/>
            </a:xfrm>
            <a:custGeom>
              <a:avLst/>
              <a:gdLst/>
              <a:ahLst/>
              <a:cxnLst/>
              <a:rect l="l" t="t" r="r" b="b"/>
              <a:pathLst>
                <a:path w="4500163" h="1373594">
                  <a:moveTo>
                    <a:pt x="0" y="0"/>
                  </a:moveTo>
                  <a:lnTo>
                    <a:pt x="4500163" y="0"/>
                  </a:lnTo>
                  <a:lnTo>
                    <a:pt x="4500163" y="1373594"/>
                  </a:lnTo>
                  <a:lnTo>
                    <a:pt x="0" y="13735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15372"/>
              <a:ext cx="4500163" cy="140216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391"/>
                </a:lnSpc>
              </a:pPr>
              <a:r>
                <a:rPr lang="en-US" sz="1993" b="1" spc="3" dirty="0">
                  <a:solidFill>
                    <a:srgbClr val="00600A"/>
                  </a:solidFill>
                  <a:latin typeface="Tufuli Arabic Bold"/>
                  <a:ea typeface="Tufuli Arabic Bold"/>
                  <a:cs typeface="Tufuli Arabic Bold"/>
                  <a:sym typeface="Tufuli Arabic Bold"/>
                </a:rPr>
                <a:t>2. Fasi del </a:t>
              </a:r>
              <a:r>
                <a:rPr lang="en-US" sz="1993" b="1" spc="3" dirty="0" err="1">
                  <a:solidFill>
                    <a:srgbClr val="00600A"/>
                  </a:solidFill>
                  <a:latin typeface="Tufuli Arabic Bold"/>
                  <a:ea typeface="Tufuli Arabic Bold"/>
                  <a:cs typeface="Tufuli Arabic Bold"/>
                  <a:sym typeface="Tufuli Arabic Bold"/>
                </a:rPr>
                <a:t>processo</a:t>
              </a:r>
              <a:r>
                <a:rPr lang="en-US" sz="1993" b="1" spc="3" dirty="0">
                  <a:solidFill>
                    <a:srgbClr val="00600A"/>
                  </a:solidFill>
                  <a:latin typeface="Tufuli Arabic Bold"/>
                  <a:ea typeface="Tufuli Arabic Bold"/>
                  <a:cs typeface="Tufuli Arabic Bold"/>
                  <a:sym typeface="Tufuli Arabic Bold"/>
                </a:rPr>
                <a:t> di </a:t>
              </a:r>
              <a:r>
                <a:rPr lang="en-US" sz="1993" b="1" spc="3" dirty="0" err="1">
                  <a:solidFill>
                    <a:srgbClr val="00600A"/>
                  </a:solidFill>
                  <a:latin typeface="Tufuli Arabic Bold"/>
                  <a:ea typeface="Tufuli Arabic Bold"/>
                  <a:cs typeface="Tufuli Arabic Bold"/>
                  <a:sym typeface="Tufuli Arabic Bold"/>
                </a:rPr>
                <a:t>apprendimento</a:t>
              </a:r>
              <a:r>
                <a:rPr lang="en-US" sz="1993" b="1" spc="3" dirty="0">
                  <a:solidFill>
                    <a:srgbClr val="00600A"/>
                  </a:solidFill>
                  <a:latin typeface="Tufuli Arabic Bold"/>
                  <a:ea typeface="Tufuli Arabic Bold"/>
                  <a:cs typeface="Tufuli Arabic Bold"/>
                  <a:sym typeface="Tufuli Arabic Bold"/>
                </a:rPr>
                <a:t> </a:t>
              </a:r>
              <a:r>
                <a:rPr lang="en-US" sz="1993" b="1" spc="3" dirty="0" err="1">
                  <a:solidFill>
                    <a:srgbClr val="00600A"/>
                  </a:solidFill>
                  <a:latin typeface="Tufuli Arabic Bold"/>
                  <a:ea typeface="Tufuli Arabic Bold"/>
                  <a:cs typeface="Tufuli Arabic Bold"/>
                  <a:sym typeface="Tufuli Arabic Bold"/>
                </a:rPr>
                <a:t>proposto</a:t>
              </a:r>
              <a:endParaRPr lang="en-US" sz="1993" b="1" spc="3" dirty="0">
                <a:solidFill>
                  <a:srgbClr val="00600A"/>
                </a:solidFill>
                <a:latin typeface="Tufuli Arabic Bold"/>
                <a:ea typeface="Tufuli Arabic Bold"/>
                <a:cs typeface="Tufuli Arabic Bold"/>
                <a:sym typeface="Tufuli Arabic Bold"/>
              </a:endParaRPr>
            </a:p>
            <a:p>
              <a:pPr algn="l">
                <a:lnSpc>
                  <a:spcPts val="2391"/>
                </a:lnSpc>
              </a:pPr>
              <a:endParaRPr lang="en-US" sz="1993" b="1" spc="3" dirty="0">
                <a:solidFill>
                  <a:srgbClr val="00600A"/>
                </a:solidFill>
                <a:latin typeface="Tufuli Arabic Bold"/>
                <a:ea typeface="Tufuli Arabic Bold"/>
                <a:cs typeface="Tufuli Arabic Bold"/>
                <a:sym typeface="Tufuli Arabic Bol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67264" y="6807168"/>
            <a:ext cx="9218688" cy="384"/>
            <a:chOff x="0" y="0"/>
            <a:chExt cx="12291584" cy="512"/>
          </a:xfrm>
        </p:grpSpPr>
        <p:sp>
          <p:nvSpPr>
            <p:cNvPr id="5" name="Freeform 5"/>
            <p:cNvSpPr/>
            <p:nvPr/>
          </p:nvSpPr>
          <p:spPr>
            <a:xfrm>
              <a:off x="0" y="-1524"/>
              <a:ext cx="12291568" cy="3683"/>
            </a:xfrm>
            <a:custGeom>
              <a:avLst/>
              <a:gdLst/>
              <a:ahLst/>
              <a:cxnLst/>
              <a:rect l="l" t="t" r="r" b="b"/>
              <a:pathLst>
                <a:path w="12291568" h="3683">
                  <a:moveTo>
                    <a:pt x="0" y="0"/>
                  </a:moveTo>
                  <a:lnTo>
                    <a:pt x="12291568" y="508"/>
                  </a:lnTo>
                  <a:lnTo>
                    <a:pt x="12291568" y="3683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 descr="FAI_Swiss_RGB.JPG"/>
          <p:cNvSpPr/>
          <p:nvPr/>
        </p:nvSpPr>
        <p:spPr>
          <a:xfrm>
            <a:off x="2711577" y="731520"/>
            <a:ext cx="4330062" cy="1170877"/>
          </a:xfrm>
          <a:custGeom>
            <a:avLst/>
            <a:gdLst/>
            <a:ahLst/>
            <a:cxnLst/>
            <a:rect l="l" t="t" r="r" b="b"/>
            <a:pathLst>
              <a:path w="4330062" h="1170877">
                <a:moveTo>
                  <a:pt x="0" y="0"/>
                </a:moveTo>
                <a:lnTo>
                  <a:pt x="4330062" y="0"/>
                </a:lnTo>
                <a:lnTo>
                  <a:pt x="4330062" y="1170877"/>
                </a:lnTo>
                <a:lnTo>
                  <a:pt x="0" y="1170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4" b="-104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207211" y="1643582"/>
            <a:ext cx="9339178" cy="5671618"/>
            <a:chOff x="0" y="0"/>
            <a:chExt cx="12452237" cy="75621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452237" cy="7562157"/>
            </a:xfrm>
            <a:custGeom>
              <a:avLst/>
              <a:gdLst/>
              <a:ahLst/>
              <a:cxnLst/>
              <a:rect l="l" t="t" r="r" b="b"/>
              <a:pathLst>
                <a:path w="12452237" h="7562157">
                  <a:moveTo>
                    <a:pt x="0" y="0"/>
                  </a:moveTo>
                  <a:lnTo>
                    <a:pt x="12452237" y="0"/>
                  </a:lnTo>
                  <a:lnTo>
                    <a:pt x="12452237" y="7562157"/>
                  </a:lnTo>
                  <a:lnTo>
                    <a:pt x="0" y="75621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53357"/>
              <a:ext cx="12452237" cy="69088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600"/>
                </a:lnSpc>
              </a:pPr>
              <a:r>
                <a:rPr lang="en-US" sz="2000" b="1" u="sng" spc="3" dirty="0">
                  <a:solidFill>
                    <a:srgbClr val="FC7219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Come </a:t>
              </a:r>
              <a:r>
                <a:rPr lang="en-US" sz="2000" b="1" u="sng" spc="3" dirty="0" err="1">
                  <a:solidFill>
                    <a:srgbClr val="FC7219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attivare</a:t>
              </a:r>
              <a:r>
                <a:rPr lang="en-US" sz="2000" b="1" u="sng" spc="3" dirty="0">
                  <a:solidFill>
                    <a:srgbClr val="FC7219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il </a:t>
              </a:r>
              <a:r>
                <a:rPr lang="en-US" sz="2000" b="1" u="sng" spc="3" dirty="0" err="1">
                  <a:solidFill>
                    <a:srgbClr val="FC7219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processo</a:t>
              </a:r>
              <a:r>
                <a:rPr lang="en-US" sz="2000" b="1" u="sng" spc="3" dirty="0">
                  <a:solidFill>
                    <a:srgbClr val="FC7219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di </a:t>
              </a:r>
              <a:r>
                <a:rPr lang="en-US" sz="2000" b="1" u="sng" spc="3" dirty="0" err="1">
                  <a:solidFill>
                    <a:srgbClr val="FC7219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apprendimento</a:t>
              </a:r>
              <a:r>
                <a:rPr lang="en-US" sz="2000" b="1" u="sng" spc="3" dirty="0">
                  <a:solidFill>
                    <a:srgbClr val="FC7219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?</a:t>
              </a:r>
            </a:p>
            <a:p>
              <a:pPr algn="ctr">
                <a:lnSpc>
                  <a:spcPts val="2600"/>
                </a:lnSpc>
              </a:pPr>
              <a:r>
                <a:rPr lang="en-US" sz="2000" b="1" u="sng" spc="3" dirty="0">
                  <a:solidFill>
                    <a:srgbClr val="FC7219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Fasi a-b-c</a:t>
              </a:r>
            </a:p>
            <a:p>
              <a:pPr algn="ctr">
                <a:lnSpc>
                  <a:spcPts val="2600"/>
                </a:lnSpc>
              </a:pPr>
              <a:endParaRPr lang="en-US" sz="2000" b="1" u="sng" spc="3" dirty="0">
                <a:solidFill>
                  <a:srgbClr val="FC7219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ctr">
                <a:lnSpc>
                  <a:spcPts val="2600"/>
                </a:lnSpc>
              </a:pP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L'insegnante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/</a:t>
              </a: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mediatore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facilita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il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processo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di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apprendimento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attivo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:</a:t>
              </a:r>
            </a:p>
            <a:p>
              <a:pPr algn="ctr">
                <a:lnSpc>
                  <a:spcPts val="2600"/>
                </a:lnSpc>
              </a:pP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cosa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vedo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, </a:t>
              </a: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cosa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succede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? 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Sollecitazione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dell'attenzione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e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concentrazione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</a:p>
            <a:p>
              <a:pPr algn="ctr">
                <a:lnSpc>
                  <a:spcPts val="2600"/>
                </a:lnSpc>
              </a:pP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quali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elementi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 lo </a:t>
              </a: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provano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? 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Motivazione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logica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</a:p>
            <a:p>
              <a:pPr algn="ctr">
                <a:lnSpc>
                  <a:spcPts val="2600"/>
                </a:lnSpc>
              </a:pP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cos'altro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posso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vedere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 o </a:t>
              </a: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dedurre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? 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Esercitazione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del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pensiero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critico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</a:p>
            <a:p>
              <a:pPr algn="ctr">
                <a:lnSpc>
                  <a:spcPts val="2600"/>
                </a:lnSpc>
              </a:pP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ascolta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 e valuta le </a:t>
              </a: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interpretazioni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dei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u="sng" spc="3" dirty="0" err="1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compagni</a:t>
              </a:r>
              <a:r>
                <a:rPr lang="en-US" sz="2000" u="sng" spc="3" dirty="0">
                  <a:solidFill>
                    <a:srgbClr val="E359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Confronto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tra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pari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</a:p>
            <a:p>
              <a:pPr algn="ctr">
                <a:lnSpc>
                  <a:spcPts val="2600"/>
                </a:lnSpc>
              </a:pPr>
              <a:endPara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ctr">
                <a:lnSpc>
                  <a:spcPts val="2600"/>
                </a:lnSpc>
              </a:pP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Successivamente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aiuta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a: </a:t>
              </a:r>
            </a:p>
            <a:p>
              <a:pPr algn="ctr">
                <a:lnSpc>
                  <a:spcPts val="2600"/>
                </a:lnSpc>
              </a:pP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Arricchire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commenti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con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vocaboli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appropriati</a:t>
              </a:r>
              <a:endPara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ctr">
                <a:lnSpc>
                  <a:spcPts val="2600"/>
                </a:lnSpc>
              </a:pP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Circoscrivere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l'area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di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discussione</a:t>
              </a:r>
              <a:endPara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ctr">
                <a:lnSpc>
                  <a:spcPts val="2600"/>
                </a:lnSpc>
              </a:pP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Collegare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commenti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o le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descrizioni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in un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riassunto</a:t>
              </a:r>
              <a:endPara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ctr">
                <a:lnSpc>
                  <a:spcPts val="2600"/>
                </a:lnSpc>
              </a:pP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Verificare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che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vi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sia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accordo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(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Confronto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fra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pari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67264" y="6807168"/>
            <a:ext cx="9218688" cy="384"/>
            <a:chOff x="0" y="0"/>
            <a:chExt cx="12291584" cy="512"/>
          </a:xfrm>
        </p:grpSpPr>
        <p:sp>
          <p:nvSpPr>
            <p:cNvPr id="5" name="Freeform 5"/>
            <p:cNvSpPr/>
            <p:nvPr/>
          </p:nvSpPr>
          <p:spPr>
            <a:xfrm>
              <a:off x="0" y="-1524"/>
              <a:ext cx="12291568" cy="3683"/>
            </a:xfrm>
            <a:custGeom>
              <a:avLst/>
              <a:gdLst/>
              <a:ahLst/>
              <a:cxnLst/>
              <a:rect l="l" t="t" r="r" b="b"/>
              <a:pathLst>
                <a:path w="12291568" h="3683">
                  <a:moveTo>
                    <a:pt x="0" y="0"/>
                  </a:moveTo>
                  <a:lnTo>
                    <a:pt x="12291568" y="508"/>
                  </a:lnTo>
                  <a:lnTo>
                    <a:pt x="12291568" y="3683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23968" y="731520"/>
            <a:ext cx="4298112" cy="6643093"/>
            <a:chOff x="0" y="0"/>
            <a:chExt cx="5730816" cy="88574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30816" cy="8857458"/>
            </a:xfrm>
            <a:custGeom>
              <a:avLst/>
              <a:gdLst/>
              <a:ahLst/>
              <a:cxnLst/>
              <a:rect l="l" t="t" r="r" b="b"/>
              <a:pathLst>
                <a:path w="5730816" h="8857458">
                  <a:moveTo>
                    <a:pt x="0" y="0"/>
                  </a:moveTo>
                  <a:lnTo>
                    <a:pt x="5730816" y="0"/>
                  </a:lnTo>
                  <a:lnTo>
                    <a:pt x="5730816" y="8857458"/>
                  </a:lnTo>
                  <a:lnTo>
                    <a:pt x="0" y="88574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52321"/>
              <a:ext cx="5730816" cy="83051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600"/>
                </a:lnSpc>
              </a:pPr>
              <a:endParaRPr dirty="0"/>
            </a:p>
            <a:p>
              <a:pPr algn="r">
                <a:lnSpc>
                  <a:spcPts val="2600"/>
                </a:lnSpc>
              </a:pPr>
              <a:endParaRPr dirty="0"/>
            </a:p>
            <a:p>
              <a:pPr algn="r">
                <a:lnSpc>
                  <a:spcPts val="2600"/>
                </a:lnSpc>
              </a:pPr>
              <a:r>
                <a:rPr lang="en-US" sz="2000" u="sng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I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niziare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con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qualcosa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che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catturi</a:t>
              </a:r>
              <a:r>
                <a:rPr lang="en-US" sz="2000" spc="3" dirty="0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l'attenzione</a:t>
              </a:r>
              <a:r>
                <a:rPr lang="en-US" sz="2000" spc="3" dirty="0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 e </a:t>
              </a:r>
              <a:r>
                <a:rPr lang="en-US" sz="2000" spc="3" dirty="0" err="1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renda</a:t>
              </a:r>
              <a:r>
                <a:rPr lang="en-US" sz="2000" spc="3" dirty="0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l'allievo</a:t>
              </a:r>
              <a:r>
                <a:rPr lang="en-US" sz="2000" spc="3" dirty="0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protagonista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,</a:t>
              </a:r>
              <a:r>
                <a:rPr lang="en-US" sz="2000" spc="3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	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per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esempio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: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introduzione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con un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filmato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o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realtà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aumentata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,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scoperta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del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museo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o bene;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attraverso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un </a:t>
              </a:r>
              <a:r>
                <a:rPr lang="en-US" sz="2000" spc="3" dirty="0" err="1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questionario</a:t>
              </a:r>
              <a:r>
                <a:rPr lang="en-US" sz="2000" spc="3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gestito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direttamente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da uno o due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allievi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,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invito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a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prendere</a:t>
              </a:r>
              <a:r>
                <a:rPr lang="en-US" sz="2000" spc="3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foto</a:t>
              </a:r>
              <a:r>
                <a:rPr lang="en-US" sz="2000" spc="3" dirty="0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 del </a:t>
              </a:r>
              <a:r>
                <a:rPr lang="en-US" sz="2000" spc="3" dirty="0" err="1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contesto</a:t>
              </a:r>
              <a:r>
                <a:rPr lang="en-US" sz="2000" spc="3" dirty="0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 e </a:t>
              </a:r>
              <a:r>
                <a:rPr lang="en-US" sz="2000" spc="3" dirty="0" err="1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dei</a:t>
              </a:r>
              <a:r>
                <a:rPr lang="en-US" sz="2000" spc="3" dirty="0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dettagli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  <a:p>
              <a:pPr algn="r">
                <a:lnSpc>
                  <a:spcPts val="2600"/>
                </a:lnSpc>
              </a:pP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Osservazione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: </a:t>
              </a:r>
              <a:r>
                <a:rPr lang="en-US" sz="2000" spc="3" dirty="0" err="1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riflessione</a:t>
              </a:r>
              <a:r>
                <a:rPr lang="en-US" sz="2000" spc="3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sull'oggetto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  <a:p>
              <a:pPr algn="r">
                <a:lnSpc>
                  <a:spcPts val="2600"/>
                </a:lnSpc>
              </a:pP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Astrazione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: </a:t>
              </a:r>
              <a:r>
                <a:rPr lang="en-US" sz="2000" spc="3" dirty="0" err="1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deduzione</a:t>
              </a:r>
              <a:r>
                <a:rPr lang="en-US" sz="2000" spc="3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di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contenuti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o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concetti</a:t>
              </a:r>
              <a:endPara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r">
                <a:lnSpc>
                  <a:spcPts val="2600"/>
                </a:lnSpc>
              </a:pP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Sperimentazione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: </a:t>
              </a:r>
              <a:r>
                <a:rPr lang="en-US" sz="2000" spc="3" dirty="0" err="1">
                  <a:solidFill>
                    <a:srgbClr val="EE6F13"/>
                  </a:solidFill>
                  <a:latin typeface="Cambria"/>
                  <a:ea typeface="Cambria"/>
                  <a:cs typeface="Cambria"/>
                  <a:sym typeface="Cambria"/>
                </a:rPr>
                <a:t>elaborare</a:t>
              </a:r>
              <a:r>
                <a:rPr lang="en-US" sz="2000" spc="3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un nuovo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prodotto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originale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e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comunicarlo</a:t>
              </a:r>
              <a:endPara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algn="r">
                <a:lnSpc>
                  <a:spcPts val="2600"/>
                </a:lnSpc>
              </a:pPr>
              <a:endParaRPr lang="en-US" sz="2000" spc="3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4542449" cy="7315200"/>
          </a:xfrm>
          <a:custGeom>
            <a:avLst/>
            <a:gdLst/>
            <a:ahLst/>
            <a:cxnLst/>
            <a:rect l="l" t="t" r="r" b="b"/>
            <a:pathLst>
              <a:path w="4542449" h="7315200">
                <a:moveTo>
                  <a:pt x="0" y="0"/>
                </a:moveTo>
                <a:lnTo>
                  <a:pt x="4542449" y="0"/>
                </a:lnTo>
                <a:lnTo>
                  <a:pt x="4542449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97" t="-7212" b="-721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 descr="FAI_Swiss_RGB.JPG"/>
          <p:cNvSpPr/>
          <p:nvPr/>
        </p:nvSpPr>
        <p:spPr>
          <a:xfrm>
            <a:off x="5323323" y="731520"/>
            <a:ext cx="3698757" cy="893692"/>
          </a:xfrm>
          <a:custGeom>
            <a:avLst/>
            <a:gdLst/>
            <a:ahLst/>
            <a:cxnLst/>
            <a:rect l="l" t="t" r="r" b="b"/>
            <a:pathLst>
              <a:path w="3698757" h="893692">
                <a:moveTo>
                  <a:pt x="0" y="0"/>
                </a:moveTo>
                <a:lnTo>
                  <a:pt x="3698757" y="0"/>
                </a:lnTo>
                <a:lnTo>
                  <a:pt x="3698757" y="893692"/>
                </a:lnTo>
                <a:lnTo>
                  <a:pt x="0" y="893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074" b="-6074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67264" y="6807168"/>
            <a:ext cx="9218688" cy="384"/>
            <a:chOff x="0" y="0"/>
            <a:chExt cx="12291584" cy="512"/>
          </a:xfrm>
        </p:grpSpPr>
        <p:sp>
          <p:nvSpPr>
            <p:cNvPr id="5" name="Freeform 5"/>
            <p:cNvSpPr/>
            <p:nvPr/>
          </p:nvSpPr>
          <p:spPr>
            <a:xfrm>
              <a:off x="0" y="-1524"/>
              <a:ext cx="12291568" cy="3683"/>
            </a:xfrm>
            <a:custGeom>
              <a:avLst/>
              <a:gdLst/>
              <a:ahLst/>
              <a:cxnLst/>
              <a:rect l="l" t="t" r="r" b="b"/>
              <a:pathLst>
                <a:path w="12291568" h="3683">
                  <a:moveTo>
                    <a:pt x="0" y="0"/>
                  </a:moveTo>
                  <a:lnTo>
                    <a:pt x="12291568" y="508"/>
                  </a:lnTo>
                  <a:lnTo>
                    <a:pt x="12291568" y="3683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 descr="FAI_Swiss_RGB.JPG"/>
          <p:cNvSpPr/>
          <p:nvPr/>
        </p:nvSpPr>
        <p:spPr>
          <a:xfrm>
            <a:off x="731520" y="731520"/>
            <a:ext cx="3698757" cy="893692"/>
          </a:xfrm>
          <a:custGeom>
            <a:avLst/>
            <a:gdLst/>
            <a:ahLst/>
            <a:cxnLst/>
            <a:rect l="l" t="t" r="r" b="b"/>
            <a:pathLst>
              <a:path w="3698757" h="893692">
                <a:moveTo>
                  <a:pt x="0" y="0"/>
                </a:moveTo>
                <a:lnTo>
                  <a:pt x="3698757" y="0"/>
                </a:lnTo>
                <a:lnTo>
                  <a:pt x="3698757" y="893692"/>
                </a:lnTo>
                <a:lnTo>
                  <a:pt x="0" y="893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074" b="-607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731520" y="1625212"/>
            <a:ext cx="4489805" cy="895692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400"/>
              </a:lnSpc>
            </a:pPr>
            <a:r>
              <a:rPr lang="en-US" sz="2000" spc="2" dirty="0">
                <a:solidFill>
                  <a:srgbClr val="EE6F13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</a:p>
          <a:p>
            <a:pPr algn="l">
              <a:lnSpc>
                <a:spcPts val="2400"/>
              </a:lnSpc>
            </a:pPr>
            <a:r>
              <a:rPr lang="en-US" sz="2000" spc="2" dirty="0">
                <a:solidFill>
                  <a:srgbClr val="EE6F13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algn="l">
              <a:lnSpc>
                <a:spcPts val="2400"/>
              </a:lnSpc>
            </a:pP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I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prodotti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finali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possono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essere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: un testo (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articolo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); un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giornale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di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classe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;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condurre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una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visita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guidata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;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creare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un'esposizione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reale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o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potenziale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;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una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guida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, un video o un album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fotografico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commentati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algn="l">
              <a:lnSpc>
                <a:spcPts val="2400"/>
              </a:lnSpc>
            </a:pP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algn="l">
              <a:lnSpc>
                <a:spcPts val="2400"/>
              </a:lnSpc>
            </a:pP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La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decisione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viene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presa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dagli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allievi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spesso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guidati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dai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docenti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o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dai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mediatori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algn="l">
              <a:lnSpc>
                <a:spcPts val="2400"/>
              </a:lnSpc>
            </a:pP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Una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proposta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è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quella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degli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Apprendisti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Ciceroni®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che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FAI Swiss ha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sperimentato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in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vari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ordini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di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scuole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grazie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al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sostegno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dell'Ufficio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Federale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spc="2" dirty="0" err="1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della</a:t>
            </a:r>
            <a:r>
              <a:rPr lang="en-US" sz="2000" spc="2" dirty="0">
                <a:solidFill>
                  <a:srgbClr val="00600A"/>
                </a:solidFill>
                <a:latin typeface="Cambria"/>
                <a:ea typeface="Cambria"/>
                <a:cs typeface="Cambria"/>
                <a:sym typeface="Cambria"/>
              </a:rPr>
              <a:t> Cultura.</a:t>
            </a:r>
          </a:p>
          <a:p>
            <a:pPr algn="just">
              <a:lnSpc>
                <a:spcPts val="2400"/>
              </a:lnSpc>
            </a:pPr>
            <a:endParaRPr lang="en-US" sz="2000" spc="2" dirty="0">
              <a:solidFill>
                <a:srgbClr val="00600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just">
              <a:lnSpc>
                <a:spcPts val="2400"/>
              </a:lnSpc>
            </a:pPr>
            <a:endParaRPr lang="en-US" sz="2000" spc="2" dirty="0">
              <a:solidFill>
                <a:srgbClr val="00600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ctr">
              <a:lnSpc>
                <a:spcPts val="2400"/>
              </a:lnSpc>
            </a:pPr>
            <a:endParaRPr lang="en-US" sz="2000" spc="2" dirty="0">
              <a:solidFill>
                <a:srgbClr val="00600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l">
              <a:lnSpc>
                <a:spcPts val="2400"/>
              </a:lnSpc>
            </a:pPr>
            <a:r>
              <a:rPr lang="en-US" sz="2000" spc="3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algn="l">
              <a:lnSpc>
                <a:spcPts val="2400"/>
              </a:lnSpc>
            </a:pPr>
            <a:endParaRPr lang="en-US" sz="2000" spc="3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365585" y="0"/>
            <a:ext cx="4388015" cy="7315200"/>
          </a:xfrm>
          <a:custGeom>
            <a:avLst/>
            <a:gdLst/>
            <a:ahLst/>
            <a:cxnLst/>
            <a:rect l="l" t="t" r="r" b="b"/>
            <a:pathLst>
              <a:path w="4388015" h="7315200">
                <a:moveTo>
                  <a:pt x="0" y="0"/>
                </a:moveTo>
                <a:lnTo>
                  <a:pt x="4388015" y="0"/>
                </a:lnTo>
                <a:lnTo>
                  <a:pt x="4388015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515" r="-1251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67264" y="6807168"/>
            <a:ext cx="9218688" cy="384"/>
            <a:chOff x="0" y="0"/>
            <a:chExt cx="12291584" cy="512"/>
          </a:xfrm>
        </p:grpSpPr>
        <p:sp>
          <p:nvSpPr>
            <p:cNvPr id="5" name="Freeform 5"/>
            <p:cNvSpPr/>
            <p:nvPr/>
          </p:nvSpPr>
          <p:spPr>
            <a:xfrm>
              <a:off x="0" y="-1524"/>
              <a:ext cx="12291568" cy="3683"/>
            </a:xfrm>
            <a:custGeom>
              <a:avLst/>
              <a:gdLst/>
              <a:ahLst/>
              <a:cxnLst/>
              <a:rect l="l" t="t" r="r" b="b"/>
              <a:pathLst>
                <a:path w="12291568" h="3683">
                  <a:moveTo>
                    <a:pt x="0" y="0"/>
                  </a:moveTo>
                  <a:lnTo>
                    <a:pt x="12291568" y="508"/>
                  </a:lnTo>
                  <a:lnTo>
                    <a:pt x="12291568" y="3683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 descr="FAI_Swiss_RGB.JPG"/>
          <p:cNvSpPr/>
          <p:nvPr/>
        </p:nvSpPr>
        <p:spPr>
          <a:xfrm>
            <a:off x="2711577" y="731520"/>
            <a:ext cx="4330062" cy="1170877"/>
          </a:xfrm>
          <a:custGeom>
            <a:avLst/>
            <a:gdLst/>
            <a:ahLst/>
            <a:cxnLst/>
            <a:rect l="l" t="t" r="r" b="b"/>
            <a:pathLst>
              <a:path w="4330062" h="1170877">
                <a:moveTo>
                  <a:pt x="0" y="0"/>
                </a:moveTo>
                <a:lnTo>
                  <a:pt x="4330062" y="0"/>
                </a:lnTo>
                <a:lnTo>
                  <a:pt x="4330062" y="1170877"/>
                </a:lnTo>
                <a:lnTo>
                  <a:pt x="0" y="1170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4" b="-104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731520" y="2998044"/>
            <a:ext cx="8290560" cy="3400272"/>
            <a:chOff x="0" y="0"/>
            <a:chExt cx="11054080" cy="45336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54080" cy="3990084"/>
            </a:xfrm>
            <a:custGeom>
              <a:avLst/>
              <a:gdLst/>
              <a:ahLst/>
              <a:cxnLst/>
              <a:rect l="l" t="t" r="r" b="b"/>
              <a:pathLst>
                <a:path w="11054080" h="3990084">
                  <a:moveTo>
                    <a:pt x="0" y="0"/>
                  </a:moveTo>
                  <a:lnTo>
                    <a:pt x="11054080" y="0"/>
                  </a:lnTo>
                  <a:lnTo>
                    <a:pt x="11054080" y="3990084"/>
                  </a:lnTo>
                  <a:lnTo>
                    <a:pt x="0" y="39900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34087"/>
              <a:ext cx="11054080" cy="39996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400"/>
                </a:lnSpc>
              </a:pP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Interpretiamo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l'interdisciplinarità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guardando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un 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bene </a:t>
              </a: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culturale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come </a:t>
              </a: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esempio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di </a:t>
              </a: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complessità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.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 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L'analisi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di un bene </a:t>
              </a: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culturale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in tutte le sue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dimensioni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estetiche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,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contenutistiche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,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contestuali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e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materiali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facilmente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portano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a </a:t>
              </a: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differenti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competenze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2000" b="1" spc="3" dirty="0" err="1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disciplinari</a:t>
              </a:r>
              <a:r>
                <a:rPr lang="en-US" sz="2000" b="1" spc="3" dirty="0">
                  <a:solidFill>
                    <a:srgbClr val="00600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che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richiedono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000" spc="3" dirty="0" err="1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approfondimenti</a:t>
              </a:r>
              <a:r>
                <a:rPr lang="en-US" sz="2000" spc="3" dirty="0">
                  <a:solidFill>
                    <a:srgbClr val="00600A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80657" y="2081065"/>
            <a:ext cx="6592088" cy="1317544"/>
            <a:chOff x="-264" y="0"/>
            <a:chExt cx="8789451" cy="175672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789187" cy="1412439"/>
            </a:xfrm>
            <a:custGeom>
              <a:avLst/>
              <a:gdLst/>
              <a:ahLst/>
              <a:cxnLst/>
              <a:rect l="l" t="t" r="r" b="b"/>
              <a:pathLst>
                <a:path w="8789187" h="1412439">
                  <a:moveTo>
                    <a:pt x="0" y="0"/>
                  </a:moveTo>
                  <a:lnTo>
                    <a:pt x="8789187" y="0"/>
                  </a:lnTo>
                  <a:lnTo>
                    <a:pt x="8789187" y="1412439"/>
                  </a:lnTo>
                  <a:lnTo>
                    <a:pt x="0" y="14124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264" y="306187"/>
              <a:ext cx="8789187" cy="145053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400"/>
                </a:lnSpc>
              </a:pPr>
              <a:r>
                <a:rPr lang="en-US" sz="2000" b="1" spc="3" dirty="0">
                  <a:solidFill>
                    <a:srgbClr val="00600A"/>
                  </a:solidFill>
                  <a:latin typeface="Tufuli Arabic Bold"/>
                  <a:ea typeface="Tufuli Arabic Bold"/>
                  <a:cs typeface="Tufuli Arabic Bold"/>
                  <a:sym typeface="Tufuli Arabic Bold"/>
                </a:rPr>
                <a:t>3. </a:t>
              </a:r>
              <a:r>
                <a:rPr lang="en-US" sz="2000" b="1" spc="3" dirty="0" err="1">
                  <a:solidFill>
                    <a:srgbClr val="00600A"/>
                  </a:solidFill>
                  <a:latin typeface="Tufuli Arabic Bold"/>
                  <a:ea typeface="Tufuli Arabic Bold"/>
                  <a:cs typeface="Tufuli Arabic Bold"/>
                  <a:sym typeface="Tufuli Arabic Bold"/>
                </a:rPr>
                <a:t>Multidisciplinarità</a:t>
              </a:r>
              <a:r>
                <a:rPr lang="en-US" sz="2000" b="1" spc="3" dirty="0">
                  <a:solidFill>
                    <a:srgbClr val="00600A"/>
                  </a:solidFill>
                  <a:latin typeface="Tufuli Arabic Bold"/>
                  <a:ea typeface="Tufuli Arabic Bold"/>
                  <a:cs typeface="Tufuli Arabic Bold"/>
                  <a:sym typeface="Tufuli Arabic Bold"/>
                </a:rPr>
                <a:t>, </a:t>
              </a:r>
              <a:r>
                <a:rPr lang="en-US" sz="2000" b="1" spc="3" dirty="0" err="1">
                  <a:solidFill>
                    <a:srgbClr val="00600A"/>
                  </a:solidFill>
                  <a:latin typeface="Tufuli Arabic Bold"/>
                  <a:ea typeface="Tufuli Arabic Bold"/>
                  <a:cs typeface="Tufuli Arabic Bold"/>
                  <a:sym typeface="Tufuli Arabic Bold"/>
                </a:rPr>
                <a:t>Interdisciplinarità</a:t>
              </a:r>
              <a:r>
                <a:rPr lang="en-US" sz="2000" b="1" spc="3" dirty="0">
                  <a:solidFill>
                    <a:srgbClr val="00600A"/>
                  </a:solidFill>
                  <a:latin typeface="Tufuli Arabic Bold"/>
                  <a:ea typeface="Tufuli Arabic Bold"/>
                  <a:cs typeface="Tufuli Arabic Bold"/>
                  <a:sym typeface="Tufuli Arabic Bold"/>
                </a:rPr>
                <a:t>, </a:t>
              </a:r>
              <a:r>
                <a:rPr lang="en-US" sz="2000" b="1" spc="3" dirty="0" err="1">
                  <a:solidFill>
                    <a:srgbClr val="00600A"/>
                  </a:solidFill>
                  <a:latin typeface="Tufuli Arabic Bold"/>
                  <a:ea typeface="Tufuli Arabic Bold"/>
                  <a:cs typeface="Tufuli Arabic Bold"/>
                  <a:sym typeface="Tufuli Arabic Bold"/>
                </a:rPr>
                <a:t>Crossdisciplinarità</a:t>
              </a:r>
              <a:endParaRPr lang="en-US" sz="2000" b="1" spc="3" dirty="0">
                <a:solidFill>
                  <a:srgbClr val="00600A"/>
                </a:solidFill>
                <a:latin typeface="Tufuli Arabic Bold"/>
                <a:ea typeface="Tufuli Arabic Bold"/>
                <a:cs typeface="Tufuli Arabic Bold"/>
                <a:sym typeface="Tufuli Arabic Bold"/>
              </a:endParaRPr>
            </a:p>
            <a:p>
              <a:pPr algn="ctr">
                <a:lnSpc>
                  <a:spcPts val="2400"/>
                </a:lnSpc>
              </a:pPr>
              <a:endParaRPr lang="en-US" sz="2000" b="1" spc="3" dirty="0">
                <a:solidFill>
                  <a:srgbClr val="00600A"/>
                </a:solidFill>
                <a:latin typeface="Tufuli Arabic Bold"/>
                <a:ea typeface="Tufuli Arabic Bold"/>
                <a:cs typeface="Tufuli Arabic Bold"/>
                <a:sym typeface="Tufuli Arabic Bold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0416" y="1352832"/>
            <a:ext cx="8065536" cy="384"/>
            <a:chOff x="0" y="0"/>
            <a:chExt cx="10754048" cy="512"/>
          </a:xfrm>
        </p:grpSpPr>
        <p:sp>
          <p:nvSpPr>
            <p:cNvPr id="3" name="Freeform 3"/>
            <p:cNvSpPr/>
            <p:nvPr/>
          </p:nvSpPr>
          <p:spPr>
            <a:xfrm>
              <a:off x="0" y="-1524"/>
              <a:ext cx="10754106" cy="3683"/>
            </a:xfrm>
            <a:custGeom>
              <a:avLst/>
              <a:gdLst/>
              <a:ahLst/>
              <a:cxnLst/>
              <a:rect l="l" t="t" r="r" b="b"/>
              <a:pathLst>
                <a:path w="10754106" h="3683">
                  <a:moveTo>
                    <a:pt x="0" y="0"/>
                  </a:moveTo>
                  <a:lnTo>
                    <a:pt x="10754106" y="508"/>
                  </a:lnTo>
                  <a:lnTo>
                    <a:pt x="10754106" y="3683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67264" y="6807168"/>
            <a:ext cx="9218688" cy="384"/>
            <a:chOff x="0" y="0"/>
            <a:chExt cx="12291584" cy="512"/>
          </a:xfrm>
        </p:grpSpPr>
        <p:sp>
          <p:nvSpPr>
            <p:cNvPr id="5" name="Freeform 5"/>
            <p:cNvSpPr/>
            <p:nvPr/>
          </p:nvSpPr>
          <p:spPr>
            <a:xfrm>
              <a:off x="0" y="-1524"/>
              <a:ext cx="12291568" cy="3683"/>
            </a:xfrm>
            <a:custGeom>
              <a:avLst/>
              <a:gdLst/>
              <a:ahLst/>
              <a:cxnLst/>
              <a:rect l="l" t="t" r="r" b="b"/>
              <a:pathLst>
                <a:path w="12291568" h="3683">
                  <a:moveTo>
                    <a:pt x="0" y="0"/>
                  </a:moveTo>
                  <a:lnTo>
                    <a:pt x="12291568" y="508"/>
                  </a:lnTo>
                  <a:lnTo>
                    <a:pt x="12291568" y="3683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65" t="-4281" r="-876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731520" y="987117"/>
            <a:ext cx="3575564" cy="5120880"/>
            <a:chOff x="0" y="0"/>
            <a:chExt cx="4767419" cy="6827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767419" cy="6827841"/>
            </a:xfrm>
            <a:custGeom>
              <a:avLst/>
              <a:gdLst/>
              <a:ahLst/>
              <a:cxnLst/>
              <a:rect l="l" t="t" r="r" b="b"/>
              <a:pathLst>
                <a:path w="4767419" h="6827841">
                  <a:moveTo>
                    <a:pt x="0" y="0"/>
                  </a:moveTo>
                  <a:lnTo>
                    <a:pt x="4767419" y="0"/>
                  </a:lnTo>
                  <a:lnTo>
                    <a:pt x="4767419" y="6827841"/>
                  </a:lnTo>
                  <a:lnTo>
                    <a:pt x="0" y="68278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767419" cy="68754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407"/>
                </a:lnSpc>
              </a:pPr>
              <a:r>
                <a:rPr lang="en-US" sz="5339" spc="5" dirty="0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«Fare </a:t>
              </a:r>
              <a:r>
                <a:rPr lang="en-US" sz="5339" spc="5" dirty="0" err="1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scuola</a:t>
              </a:r>
              <a:r>
                <a:rPr lang="en-US" sz="5339" spc="5" dirty="0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 </a:t>
              </a:r>
              <a:r>
                <a:rPr lang="en-US" sz="5339" spc="5" dirty="0" err="1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oggi</a:t>
              </a:r>
              <a:r>
                <a:rPr lang="en-US" sz="5339" spc="5" dirty="0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 </a:t>
              </a:r>
              <a:r>
                <a:rPr lang="en-US" sz="5339" spc="5" dirty="0" err="1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significa</a:t>
              </a:r>
              <a:r>
                <a:rPr lang="en-US" sz="5339" spc="5" dirty="0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 </a:t>
              </a:r>
              <a:r>
                <a:rPr lang="en-US" sz="5339" spc="5" dirty="0" err="1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mettere</a:t>
              </a:r>
              <a:r>
                <a:rPr lang="en-US" sz="5339" spc="5" dirty="0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 in </a:t>
              </a:r>
              <a:r>
                <a:rPr lang="en-US" sz="5339" spc="5" dirty="0" err="1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relazione</a:t>
              </a:r>
              <a:r>
                <a:rPr lang="en-US" sz="5339" spc="5" dirty="0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 la </a:t>
              </a:r>
              <a:r>
                <a:rPr lang="en-US" sz="5339" spc="5" dirty="0" err="1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complessità</a:t>
              </a:r>
              <a:r>
                <a:rPr lang="en-US" sz="5339" spc="5" dirty="0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».</a:t>
              </a:r>
            </a:p>
            <a:p>
              <a:pPr algn="l">
                <a:lnSpc>
                  <a:spcPts val="6407"/>
                </a:lnSpc>
              </a:pPr>
              <a:r>
                <a:rPr lang="en-US" sz="5339" spc="8" dirty="0">
                  <a:solidFill>
                    <a:srgbClr val="FFFFFF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Edgar Morin 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81834" y="731520"/>
            <a:ext cx="2940246" cy="5632073"/>
            <a:chOff x="0" y="0"/>
            <a:chExt cx="3920328" cy="75094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20328" cy="7509431"/>
            </a:xfrm>
            <a:custGeom>
              <a:avLst/>
              <a:gdLst/>
              <a:ahLst/>
              <a:cxnLst/>
              <a:rect l="l" t="t" r="r" b="b"/>
              <a:pathLst>
                <a:path w="3920328" h="7509431">
                  <a:moveTo>
                    <a:pt x="0" y="0"/>
                  </a:moveTo>
                  <a:lnTo>
                    <a:pt x="3920328" y="0"/>
                  </a:lnTo>
                  <a:lnTo>
                    <a:pt x="3920328" y="7509431"/>
                  </a:lnTo>
                  <a:lnTo>
                    <a:pt x="0" y="75094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920328" cy="754753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400"/>
                </a:lnSpc>
              </a:pPr>
              <a:r>
                <a:rPr lang="en-US" sz="2000" spc="2">
                  <a:solidFill>
                    <a:srgbClr val="FFFFFF"/>
                  </a:solidFill>
                  <a:latin typeface="Tufuli Arabic"/>
                  <a:ea typeface="Tufuli Arabic"/>
                  <a:cs typeface="Tufuli Arabic"/>
                  <a:sym typeface="Tufuli Arabic"/>
                </a:rPr>
                <a:t>Nato l'8 luglio 1921, </a:t>
              </a:r>
            </a:p>
            <a:p>
              <a:pPr algn="r">
                <a:lnSpc>
                  <a:spcPts val="2400"/>
                </a:lnSpc>
              </a:pPr>
              <a:r>
                <a:rPr lang="en-US" sz="2000" spc="3">
                  <a:solidFill>
                    <a:srgbClr val="FFFFFF"/>
                  </a:solidFill>
                  <a:latin typeface="Tufuli Arabic"/>
                  <a:ea typeface="Tufuli Arabic"/>
                  <a:cs typeface="Tufuli Arabic"/>
                  <a:sym typeface="Tufuli Arabic"/>
                </a:rPr>
                <a:t>è un filosofo e sociologo francese della teoria dell'informazione, riconosciuto per il suo lavoro sulla complessità e sul "pensiero complesso" (pensée complexe). Ha dato contributi accademici significativi in campi diversi come gli studi sui media, la politica, la sociologia, l'antropologia visiva, l'ecologia, l'educazione e la biologia dei sistemi.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719</Words>
  <Application>Microsoft Office PowerPoint</Application>
  <PresentationFormat>Custom</PresentationFormat>
  <Paragraphs>109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patrimonio culturale come strumento di apprendimento</dc:title>
  <cp:lastModifiedBy>Vittoria Locatelli</cp:lastModifiedBy>
  <cp:revision>54</cp:revision>
  <dcterms:created xsi:type="dcterms:W3CDTF">2006-08-16T00:00:00Z</dcterms:created>
  <dcterms:modified xsi:type="dcterms:W3CDTF">2025-06-24T17:37:17Z</dcterms:modified>
  <dc:identifier>DAGdZZAB6Is</dc:identifier>
</cp:coreProperties>
</file>