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Bobby Jones Soft" panose="020B0604020202020204" charset="0"/>
      <p:regular r:id="rId18"/>
    </p:embeddedFont>
    <p:embeddedFont>
      <p:font typeface="Canva Sans" panose="020B0604020202020204" charset="0"/>
      <p:regular r:id="rId19"/>
    </p:embeddedFont>
    <p:embeddedFont>
      <p:font typeface="Poppins" panose="00000500000000000000" pitchFamily="2" charset="0"/>
      <p:regular r:id="rId20"/>
      <p:bold r:id="rId21"/>
      <p:italic r:id="rId22"/>
      <p:boldItalic r:id="rId23"/>
    </p:embeddedFont>
    <p:embeddedFont>
      <p:font typeface="Poppins Bold" panose="00000800000000000000" pitchFamily="2" charset="0"/>
      <p:regular r:id="rId24"/>
      <p:bold r:id="rId25"/>
    </p:embeddedFont>
    <p:embeddedFont>
      <p:font typeface="Poppins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3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education@faiswiss.ch"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3" name="Freeform 3"/>
          <p:cNvSpPr/>
          <p:nvPr/>
        </p:nvSpPr>
        <p:spPr>
          <a:xfrm flipH="1">
            <a:off x="-1908129" y="-1507745"/>
            <a:ext cx="7477935" cy="5159775"/>
          </a:xfrm>
          <a:custGeom>
            <a:avLst/>
            <a:gdLst/>
            <a:ahLst/>
            <a:cxnLst/>
            <a:rect l="l" t="t" r="r" b="b"/>
            <a:pathLst>
              <a:path w="7477935" h="5159775">
                <a:moveTo>
                  <a:pt x="7477935" y="0"/>
                </a:moveTo>
                <a:lnTo>
                  <a:pt x="0" y="0"/>
                </a:lnTo>
                <a:lnTo>
                  <a:pt x="0" y="5159775"/>
                </a:lnTo>
                <a:lnTo>
                  <a:pt x="7477935" y="5159775"/>
                </a:lnTo>
                <a:lnTo>
                  <a:pt x="7477935" y="0"/>
                </a:lnTo>
                <a:close/>
              </a:path>
            </a:pathLst>
          </a:custGeom>
          <a:blipFill>
            <a:blip r:embed="rId3">
              <a:alphaModFix amt="71000"/>
            </a:blip>
            <a:stretch>
              <a:fillRect/>
            </a:stretch>
          </a:blipFill>
        </p:spPr>
        <p:txBody>
          <a:bodyPr/>
          <a:lstStyle/>
          <a:p>
            <a:endParaRPr lang="it-IT"/>
          </a:p>
        </p:txBody>
      </p:sp>
      <p:grpSp>
        <p:nvGrpSpPr>
          <p:cNvPr id="4" name="Group 4"/>
          <p:cNvGrpSpPr/>
          <p:nvPr/>
        </p:nvGrpSpPr>
        <p:grpSpPr>
          <a:xfrm>
            <a:off x="12589436" y="6518879"/>
            <a:ext cx="4669864" cy="3340875"/>
            <a:chOff x="0" y="0"/>
            <a:chExt cx="1122790" cy="803257"/>
          </a:xfrm>
        </p:grpSpPr>
        <p:sp>
          <p:nvSpPr>
            <p:cNvPr id="5" name="Freeform 5"/>
            <p:cNvSpPr/>
            <p:nvPr/>
          </p:nvSpPr>
          <p:spPr>
            <a:xfrm>
              <a:off x="0" y="0"/>
              <a:ext cx="1122790" cy="803257"/>
            </a:xfrm>
            <a:custGeom>
              <a:avLst/>
              <a:gdLst/>
              <a:ahLst/>
              <a:cxnLst/>
              <a:rect l="l" t="t" r="r" b="b"/>
              <a:pathLst>
                <a:path w="1122790" h="803257">
                  <a:moveTo>
                    <a:pt x="84550" y="0"/>
                  </a:moveTo>
                  <a:lnTo>
                    <a:pt x="1038240" y="0"/>
                  </a:lnTo>
                  <a:cubicBezTo>
                    <a:pt x="1084935" y="0"/>
                    <a:pt x="1122790" y="37854"/>
                    <a:pt x="1122790" y="84550"/>
                  </a:cubicBezTo>
                  <a:lnTo>
                    <a:pt x="1122790" y="718707"/>
                  </a:lnTo>
                  <a:cubicBezTo>
                    <a:pt x="1122790" y="765402"/>
                    <a:pt x="1084935" y="803257"/>
                    <a:pt x="1038240" y="803257"/>
                  </a:cubicBezTo>
                  <a:lnTo>
                    <a:pt x="84550" y="803257"/>
                  </a:lnTo>
                  <a:cubicBezTo>
                    <a:pt x="37854" y="803257"/>
                    <a:pt x="0" y="765402"/>
                    <a:pt x="0" y="718707"/>
                  </a:cubicBezTo>
                  <a:lnTo>
                    <a:pt x="0" y="84550"/>
                  </a:lnTo>
                  <a:cubicBezTo>
                    <a:pt x="0" y="37854"/>
                    <a:pt x="37854" y="0"/>
                    <a:pt x="84550" y="0"/>
                  </a:cubicBezTo>
                  <a:close/>
                </a:path>
              </a:pathLst>
            </a:custGeom>
            <a:solidFill>
              <a:srgbClr val="B7C0D0"/>
            </a:solidFill>
            <a:ln w="38100" cap="rnd">
              <a:solidFill>
                <a:srgbClr val="282A29"/>
              </a:solidFill>
              <a:prstDash val="solid"/>
              <a:round/>
            </a:ln>
          </p:spPr>
          <p:txBody>
            <a:bodyPr/>
            <a:lstStyle/>
            <a:p>
              <a:endParaRPr lang="it-IT"/>
            </a:p>
          </p:txBody>
        </p:sp>
        <p:sp>
          <p:nvSpPr>
            <p:cNvPr id="6" name="TextBox 6"/>
            <p:cNvSpPr txBox="1"/>
            <p:nvPr/>
          </p:nvSpPr>
          <p:spPr>
            <a:xfrm>
              <a:off x="0" y="-38100"/>
              <a:ext cx="1122790" cy="841357"/>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29641" y="756935"/>
            <a:ext cx="11449437" cy="2130690"/>
            <a:chOff x="0" y="0"/>
            <a:chExt cx="2752823" cy="512288"/>
          </a:xfrm>
        </p:grpSpPr>
        <p:sp>
          <p:nvSpPr>
            <p:cNvPr id="8" name="Freeform 8"/>
            <p:cNvSpPr/>
            <p:nvPr/>
          </p:nvSpPr>
          <p:spPr>
            <a:xfrm>
              <a:off x="0" y="0"/>
              <a:ext cx="2752823" cy="512288"/>
            </a:xfrm>
            <a:custGeom>
              <a:avLst/>
              <a:gdLst/>
              <a:ahLst/>
              <a:cxnLst/>
              <a:rect l="l" t="t" r="r" b="b"/>
              <a:pathLst>
                <a:path w="2752823" h="512288">
                  <a:moveTo>
                    <a:pt x="34485" y="0"/>
                  </a:moveTo>
                  <a:lnTo>
                    <a:pt x="2718338" y="0"/>
                  </a:lnTo>
                  <a:cubicBezTo>
                    <a:pt x="2737384" y="0"/>
                    <a:pt x="2752823" y="15440"/>
                    <a:pt x="2752823" y="34485"/>
                  </a:cubicBezTo>
                  <a:lnTo>
                    <a:pt x="2752823" y="477803"/>
                  </a:lnTo>
                  <a:cubicBezTo>
                    <a:pt x="2752823" y="486949"/>
                    <a:pt x="2749190" y="495721"/>
                    <a:pt x="2742723" y="502188"/>
                  </a:cubicBezTo>
                  <a:cubicBezTo>
                    <a:pt x="2736256" y="508655"/>
                    <a:pt x="2727484" y="512288"/>
                    <a:pt x="2718338" y="512288"/>
                  </a:cubicBezTo>
                  <a:lnTo>
                    <a:pt x="34485" y="512288"/>
                  </a:lnTo>
                  <a:cubicBezTo>
                    <a:pt x="25339" y="512288"/>
                    <a:pt x="16568" y="508655"/>
                    <a:pt x="10101" y="502188"/>
                  </a:cubicBezTo>
                  <a:cubicBezTo>
                    <a:pt x="3633" y="495721"/>
                    <a:pt x="0" y="486949"/>
                    <a:pt x="0" y="477803"/>
                  </a:cubicBezTo>
                  <a:lnTo>
                    <a:pt x="0" y="34485"/>
                  </a:lnTo>
                  <a:cubicBezTo>
                    <a:pt x="0" y="25339"/>
                    <a:pt x="3633" y="16568"/>
                    <a:pt x="10101" y="10101"/>
                  </a:cubicBezTo>
                  <a:cubicBezTo>
                    <a:pt x="16568" y="3633"/>
                    <a:pt x="25339" y="0"/>
                    <a:pt x="34485" y="0"/>
                  </a:cubicBezTo>
                  <a:close/>
                </a:path>
              </a:pathLst>
            </a:custGeom>
            <a:solidFill>
              <a:srgbClr val="FFFFFF"/>
            </a:solidFill>
            <a:ln w="38100" cap="rnd">
              <a:solidFill>
                <a:srgbClr val="282A29"/>
              </a:solidFill>
              <a:prstDash val="solid"/>
              <a:round/>
            </a:ln>
          </p:spPr>
          <p:txBody>
            <a:bodyPr/>
            <a:lstStyle/>
            <a:p>
              <a:endParaRPr lang="it-IT"/>
            </a:p>
          </p:txBody>
        </p:sp>
        <p:sp>
          <p:nvSpPr>
            <p:cNvPr id="9" name="TextBox 9"/>
            <p:cNvSpPr txBox="1"/>
            <p:nvPr/>
          </p:nvSpPr>
          <p:spPr>
            <a:xfrm>
              <a:off x="0" y="-38100"/>
              <a:ext cx="2752823" cy="55038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flipH="1">
            <a:off x="8480178" y="-1347595"/>
            <a:ext cx="3906073" cy="2695190"/>
          </a:xfrm>
          <a:custGeom>
            <a:avLst/>
            <a:gdLst/>
            <a:ahLst/>
            <a:cxnLst/>
            <a:rect l="l" t="t" r="r" b="b"/>
            <a:pathLst>
              <a:path w="3906073" h="2695190">
                <a:moveTo>
                  <a:pt x="3906073" y="0"/>
                </a:moveTo>
                <a:lnTo>
                  <a:pt x="0" y="0"/>
                </a:lnTo>
                <a:lnTo>
                  <a:pt x="0" y="2695190"/>
                </a:lnTo>
                <a:lnTo>
                  <a:pt x="3906073" y="2695190"/>
                </a:lnTo>
                <a:lnTo>
                  <a:pt x="3906073" y="0"/>
                </a:lnTo>
                <a:close/>
              </a:path>
            </a:pathLst>
          </a:custGeom>
          <a:blipFill>
            <a:blip r:embed="rId3">
              <a:alphaModFix amt="71000"/>
            </a:blip>
            <a:stretch>
              <a:fillRect/>
            </a:stretch>
          </a:blipFill>
        </p:spPr>
        <p:txBody>
          <a:bodyPr/>
          <a:lstStyle/>
          <a:p>
            <a:endParaRPr lang="it-IT"/>
          </a:p>
        </p:txBody>
      </p:sp>
      <p:sp>
        <p:nvSpPr>
          <p:cNvPr id="11" name="Freeform 11"/>
          <p:cNvSpPr/>
          <p:nvPr/>
        </p:nvSpPr>
        <p:spPr>
          <a:xfrm>
            <a:off x="13081230" y="6754741"/>
            <a:ext cx="3709835" cy="1005469"/>
          </a:xfrm>
          <a:custGeom>
            <a:avLst/>
            <a:gdLst/>
            <a:ahLst/>
            <a:cxnLst/>
            <a:rect l="l" t="t" r="r" b="b"/>
            <a:pathLst>
              <a:path w="3709835" h="1005469">
                <a:moveTo>
                  <a:pt x="0" y="0"/>
                </a:moveTo>
                <a:lnTo>
                  <a:pt x="3709835" y="0"/>
                </a:lnTo>
                <a:lnTo>
                  <a:pt x="3709835" y="1005469"/>
                </a:lnTo>
                <a:lnTo>
                  <a:pt x="0" y="1005469"/>
                </a:lnTo>
                <a:lnTo>
                  <a:pt x="0" y="0"/>
                </a:lnTo>
                <a:close/>
              </a:path>
            </a:pathLst>
          </a:custGeom>
          <a:blipFill>
            <a:blip r:embed="rId4"/>
            <a:stretch>
              <a:fillRect/>
            </a:stretch>
          </a:blipFill>
        </p:spPr>
        <p:txBody>
          <a:bodyPr/>
          <a:lstStyle/>
          <a:p>
            <a:endParaRPr lang="it-IT"/>
          </a:p>
        </p:txBody>
      </p:sp>
      <p:sp>
        <p:nvSpPr>
          <p:cNvPr id="12" name="Freeform 12"/>
          <p:cNvSpPr/>
          <p:nvPr/>
        </p:nvSpPr>
        <p:spPr>
          <a:xfrm>
            <a:off x="14178804" y="8340462"/>
            <a:ext cx="2776993" cy="1322676"/>
          </a:xfrm>
          <a:custGeom>
            <a:avLst/>
            <a:gdLst/>
            <a:ahLst/>
            <a:cxnLst/>
            <a:rect l="l" t="t" r="r" b="b"/>
            <a:pathLst>
              <a:path w="2776993" h="1322676">
                <a:moveTo>
                  <a:pt x="0" y="0"/>
                </a:moveTo>
                <a:lnTo>
                  <a:pt x="2776993" y="0"/>
                </a:lnTo>
                <a:lnTo>
                  <a:pt x="2776993" y="1322676"/>
                </a:lnTo>
                <a:lnTo>
                  <a:pt x="0" y="1322676"/>
                </a:lnTo>
                <a:lnTo>
                  <a:pt x="0" y="0"/>
                </a:lnTo>
                <a:close/>
              </a:path>
            </a:pathLst>
          </a:custGeom>
          <a:blipFill>
            <a:blip r:embed="rId5"/>
            <a:stretch>
              <a:fillRect/>
            </a:stretch>
          </a:blipFill>
        </p:spPr>
        <p:txBody>
          <a:bodyPr/>
          <a:lstStyle/>
          <a:p>
            <a:endParaRPr lang="it-IT"/>
          </a:p>
        </p:txBody>
      </p:sp>
      <p:sp>
        <p:nvSpPr>
          <p:cNvPr id="13" name="Freeform 13"/>
          <p:cNvSpPr/>
          <p:nvPr/>
        </p:nvSpPr>
        <p:spPr>
          <a:xfrm>
            <a:off x="12142154" y="7801937"/>
            <a:ext cx="2399726" cy="2399726"/>
          </a:xfrm>
          <a:custGeom>
            <a:avLst/>
            <a:gdLst/>
            <a:ahLst/>
            <a:cxnLst/>
            <a:rect l="l" t="t" r="r" b="b"/>
            <a:pathLst>
              <a:path w="2399726" h="2399726">
                <a:moveTo>
                  <a:pt x="0" y="0"/>
                </a:moveTo>
                <a:lnTo>
                  <a:pt x="2399726" y="0"/>
                </a:lnTo>
                <a:lnTo>
                  <a:pt x="2399726" y="2399726"/>
                </a:lnTo>
                <a:lnTo>
                  <a:pt x="0" y="2399726"/>
                </a:lnTo>
                <a:lnTo>
                  <a:pt x="0" y="0"/>
                </a:lnTo>
                <a:close/>
              </a:path>
            </a:pathLst>
          </a:custGeom>
          <a:blipFill>
            <a:blip r:embed="rId6"/>
            <a:stretch>
              <a:fillRect/>
            </a:stretch>
          </a:blipFill>
        </p:spPr>
        <p:txBody>
          <a:bodyPr/>
          <a:lstStyle/>
          <a:p>
            <a:endParaRPr lang="it-IT"/>
          </a:p>
        </p:txBody>
      </p:sp>
      <p:sp>
        <p:nvSpPr>
          <p:cNvPr id="14" name="TextBox 14"/>
          <p:cNvSpPr txBox="1"/>
          <p:nvPr/>
        </p:nvSpPr>
        <p:spPr>
          <a:xfrm>
            <a:off x="870868" y="1167392"/>
            <a:ext cx="10366983" cy="1434700"/>
          </a:xfrm>
          <a:prstGeom prst="rect">
            <a:avLst/>
          </a:prstGeom>
        </p:spPr>
        <p:txBody>
          <a:bodyPr lIns="0" tIns="0" rIns="0" bIns="0" rtlCol="0" anchor="t">
            <a:spAutoFit/>
          </a:bodyPr>
          <a:lstStyle/>
          <a:p>
            <a:pPr algn="l">
              <a:lnSpc>
                <a:spcPts val="5488"/>
              </a:lnSpc>
            </a:pPr>
            <a:r>
              <a:rPr lang="en-US" sz="5488">
                <a:solidFill>
                  <a:srgbClr val="2E2E2E"/>
                </a:solidFill>
                <a:latin typeface="Bobby Jones Soft"/>
                <a:ea typeface="Bobby Jones Soft"/>
                <a:cs typeface="Bobby Jones Soft"/>
                <a:sym typeface="Bobby Jones Soft"/>
              </a:rPr>
              <a:t>IL QUADRILATERO DELLA CHIESA DI S. M. DEGLI ANGELI DI LUGANO</a:t>
            </a:r>
          </a:p>
        </p:txBody>
      </p:sp>
      <p:sp>
        <p:nvSpPr>
          <p:cNvPr id="15" name="TextBox 15"/>
          <p:cNvSpPr txBox="1"/>
          <p:nvPr/>
        </p:nvSpPr>
        <p:spPr>
          <a:xfrm>
            <a:off x="14231963" y="7744787"/>
            <a:ext cx="8269117" cy="310009"/>
          </a:xfrm>
          <a:prstGeom prst="rect">
            <a:avLst/>
          </a:prstGeom>
        </p:spPr>
        <p:txBody>
          <a:bodyPr lIns="0" tIns="0" rIns="0" bIns="0" rtlCol="0" anchor="t">
            <a:spAutoFit/>
          </a:bodyPr>
          <a:lstStyle/>
          <a:p>
            <a:pPr algn="l">
              <a:lnSpc>
                <a:spcPts val="2339"/>
              </a:lnSpc>
            </a:pPr>
            <a:r>
              <a:rPr lang="en-US" sz="1670" b="1">
                <a:solidFill>
                  <a:srgbClr val="2E2E2E"/>
                </a:solidFill>
                <a:latin typeface="Poppins Bold"/>
                <a:ea typeface="Poppins Bold"/>
                <a:cs typeface="Poppins Bold"/>
                <a:sym typeface="Poppins Bold"/>
              </a:rPr>
              <a:t>CON IL CONTRIBUTO DI </a:t>
            </a:r>
          </a:p>
        </p:txBody>
      </p:sp>
      <p:grpSp>
        <p:nvGrpSpPr>
          <p:cNvPr id="16" name="Group 16"/>
          <p:cNvGrpSpPr/>
          <p:nvPr/>
        </p:nvGrpSpPr>
        <p:grpSpPr>
          <a:xfrm>
            <a:off x="1077531" y="7468441"/>
            <a:ext cx="4085728" cy="2417973"/>
            <a:chOff x="0" y="0"/>
            <a:chExt cx="1660866" cy="982917"/>
          </a:xfrm>
        </p:grpSpPr>
        <p:sp>
          <p:nvSpPr>
            <p:cNvPr id="17" name="Freeform 17"/>
            <p:cNvSpPr/>
            <p:nvPr/>
          </p:nvSpPr>
          <p:spPr>
            <a:xfrm>
              <a:off x="0" y="0"/>
              <a:ext cx="1660866" cy="982917"/>
            </a:xfrm>
            <a:custGeom>
              <a:avLst/>
              <a:gdLst/>
              <a:ahLst/>
              <a:cxnLst/>
              <a:rect l="l" t="t" r="r" b="b"/>
              <a:pathLst>
                <a:path w="1660866" h="982917">
                  <a:moveTo>
                    <a:pt x="96638" y="0"/>
                  </a:moveTo>
                  <a:lnTo>
                    <a:pt x="1564228" y="0"/>
                  </a:lnTo>
                  <a:cubicBezTo>
                    <a:pt x="1589858" y="0"/>
                    <a:pt x="1614438" y="10182"/>
                    <a:pt x="1632561" y="28305"/>
                  </a:cubicBezTo>
                  <a:cubicBezTo>
                    <a:pt x="1650684" y="46428"/>
                    <a:pt x="1660866" y="71008"/>
                    <a:pt x="1660866" y="96638"/>
                  </a:cubicBezTo>
                  <a:lnTo>
                    <a:pt x="1660866" y="886278"/>
                  </a:lnTo>
                  <a:cubicBezTo>
                    <a:pt x="1660866" y="911908"/>
                    <a:pt x="1650684" y="936489"/>
                    <a:pt x="1632561" y="954612"/>
                  </a:cubicBezTo>
                  <a:cubicBezTo>
                    <a:pt x="1614438" y="972735"/>
                    <a:pt x="1589858" y="982917"/>
                    <a:pt x="1564228" y="982917"/>
                  </a:cubicBezTo>
                  <a:lnTo>
                    <a:pt x="96638" y="982917"/>
                  </a:lnTo>
                  <a:cubicBezTo>
                    <a:pt x="71008" y="982917"/>
                    <a:pt x="46428" y="972735"/>
                    <a:pt x="28305" y="954612"/>
                  </a:cubicBezTo>
                  <a:cubicBezTo>
                    <a:pt x="10182" y="936489"/>
                    <a:pt x="0" y="911908"/>
                    <a:pt x="0" y="886278"/>
                  </a:cubicBezTo>
                  <a:lnTo>
                    <a:pt x="0" y="96638"/>
                  </a:lnTo>
                  <a:cubicBezTo>
                    <a:pt x="0" y="71008"/>
                    <a:pt x="10182" y="46428"/>
                    <a:pt x="28305" y="28305"/>
                  </a:cubicBezTo>
                  <a:cubicBezTo>
                    <a:pt x="46428" y="10182"/>
                    <a:pt x="71008" y="0"/>
                    <a:pt x="96638" y="0"/>
                  </a:cubicBezTo>
                  <a:close/>
                </a:path>
              </a:pathLst>
            </a:custGeom>
            <a:solidFill>
              <a:srgbClr val="FFFFFF"/>
            </a:solidFill>
            <a:ln w="38100" cap="rnd">
              <a:solidFill>
                <a:srgbClr val="282A29"/>
              </a:solidFill>
              <a:prstDash val="solid"/>
              <a:round/>
            </a:ln>
          </p:spPr>
          <p:txBody>
            <a:bodyPr/>
            <a:lstStyle/>
            <a:p>
              <a:endParaRPr lang="it-IT"/>
            </a:p>
          </p:txBody>
        </p:sp>
        <p:sp>
          <p:nvSpPr>
            <p:cNvPr id="18" name="TextBox 18"/>
            <p:cNvSpPr txBox="1"/>
            <p:nvPr/>
          </p:nvSpPr>
          <p:spPr>
            <a:xfrm>
              <a:off x="0" y="-38100"/>
              <a:ext cx="1660866" cy="1021017"/>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1294948" y="7663333"/>
            <a:ext cx="4890893" cy="1990090"/>
          </a:xfrm>
          <a:prstGeom prst="rect">
            <a:avLst/>
          </a:prstGeom>
        </p:spPr>
        <p:txBody>
          <a:bodyPr lIns="0" tIns="0" rIns="0" bIns="0" rtlCol="0" anchor="t">
            <a:spAutoFit/>
          </a:bodyPr>
          <a:lstStyle/>
          <a:p>
            <a:pPr algn="l">
              <a:lnSpc>
                <a:spcPts val="2659"/>
              </a:lnSpc>
            </a:pPr>
            <a:r>
              <a:rPr lang="en-US" sz="1899">
                <a:solidFill>
                  <a:srgbClr val="2E2E2E"/>
                </a:solidFill>
                <a:latin typeface="Canva Sans"/>
                <a:ea typeface="Canva Sans"/>
                <a:cs typeface="Canva Sans"/>
                <a:sym typeface="Canva Sans"/>
              </a:rPr>
              <a:t>Mediazione: </a:t>
            </a:r>
          </a:p>
          <a:p>
            <a:pPr algn="l">
              <a:lnSpc>
                <a:spcPts val="2659"/>
              </a:lnSpc>
            </a:pPr>
            <a:r>
              <a:rPr lang="en-US" sz="1899">
                <a:solidFill>
                  <a:srgbClr val="2E2E2E"/>
                </a:solidFill>
                <a:latin typeface="Canva Sans"/>
                <a:ea typeface="Canva Sans"/>
                <a:cs typeface="Canva Sans"/>
                <a:sym typeface="Canva Sans"/>
              </a:rPr>
              <a:t>Anna Sciancalepore​​​</a:t>
            </a:r>
          </a:p>
          <a:p>
            <a:pPr algn="l">
              <a:lnSpc>
                <a:spcPts val="2659"/>
              </a:lnSpc>
            </a:pPr>
            <a:r>
              <a:rPr lang="en-US" sz="1899">
                <a:solidFill>
                  <a:srgbClr val="2E2E2E"/>
                </a:solidFill>
                <a:latin typeface="Canva Sans"/>
                <a:ea typeface="Canva Sans"/>
                <a:cs typeface="Canva Sans"/>
                <a:sym typeface="Canva Sans"/>
              </a:rPr>
              <a:t>Digitalizzazione: </a:t>
            </a:r>
          </a:p>
          <a:p>
            <a:pPr algn="l">
              <a:lnSpc>
                <a:spcPts val="2659"/>
              </a:lnSpc>
            </a:pPr>
            <a:r>
              <a:rPr lang="en-US" sz="1899">
                <a:solidFill>
                  <a:srgbClr val="2E2E2E"/>
                </a:solidFill>
                <a:latin typeface="Canva Sans"/>
                <a:ea typeface="Canva Sans"/>
                <a:cs typeface="Canva Sans"/>
                <a:sym typeface="Canva Sans"/>
              </a:rPr>
              <a:t>Vittoria Locatelli​​​</a:t>
            </a:r>
          </a:p>
          <a:p>
            <a:pPr algn="l">
              <a:lnSpc>
                <a:spcPts val="2659"/>
              </a:lnSpc>
            </a:pPr>
            <a:r>
              <a:rPr lang="en-US" sz="1899">
                <a:solidFill>
                  <a:srgbClr val="2E2E2E"/>
                </a:solidFill>
                <a:latin typeface="Canva Sans"/>
                <a:ea typeface="Canva Sans"/>
                <a:cs typeface="Canva Sans"/>
                <a:sym typeface="Canva Sans"/>
              </a:rPr>
              <a:t>e-mail: </a:t>
            </a:r>
            <a:r>
              <a:rPr lang="en-US" sz="1899" u="sng">
                <a:solidFill>
                  <a:srgbClr val="2E2E2E"/>
                </a:solidFill>
                <a:latin typeface="Canva Sans"/>
                <a:ea typeface="Canva Sans"/>
                <a:cs typeface="Canva Sans"/>
                <a:sym typeface="Canva Sans"/>
                <a:hlinkClick r:id="rId7" tooltip="mailto:education@faiswiss.ch"/>
              </a:rPr>
              <a:t>education@faiswiss.ch</a:t>
            </a:r>
            <a:r>
              <a:rPr lang="en-US" sz="1899">
                <a:solidFill>
                  <a:srgbClr val="2E2E2E"/>
                </a:solidFill>
                <a:latin typeface="Canva Sans"/>
                <a:ea typeface="Canva Sans"/>
                <a:cs typeface="Canva Sans"/>
                <a:sym typeface="Canva Sans"/>
              </a:rPr>
              <a:t>​</a:t>
            </a:r>
          </a:p>
          <a:p>
            <a:pPr algn="l">
              <a:lnSpc>
                <a:spcPts val="2659"/>
              </a:lnSpc>
              <a:spcBef>
                <a:spcPct val="0"/>
              </a:spcBef>
            </a:pPr>
            <a:r>
              <a:rPr lang="en-US" sz="1899">
                <a:solidFill>
                  <a:srgbClr val="2E2E2E"/>
                </a:solidFill>
                <a:latin typeface="Canva Sans"/>
                <a:ea typeface="Canva Sans"/>
                <a:cs typeface="Canva Sans"/>
                <a:sym typeface="Canva Sans"/>
              </a:rPr>
              <a:t>Foto: LAC area©LAC 2015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stretch>
              <a:fillRect t="-3317" b="-3317"/>
            </a:stretch>
          </a:blipFill>
        </p:spPr>
        <p:txBody>
          <a:bodyPr/>
          <a:lstStyle/>
          <a:p>
            <a:endParaRPr lang="it-IT"/>
          </a:p>
        </p:txBody>
      </p:sp>
      <p:grpSp>
        <p:nvGrpSpPr>
          <p:cNvPr id="3" name="Group 3"/>
          <p:cNvGrpSpPr/>
          <p:nvPr/>
        </p:nvGrpSpPr>
        <p:grpSpPr>
          <a:xfrm>
            <a:off x="3162764" y="308142"/>
            <a:ext cx="11130251" cy="1682590"/>
            <a:chOff x="0" y="0"/>
            <a:chExt cx="2676081" cy="404550"/>
          </a:xfrm>
        </p:grpSpPr>
        <p:sp>
          <p:nvSpPr>
            <p:cNvPr id="4" name="Freeform 4"/>
            <p:cNvSpPr/>
            <p:nvPr/>
          </p:nvSpPr>
          <p:spPr>
            <a:xfrm>
              <a:off x="0" y="0"/>
              <a:ext cx="2676081" cy="404550"/>
            </a:xfrm>
            <a:custGeom>
              <a:avLst/>
              <a:gdLst/>
              <a:ahLst/>
              <a:cxnLst/>
              <a:rect l="l" t="t" r="r" b="b"/>
              <a:pathLst>
                <a:path w="2676081" h="404550">
                  <a:moveTo>
                    <a:pt x="35474" y="0"/>
                  </a:moveTo>
                  <a:lnTo>
                    <a:pt x="2640606" y="0"/>
                  </a:lnTo>
                  <a:cubicBezTo>
                    <a:pt x="2650015" y="0"/>
                    <a:pt x="2659038" y="3737"/>
                    <a:pt x="2665690" y="10390"/>
                  </a:cubicBezTo>
                  <a:cubicBezTo>
                    <a:pt x="2672343" y="17043"/>
                    <a:pt x="2676081" y="26066"/>
                    <a:pt x="2676081" y="35474"/>
                  </a:cubicBezTo>
                  <a:lnTo>
                    <a:pt x="2676081" y="369076"/>
                  </a:lnTo>
                  <a:cubicBezTo>
                    <a:pt x="2676081" y="388668"/>
                    <a:pt x="2660198" y="404550"/>
                    <a:pt x="2640606" y="404550"/>
                  </a:cubicBezTo>
                  <a:lnTo>
                    <a:pt x="35474" y="404550"/>
                  </a:lnTo>
                  <a:cubicBezTo>
                    <a:pt x="15882" y="404550"/>
                    <a:pt x="0" y="388668"/>
                    <a:pt x="0" y="369076"/>
                  </a:cubicBezTo>
                  <a:lnTo>
                    <a:pt x="0" y="35474"/>
                  </a:lnTo>
                  <a:cubicBezTo>
                    <a:pt x="0" y="15882"/>
                    <a:pt x="15882" y="0"/>
                    <a:pt x="35474"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38100"/>
              <a:ext cx="2676081" cy="44265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284192" y="6234732"/>
            <a:ext cx="11089728" cy="4210730"/>
            <a:chOff x="0" y="-11089"/>
            <a:chExt cx="1445294" cy="548773"/>
          </a:xfrm>
        </p:grpSpPr>
        <p:sp>
          <p:nvSpPr>
            <p:cNvPr id="7" name="Freeform 7"/>
            <p:cNvSpPr/>
            <p:nvPr/>
          </p:nvSpPr>
          <p:spPr>
            <a:xfrm>
              <a:off x="0" y="0"/>
              <a:ext cx="1443592" cy="491623"/>
            </a:xfrm>
            <a:custGeom>
              <a:avLst/>
              <a:gdLst/>
              <a:ahLst/>
              <a:cxnLst/>
              <a:rect l="l" t="t" r="r" b="b"/>
              <a:pathLst>
                <a:path w="1443592" h="491623">
                  <a:moveTo>
                    <a:pt x="35646" y="0"/>
                  </a:moveTo>
                  <a:lnTo>
                    <a:pt x="1407947" y="0"/>
                  </a:lnTo>
                  <a:cubicBezTo>
                    <a:pt x="1427633" y="0"/>
                    <a:pt x="1443592" y="15959"/>
                    <a:pt x="1443592" y="35646"/>
                  </a:cubicBezTo>
                  <a:lnTo>
                    <a:pt x="1443592" y="455977"/>
                  </a:lnTo>
                  <a:cubicBezTo>
                    <a:pt x="1443592" y="465431"/>
                    <a:pt x="1439837" y="474498"/>
                    <a:pt x="1433152" y="481183"/>
                  </a:cubicBezTo>
                  <a:cubicBezTo>
                    <a:pt x="1426467" y="487868"/>
                    <a:pt x="1417400" y="491623"/>
                    <a:pt x="1407947" y="491623"/>
                  </a:cubicBezTo>
                  <a:lnTo>
                    <a:pt x="35646" y="491623"/>
                  </a:lnTo>
                  <a:cubicBezTo>
                    <a:pt x="26192" y="491623"/>
                    <a:pt x="17125" y="487868"/>
                    <a:pt x="10440" y="481183"/>
                  </a:cubicBezTo>
                  <a:cubicBezTo>
                    <a:pt x="3756" y="474498"/>
                    <a:pt x="0" y="465431"/>
                    <a:pt x="0" y="455977"/>
                  </a:cubicBezTo>
                  <a:lnTo>
                    <a:pt x="0" y="35646"/>
                  </a:lnTo>
                  <a:cubicBezTo>
                    <a:pt x="0" y="26192"/>
                    <a:pt x="3756" y="17125"/>
                    <a:pt x="10440" y="10440"/>
                  </a:cubicBezTo>
                  <a:cubicBezTo>
                    <a:pt x="17125" y="3756"/>
                    <a:pt x="26192" y="0"/>
                    <a:pt x="35646" y="0"/>
                  </a:cubicBezTo>
                  <a:close/>
                </a:path>
              </a:pathLst>
            </a:custGeom>
            <a:solidFill>
              <a:srgbClr val="FFFFFF"/>
            </a:solidFill>
            <a:ln w="38100" cap="rnd">
              <a:solidFill>
                <a:srgbClr val="282A29"/>
              </a:solidFill>
              <a:prstDash val="solid"/>
              <a:round/>
            </a:ln>
          </p:spPr>
          <p:txBody>
            <a:bodyPr/>
            <a:lstStyle/>
            <a:p>
              <a:endParaRPr lang="it-IT"/>
            </a:p>
          </p:txBody>
        </p:sp>
        <p:sp>
          <p:nvSpPr>
            <p:cNvPr id="8" name="TextBox 8"/>
            <p:cNvSpPr txBox="1"/>
            <p:nvPr/>
          </p:nvSpPr>
          <p:spPr>
            <a:xfrm>
              <a:off x="1702" y="-11089"/>
              <a:ext cx="1443592" cy="548773"/>
            </a:xfrm>
            <a:prstGeom prst="rect">
              <a:avLst/>
            </a:prstGeom>
          </p:spPr>
          <p:txBody>
            <a:bodyPr lIns="254000" tIns="254000" rIns="254000" bIns="254000" rtlCol="0" anchor="t"/>
            <a:lstStyle/>
            <a:p>
              <a:pPr algn="ctr">
                <a:lnSpc>
                  <a:spcPts val="2799"/>
                </a:lnSpc>
              </a:pPr>
              <a:r>
                <a:rPr lang="en-US" sz="1999" dirty="0">
                  <a:solidFill>
                    <a:srgbClr val="000000"/>
                  </a:solidFill>
                  <a:latin typeface="Poppins"/>
                  <a:ea typeface="Poppins"/>
                  <a:cs typeface="Poppins"/>
                  <a:sym typeface="Poppins"/>
                </a:rPr>
                <a:t> I </a:t>
              </a:r>
              <a:r>
                <a:rPr lang="en-US" sz="1999" dirty="0" err="1">
                  <a:solidFill>
                    <a:srgbClr val="000000"/>
                  </a:solidFill>
                  <a:latin typeface="Poppins"/>
                  <a:ea typeface="Poppins"/>
                  <a:cs typeface="Poppins"/>
                  <a:sym typeface="Poppins"/>
                </a:rPr>
                <a:t>recenti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restauri</a:t>
              </a:r>
              <a:r>
                <a:rPr lang="en-US" sz="1999" dirty="0">
                  <a:solidFill>
                    <a:srgbClr val="000000"/>
                  </a:solidFill>
                  <a:latin typeface="Poppins"/>
                  <a:ea typeface="Poppins"/>
                  <a:cs typeface="Poppins"/>
                  <a:sym typeface="Poppins"/>
                </a:rPr>
                <a:t> del </a:t>
              </a:r>
              <a:r>
                <a:rPr lang="en-US" sz="1999" dirty="0" err="1">
                  <a:solidFill>
                    <a:srgbClr val="000000"/>
                  </a:solidFill>
                  <a:latin typeface="Poppins"/>
                  <a:ea typeface="Poppins"/>
                  <a:cs typeface="Poppins"/>
                  <a:sym typeface="Poppins"/>
                </a:rPr>
                <a:t>complesso</a:t>
              </a:r>
              <a:r>
                <a:rPr lang="en-US" sz="1999" dirty="0">
                  <a:solidFill>
                    <a:srgbClr val="000000"/>
                  </a:solidFill>
                  <a:latin typeface="Poppins"/>
                  <a:ea typeface="Poppins"/>
                  <a:cs typeface="Poppins"/>
                  <a:sym typeface="Poppins"/>
                </a:rPr>
                <a:t> di S. M. </a:t>
              </a:r>
              <a:r>
                <a:rPr lang="en-US" sz="1999" dirty="0" err="1">
                  <a:solidFill>
                    <a:srgbClr val="000000"/>
                  </a:solidFill>
                  <a:latin typeface="Poppins"/>
                  <a:ea typeface="Poppins"/>
                  <a:cs typeface="Poppins"/>
                  <a:sym typeface="Poppins"/>
                </a:rPr>
                <a:t>degli</a:t>
              </a:r>
              <a:r>
                <a:rPr lang="en-US" sz="1999" dirty="0">
                  <a:solidFill>
                    <a:srgbClr val="000000"/>
                  </a:solidFill>
                  <a:latin typeface="Poppins"/>
                  <a:ea typeface="Poppins"/>
                  <a:cs typeface="Poppins"/>
                  <a:sym typeface="Poppins"/>
                </a:rPr>
                <a:t> Angeli </a:t>
              </a:r>
              <a:r>
                <a:rPr lang="en-US" sz="1999" dirty="0" err="1">
                  <a:solidFill>
                    <a:srgbClr val="000000"/>
                  </a:solidFill>
                  <a:latin typeface="Poppins"/>
                  <a:ea typeface="Poppins"/>
                  <a:cs typeface="Poppins"/>
                  <a:sym typeface="Poppins"/>
                </a:rPr>
                <a:t>hanno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riportato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alla</a:t>
              </a:r>
              <a:r>
                <a:rPr lang="en-US" sz="1999" dirty="0">
                  <a:solidFill>
                    <a:srgbClr val="000000"/>
                  </a:solidFill>
                  <a:latin typeface="Poppins"/>
                  <a:ea typeface="Poppins"/>
                  <a:cs typeface="Poppins"/>
                  <a:sym typeface="Poppins"/>
                </a:rPr>
                <a:t> luce </a:t>
              </a:r>
              <a:r>
                <a:rPr lang="en-US" sz="1999" dirty="0" err="1">
                  <a:solidFill>
                    <a:srgbClr val="000000"/>
                  </a:solidFill>
                  <a:latin typeface="Poppins"/>
                  <a:ea typeface="Poppins"/>
                  <a:cs typeface="Poppins"/>
                  <a:sym typeface="Poppins"/>
                </a:rPr>
                <a:t>su</a:t>
              </a:r>
              <a:r>
                <a:rPr lang="en-US" sz="1999" dirty="0">
                  <a:solidFill>
                    <a:srgbClr val="000000"/>
                  </a:solidFill>
                  <a:latin typeface="Poppins"/>
                  <a:ea typeface="Poppins"/>
                  <a:cs typeface="Poppins"/>
                  <a:sym typeface="Poppins"/>
                </a:rPr>
                <a:t> due </a:t>
              </a:r>
              <a:r>
                <a:rPr lang="en-US" sz="1999" dirty="0" err="1">
                  <a:solidFill>
                    <a:srgbClr val="000000"/>
                  </a:solidFill>
                  <a:latin typeface="Poppins"/>
                  <a:ea typeface="Poppins"/>
                  <a:cs typeface="Poppins"/>
                  <a:sym typeface="Poppins"/>
                </a:rPr>
                <a:t>ali</a:t>
              </a:r>
              <a:r>
                <a:rPr lang="en-US" sz="1999" dirty="0">
                  <a:solidFill>
                    <a:srgbClr val="000000"/>
                  </a:solidFill>
                  <a:latin typeface="Poppins"/>
                  <a:ea typeface="Poppins"/>
                  <a:cs typeface="Poppins"/>
                  <a:sym typeface="Poppins"/>
                </a:rPr>
                <a:t> le</a:t>
              </a:r>
              <a:r>
                <a:rPr lang="en-US" sz="1999" i="1" dirty="0">
                  <a:solidFill>
                    <a:srgbClr val="000000"/>
                  </a:solidFill>
                  <a:latin typeface="Poppins Italics"/>
                  <a:ea typeface="Poppins Italics"/>
                  <a:cs typeface="Poppins Italics"/>
                  <a:sym typeface="Poppins Italics"/>
                </a:rPr>
                <a:t> Storie di S. Francesco </a:t>
              </a:r>
              <a:r>
                <a:rPr lang="en-US" sz="1999" i="1" dirty="0" err="1">
                  <a:solidFill>
                    <a:srgbClr val="000000"/>
                  </a:solidFill>
                  <a:latin typeface="Poppins Italics"/>
                  <a:ea typeface="Poppins Italics"/>
                  <a:cs typeface="Poppins Italics"/>
                  <a:sym typeface="Poppins Italics"/>
                </a:rPr>
                <a:t>d'Assisi</a:t>
              </a:r>
              <a:r>
                <a:rPr lang="en-US" sz="1999" i="1" dirty="0">
                  <a:solidFill>
                    <a:srgbClr val="000000"/>
                  </a:solidFill>
                  <a:latin typeface="Poppins Italics"/>
                  <a:ea typeface="Poppins Italics"/>
                  <a:cs typeface="Poppins Italics"/>
                  <a:sym typeface="Poppins Italics"/>
                </a:rPr>
                <a:t>.</a:t>
              </a:r>
              <a:r>
                <a:rPr lang="en-US" sz="1999" dirty="0">
                  <a:solidFill>
                    <a:srgbClr val="000000"/>
                  </a:solidFill>
                  <a:latin typeface="Poppins"/>
                  <a:ea typeface="Poppins"/>
                  <a:cs typeface="Poppins"/>
                  <a:sym typeface="Poppins"/>
                </a:rPr>
                <a:t> Il </a:t>
              </a:r>
              <a:r>
                <a:rPr lang="en-US" sz="1999" dirty="0" err="1">
                  <a:solidFill>
                    <a:srgbClr val="000000"/>
                  </a:solidFill>
                  <a:latin typeface="Poppins"/>
                  <a:ea typeface="Poppins"/>
                  <a:cs typeface="Poppins"/>
                  <a:sym typeface="Poppins"/>
                </a:rPr>
                <a:t>ciclo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più</a:t>
              </a:r>
              <a:r>
                <a:rPr lang="en-US" sz="1999" dirty="0">
                  <a:solidFill>
                    <a:srgbClr val="000000"/>
                  </a:solidFill>
                  <a:latin typeface="Poppins"/>
                  <a:ea typeface="Poppins"/>
                  <a:cs typeface="Poppins"/>
                  <a:sym typeface="Poppins"/>
                </a:rPr>
                <a:t> antico del 1573 è poco </a:t>
              </a:r>
              <a:r>
                <a:rPr lang="en-US" sz="1999" dirty="0" err="1">
                  <a:solidFill>
                    <a:srgbClr val="000000"/>
                  </a:solidFill>
                  <a:latin typeface="Poppins"/>
                  <a:ea typeface="Poppins"/>
                  <a:cs typeface="Poppins"/>
                  <a:sym typeface="Poppins"/>
                </a:rPr>
                <a:t>visibile</a:t>
              </a:r>
              <a:r>
                <a:rPr lang="en-US" sz="1999" dirty="0">
                  <a:solidFill>
                    <a:srgbClr val="000000"/>
                  </a:solidFill>
                  <a:latin typeface="Poppins"/>
                  <a:ea typeface="Poppins"/>
                  <a:cs typeface="Poppins"/>
                  <a:sym typeface="Poppins"/>
                </a:rPr>
                <a:t> e </a:t>
              </a:r>
              <a:r>
                <a:rPr lang="en-US" sz="1999" dirty="0" err="1">
                  <a:solidFill>
                    <a:srgbClr val="000000"/>
                  </a:solidFill>
                  <a:latin typeface="Poppins"/>
                  <a:ea typeface="Poppins"/>
                  <a:cs typeface="Poppins"/>
                  <a:sym typeface="Poppins"/>
                </a:rPr>
                <a:t>leggibile</a:t>
              </a:r>
              <a:r>
                <a:rPr lang="en-US" sz="1999" dirty="0">
                  <a:solidFill>
                    <a:srgbClr val="000000"/>
                  </a:solidFill>
                  <a:latin typeface="Poppins"/>
                  <a:ea typeface="Poppins"/>
                  <a:cs typeface="Poppins"/>
                  <a:sym typeface="Poppins"/>
                </a:rPr>
                <a:t> come l' </a:t>
              </a:r>
              <a:r>
                <a:rPr lang="en-US" sz="1999" dirty="0" err="1">
                  <a:solidFill>
                    <a:srgbClr val="000000"/>
                  </a:solidFill>
                  <a:latin typeface="Poppins"/>
                  <a:ea typeface="Poppins"/>
                  <a:cs typeface="Poppins"/>
                  <a:sym typeface="Poppins"/>
                </a:rPr>
                <a:t>enigmatico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orso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nero</a:t>
              </a:r>
              <a:r>
                <a:rPr lang="en-US" sz="1999" dirty="0">
                  <a:solidFill>
                    <a:srgbClr val="000000"/>
                  </a:solidFill>
                  <a:latin typeface="Poppins"/>
                  <a:ea typeface="Poppins"/>
                  <a:cs typeface="Poppins"/>
                  <a:sym typeface="Poppins"/>
                </a:rPr>
                <a:t> con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palla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rossa</a:t>
              </a:r>
              <a:r>
                <a:rPr lang="en-US" sz="1999" dirty="0">
                  <a:solidFill>
                    <a:srgbClr val="000000"/>
                  </a:solidFill>
                  <a:latin typeface="Poppins"/>
                  <a:ea typeface="Poppins"/>
                  <a:cs typeface="Poppins"/>
                  <a:sym typeface="Poppins"/>
                </a:rPr>
                <a:t>. Nel secondo </a:t>
              </a:r>
              <a:r>
                <a:rPr lang="en-US" sz="1999" dirty="0" err="1">
                  <a:solidFill>
                    <a:srgbClr val="000000"/>
                  </a:solidFill>
                  <a:latin typeface="Poppins"/>
                  <a:ea typeface="Poppins"/>
                  <a:cs typeface="Poppins"/>
                  <a:sym typeface="Poppins"/>
                </a:rPr>
                <a:t>ciclo</a:t>
              </a:r>
              <a:r>
                <a:rPr lang="en-US" sz="1999" dirty="0">
                  <a:solidFill>
                    <a:srgbClr val="000000"/>
                  </a:solidFill>
                  <a:latin typeface="Poppins"/>
                  <a:ea typeface="Poppins"/>
                  <a:cs typeface="Poppins"/>
                  <a:sym typeface="Poppins"/>
                </a:rPr>
                <a:t> (1591-1607) </a:t>
              </a:r>
              <a:r>
                <a:rPr lang="en-US" sz="1999" dirty="0" err="1">
                  <a:solidFill>
                    <a:srgbClr val="000000"/>
                  </a:solidFill>
                  <a:latin typeface="Poppins"/>
                  <a:ea typeface="Poppins"/>
                  <a:cs typeface="Poppins"/>
                  <a:sym typeface="Poppins"/>
                </a:rPr>
                <a:t>sono</a:t>
              </a:r>
              <a:r>
                <a:rPr lang="en-US" sz="1999" dirty="0">
                  <a:solidFill>
                    <a:srgbClr val="000000"/>
                  </a:solidFill>
                  <a:latin typeface="Poppins"/>
                  <a:ea typeface="Poppins"/>
                  <a:cs typeface="Poppins"/>
                  <a:sym typeface="Poppins"/>
                </a:rPr>
                <a:t> ben </a:t>
              </a:r>
              <a:r>
                <a:rPr lang="en-US" sz="1999" dirty="0" err="1">
                  <a:solidFill>
                    <a:srgbClr val="000000"/>
                  </a:solidFill>
                  <a:latin typeface="Poppins"/>
                  <a:ea typeface="Poppins"/>
                  <a:cs typeface="Poppins"/>
                  <a:sym typeface="Poppins"/>
                </a:rPr>
                <a:t>più</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facilmente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interpretabili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gli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episodi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miracoli</a:t>
              </a:r>
              <a:r>
                <a:rPr lang="en-US" sz="1999" dirty="0">
                  <a:solidFill>
                    <a:srgbClr val="000000"/>
                  </a:solidFill>
                  <a:latin typeface="Poppins"/>
                  <a:ea typeface="Poppins"/>
                  <a:cs typeface="Poppins"/>
                  <a:sym typeface="Poppins"/>
                </a:rPr>
                <a:t> del santo: il bambino </a:t>
              </a:r>
              <a:r>
                <a:rPr lang="en-US" sz="1999" dirty="0" err="1">
                  <a:solidFill>
                    <a:srgbClr val="000000"/>
                  </a:solidFill>
                  <a:latin typeface="Poppins"/>
                  <a:ea typeface="Poppins"/>
                  <a:cs typeface="Poppins"/>
                  <a:sym typeface="Poppins"/>
                </a:rPr>
                <a:t>resuscitato</a:t>
              </a:r>
              <a:r>
                <a:rPr lang="en-US" sz="1999" dirty="0">
                  <a:solidFill>
                    <a:srgbClr val="000000"/>
                  </a:solidFill>
                  <a:latin typeface="Poppins"/>
                  <a:ea typeface="Poppins"/>
                  <a:cs typeface="Poppins"/>
                  <a:sym typeface="Poppins"/>
                </a:rPr>
                <a:t>, la </a:t>
              </a:r>
              <a:r>
                <a:rPr lang="en-US" sz="1999" dirty="0" err="1">
                  <a:solidFill>
                    <a:srgbClr val="000000"/>
                  </a:solidFill>
                  <a:latin typeface="Poppins"/>
                  <a:ea typeface="Poppins"/>
                  <a:cs typeface="Poppins"/>
                  <a:sym typeface="Poppins"/>
                </a:rPr>
                <a:t>guarigione</a:t>
              </a:r>
              <a:r>
                <a:rPr lang="en-US" sz="1999" dirty="0">
                  <a:solidFill>
                    <a:srgbClr val="000000"/>
                  </a:solidFill>
                  <a:latin typeface="Poppins"/>
                  <a:ea typeface="Poppins"/>
                  <a:cs typeface="Poppins"/>
                  <a:sym typeface="Poppins"/>
                </a:rPr>
                <a:t> del </a:t>
              </a:r>
              <a:r>
                <a:rPr lang="en-US" sz="1999" dirty="0" err="1">
                  <a:solidFill>
                    <a:srgbClr val="000000"/>
                  </a:solidFill>
                  <a:latin typeface="Poppins"/>
                  <a:ea typeface="Poppins"/>
                  <a:cs typeface="Poppins"/>
                  <a:sym typeface="Poppins"/>
                </a:rPr>
                <a:t>cieco</a:t>
              </a:r>
              <a:r>
                <a:rPr lang="en-US" sz="1999" dirty="0">
                  <a:solidFill>
                    <a:srgbClr val="000000"/>
                  </a:solidFill>
                  <a:latin typeface="Poppins"/>
                  <a:ea typeface="Poppins"/>
                  <a:cs typeface="Poppins"/>
                  <a:sym typeface="Poppins"/>
                </a:rPr>
                <a:t>, il </a:t>
              </a:r>
              <a:r>
                <a:rPr lang="en-US" sz="1999" dirty="0" err="1">
                  <a:solidFill>
                    <a:srgbClr val="000000"/>
                  </a:solidFill>
                  <a:latin typeface="Poppins"/>
                  <a:ea typeface="Poppins"/>
                  <a:cs typeface="Poppins"/>
                  <a:sym typeface="Poppins"/>
                </a:rPr>
                <a:t>miracolo</a:t>
              </a:r>
              <a:r>
                <a:rPr lang="en-US" sz="1999" dirty="0">
                  <a:solidFill>
                    <a:srgbClr val="000000"/>
                  </a:solidFill>
                  <a:latin typeface="Poppins"/>
                  <a:ea typeface="Poppins"/>
                  <a:cs typeface="Poppins"/>
                  <a:sym typeface="Poppins"/>
                </a:rPr>
                <a:t> del </a:t>
              </a:r>
              <a:r>
                <a:rPr lang="en-US" sz="1999" dirty="0" err="1">
                  <a:solidFill>
                    <a:srgbClr val="000000"/>
                  </a:solidFill>
                  <a:latin typeface="Poppins"/>
                  <a:ea typeface="Poppins"/>
                  <a:cs typeface="Poppins"/>
                  <a:sym typeface="Poppins"/>
                </a:rPr>
                <a:t>serpente</a:t>
              </a:r>
              <a:r>
                <a:rPr lang="en-US" sz="1999" dirty="0">
                  <a:solidFill>
                    <a:srgbClr val="000000"/>
                  </a:solidFill>
                  <a:latin typeface="Poppins"/>
                  <a:ea typeface="Poppins"/>
                  <a:cs typeface="Poppins"/>
                  <a:sym typeface="Poppins"/>
                </a:rPr>
                <a:t>. Si </a:t>
              </a:r>
              <a:r>
                <a:rPr lang="en-US" sz="1999" dirty="0" err="1">
                  <a:solidFill>
                    <a:srgbClr val="000000"/>
                  </a:solidFill>
                  <a:latin typeface="Poppins"/>
                  <a:ea typeface="Poppins"/>
                  <a:cs typeface="Poppins"/>
                  <a:sym typeface="Poppins"/>
                </a:rPr>
                <a:t>notano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anche</a:t>
              </a:r>
              <a:r>
                <a:rPr lang="en-US" sz="1999" dirty="0">
                  <a:solidFill>
                    <a:srgbClr val="000000"/>
                  </a:solidFill>
                  <a:latin typeface="Poppins"/>
                  <a:ea typeface="Poppins"/>
                  <a:cs typeface="Poppins"/>
                  <a:sym typeface="Poppins"/>
                </a:rPr>
                <a:t> le </a:t>
              </a:r>
              <a:r>
                <a:rPr lang="en-US" sz="1999" dirty="0" err="1">
                  <a:solidFill>
                    <a:srgbClr val="000000"/>
                  </a:solidFill>
                  <a:latin typeface="Poppins"/>
                  <a:ea typeface="Poppins"/>
                  <a:cs typeface="Poppins"/>
                  <a:sym typeface="Poppins"/>
                </a:rPr>
                <a:t>presenze</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stemmi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araldici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appartenenti</a:t>
              </a:r>
              <a:r>
                <a:rPr lang="en-US" sz="1999" dirty="0">
                  <a:solidFill>
                    <a:srgbClr val="000000"/>
                  </a:solidFill>
                  <a:latin typeface="Poppins"/>
                  <a:ea typeface="Poppins"/>
                  <a:cs typeface="Poppins"/>
                  <a:sym typeface="Poppins"/>
                </a:rPr>
                <a:t> ad alti </a:t>
              </a:r>
              <a:r>
                <a:rPr lang="en-US" sz="1999" dirty="0" err="1">
                  <a:solidFill>
                    <a:srgbClr val="000000"/>
                  </a:solidFill>
                  <a:latin typeface="Poppins"/>
                  <a:ea typeface="Poppins"/>
                  <a:cs typeface="Poppins"/>
                  <a:sym typeface="Poppins"/>
                </a:rPr>
                <a:t>funzionari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svizzeri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balivi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sindacatori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dominavano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sul</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baliaggio</a:t>
              </a:r>
              <a:r>
                <a:rPr lang="en-US" sz="1999" dirty="0">
                  <a:solidFill>
                    <a:srgbClr val="000000"/>
                  </a:solidFill>
                  <a:latin typeface="Poppins"/>
                  <a:ea typeface="Poppins"/>
                  <a:cs typeface="Poppins"/>
                  <a:sym typeface="Poppins"/>
                </a:rPr>
                <a:t> di Lugano dal 1515, </a:t>
              </a:r>
              <a:r>
                <a:rPr lang="en-US" sz="1999" dirty="0" err="1">
                  <a:solidFill>
                    <a:srgbClr val="000000"/>
                  </a:solidFill>
                  <a:latin typeface="Poppins"/>
                  <a:ea typeface="Poppins"/>
                  <a:cs typeface="Poppins"/>
                  <a:sym typeface="Poppins"/>
                </a:rPr>
                <a:t>testiminianza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questo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manastero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avesse</a:t>
              </a:r>
              <a:r>
                <a:rPr lang="en-US" sz="1999" dirty="0">
                  <a:solidFill>
                    <a:srgbClr val="000000"/>
                  </a:solidFill>
                  <a:latin typeface="Poppins"/>
                  <a:ea typeface="Poppins"/>
                  <a:cs typeface="Poppins"/>
                  <a:sym typeface="Poppins"/>
                </a:rPr>
                <a:t> un </a:t>
              </a:r>
              <a:r>
                <a:rPr lang="en-US" sz="1999" dirty="0" err="1">
                  <a:solidFill>
                    <a:srgbClr val="000000"/>
                  </a:solidFill>
                  <a:latin typeface="Poppins"/>
                  <a:ea typeface="Poppins"/>
                  <a:cs typeface="Poppins"/>
                  <a:sym typeface="Poppins"/>
                </a:rPr>
                <a:t>ruolo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rilevante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comunità</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cittadina</a:t>
              </a:r>
              <a:r>
                <a:rPr lang="en-US" sz="1999" dirty="0">
                  <a:solidFill>
                    <a:srgbClr val="000000"/>
                  </a:solidFill>
                  <a:latin typeface="Poppins"/>
                  <a:ea typeface="Poppins"/>
                  <a:cs typeface="Poppins"/>
                  <a:sym typeface="Poppins"/>
                </a:rPr>
                <a:t>.</a:t>
              </a:r>
            </a:p>
            <a:p>
              <a:pPr algn="ctr">
                <a:lnSpc>
                  <a:spcPts val="2799"/>
                </a:lnSpc>
                <a:spcBef>
                  <a:spcPct val="0"/>
                </a:spcBef>
              </a:pPr>
              <a:r>
                <a:rPr lang="en-US" sz="1999" dirty="0">
                  <a:solidFill>
                    <a:srgbClr val="000000"/>
                  </a:solidFill>
                  <a:latin typeface="Poppins"/>
                  <a:ea typeface="Poppins"/>
                  <a:cs typeface="Poppins"/>
                  <a:sym typeface="Poppins"/>
                </a:rPr>
                <a:t>Foto: La </a:t>
              </a:r>
              <a:r>
                <a:rPr lang="en-US" sz="1999" dirty="0" err="1">
                  <a:solidFill>
                    <a:srgbClr val="000000"/>
                  </a:solidFill>
                  <a:latin typeface="Poppins"/>
                  <a:ea typeface="Poppins"/>
                  <a:cs typeface="Poppins"/>
                  <a:sym typeface="Poppins"/>
                </a:rPr>
                <a:t>guarigione</a:t>
              </a:r>
              <a:r>
                <a:rPr lang="en-US" sz="1999" dirty="0">
                  <a:solidFill>
                    <a:srgbClr val="000000"/>
                  </a:solidFill>
                  <a:latin typeface="Poppins"/>
                  <a:ea typeface="Poppins"/>
                  <a:cs typeface="Poppins"/>
                  <a:sym typeface="Poppins"/>
                </a:rPr>
                <a:t> la </a:t>
              </a:r>
              <a:r>
                <a:rPr lang="en-US" sz="1999" dirty="0" err="1">
                  <a:solidFill>
                    <a:srgbClr val="000000"/>
                  </a:solidFill>
                  <a:latin typeface="Poppins"/>
                  <a:ea typeface="Poppins"/>
                  <a:cs typeface="Poppins"/>
                  <a:sym typeface="Poppins"/>
                </a:rPr>
                <a:t>giovane</a:t>
              </a:r>
              <a:endParaRPr lang="en-US" sz="1999" dirty="0">
                <a:solidFill>
                  <a:srgbClr val="000000"/>
                </a:solidFill>
                <a:latin typeface="Poppins"/>
                <a:ea typeface="Poppins"/>
                <a:cs typeface="Poppins"/>
                <a:sym typeface="Poppins"/>
              </a:endParaRPr>
            </a:p>
          </p:txBody>
        </p:sp>
      </p:grpSp>
      <p:sp>
        <p:nvSpPr>
          <p:cNvPr id="9" name="TextBox 9"/>
          <p:cNvSpPr txBox="1"/>
          <p:nvPr/>
        </p:nvSpPr>
        <p:spPr>
          <a:xfrm>
            <a:off x="3162764" y="590805"/>
            <a:ext cx="11198097" cy="1279190"/>
          </a:xfrm>
          <a:prstGeom prst="rect">
            <a:avLst/>
          </a:prstGeom>
        </p:spPr>
        <p:txBody>
          <a:bodyPr lIns="0" tIns="0" rIns="0" bIns="0" rtlCol="0" anchor="t">
            <a:spAutoFit/>
          </a:bodyPr>
          <a:lstStyle/>
          <a:p>
            <a:pPr algn="ctr">
              <a:lnSpc>
                <a:spcPts val="9485"/>
              </a:lnSpc>
            </a:pPr>
            <a:r>
              <a:rPr lang="en-US" sz="9485">
                <a:solidFill>
                  <a:srgbClr val="2E2E2E"/>
                </a:solidFill>
                <a:latin typeface="Bobby Jones Soft"/>
                <a:ea typeface="Bobby Jones Soft"/>
                <a:cs typeface="Bobby Jones Soft"/>
                <a:sym typeface="Bobby Jones Soft"/>
              </a:rPr>
              <a:t>I TEMI DEGLI AFFRESCHI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1558" y="405604"/>
            <a:ext cx="8353979" cy="956271"/>
            <a:chOff x="0" y="0"/>
            <a:chExt cx="2008573" cy="229919"/>
          </a:xfrm>
        </p:grpSpPr>
        <p:sp>
          <p:nvSpPr>
            <p:cNvPr id="3" name="Freeform 3"/>
            <p:cNvSpPr/>
            <p:nvPr/>
          </p:nvSpPr>
          <p:spPr>
            <a:xfrm>
              <a:off x="0" y="0"/>
              <a:ext cx="2008573" cy="229919"/>
            </a:xfrm>
            <a:custGeom>
              <a:avLst/>
              <a:gdLst/>
              <a:ahLst/>
              <a:cxnLst/>
              <a:rect l="l" t="t" r="r" b="b"/>
              <a:pathLst>
                <a:path w="2008573" h="229919">
                  <a:moveTo>
                    <a:pt x="47263" y="0"/>
                  </a:moveTo>
                  <a:lnTo>
                    <a:pt x="1961310" y="0"/>
                  </a:lnTo>
                  <a:cubicBezTo>
                    <a:pt x="1987412" y="0"/>
                    <a:pt x="2008573" y="21161"/>
                    <a:pt x="2008573" y="47263"/>
                  </a:cubicBezTo>
                  <a:lnTo>
                    <a:pt x="2008573" y="182656"/>
                  </a:lnTo>
                  <a:cubicBezTo>
                    <a:pt x="2008573" y="195191"/>
                    <a:pt x="2003593" y="207212"/>
                    <a:pt x="1994730" y="216076"/>
                  </a:cubicBezTo>
                  <a:cubicBezTo>
                    <a:pt x="1985866" y="224940"/>
                    <a:pt x="1973845" y="229919"/>
                    <a:pt x="1961310" y="229919"/>
                  </a:cubicBezTo>
                  <a:lnTo>
                    <a:pt x="47263" y="229919"/>
                  </a:lnTo>
                  <a:cubicBezTo>
                    <a:pt x="21161" y="229919"/>
                    <a:pt x="0" y="208759"/>
                    <a:pt x="0" y="182656"/>
                  </a:cubicBezTo>
                  <a:lnTo>
                    <a:pt x="0" y="47263"/>
                  </a:lnTo>
                  <a:cubicBezTo>
                    <a:pt x="0" y="34728"/>
                    <a:pt x="4980" y="22707"/>
                    <a:pt x="13843" y="13843"/>
                  </a:cubicBezTo>
                  <a:cubicBezTo>
                    <a:pt x="22707" y="4980"/>
                    <a:pt x="34728" y="0"/>
                    <a:pt x="47263" y="0"/>
                  </a:cubicBezTo>
                  <a:close/>
                </a:path>
              </a:pathLst>
            </a:custGeom>
            <a:solidFill>
              <a:srgbClr val="FFFFFF"/>
            </a:solidFill>
            <a:ln w="38100" cap="rnd">
              <a:solidFill>
                <a:srgbClr val="282A29"/>
              </a:solidFill>
              <a:prstDash val="solid"/>
              <a:round/>
            </a:ln>
          </p:spPr>
          <p:txBody>
            <a:bodyPr/>
            <a:lstStyle/>
            <a:p>
              <a:endParaRPr lang="it-IT"/>
            </a:p>
          </p:txBody>
        </p:sp>
        <p:sp>
          <p:nvSpPr>
            <p:cNvPr id="4" name="TextBox 4"/>
            <p:cNvSpPr txBox="1"/>
            <p:nvPr/>
          </p:nvSpPr>
          <p:spPr>
            <a:xfrm>
              <a:off x="0" y="-38100"/>
              <a:ext cx="2008573" cy="26801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8805028" y="1520337"/>
            <a:ext cx="8360509" cy="4225424"/>
            <a:chOff x="-851" y="-4328"/>
            <a:chExt cx="1089603" cy="550688"/>
          </a:xfrm>
        </p:grpSpPr>
        <p:sp>
          <p:nvSpPr>
            <p:cNvPr id="6" name="Freeform 6"/>
            <p:cNvSpPr/>
            <p:nvPr/>
          </p:nvSpPr>
          <p:spPr>
            <a:xfrm>
              <a:off x="0" y="0"/>
              <a:ext cx="1088752" cy="493538"/>
            </a:xfrm>
            <a:custGeom>
              <a:avLst/>
              <a:gdLst/>
              <a:ahLst/>
              <a:cxnLst/>
              <a:rect l="l" t="t" r="r" b="b"/>
              <a:pathLst>
                <a:path w="1088752" h="493538">
                  <a:moveTo>
                    <a:pt x="47263" y="0"/>
                  </a:moveTo>
                  <a:lnTo>
                    <a:pt x="1041488" y="0"/>
                  </a:lnTo>
                  <a:cubicBezTo>
                    <a:pt x="1054023" y="0"/>
                    <a:pt x="1066045" y="4980"/>
                    <a:pt x="1074908" y="13843"/>
                  </a:cubicBezTo>
                  <a:cubicBezTo>
                    <a:pt x="1083772" y="22707"/>
                    <a:pt x="1088752" y="34728"/>
                    <a:pt x="1088752" y="47263"/>
                  </a:cubicBezTo>
                  <a:lnTo>
                    <a:pt x="1088752" y="446275"/>
                  </a:lnTo>
                  <a:cubicBezTo>
                    <a:pt x="1088752" y="472378"/>
                    <a:pt x="1067591" y="493538"/>
                    <a:pt x="1041488" y="493538"/>
                  </a:cubicBezTo>
                  <a:lnTo>
                    <a:pt x="47263" y="493538"/>
                  </a:lnTo>
                  <a:cubicBezTo>
                    <a:pt x="34728" y="493538"/>
                    <a:pt x="22707" y="488559"/>
                    <a:pt x="13843" y="479695"/>
                  </a:cubicBezTo>
                  <a:cubicBezTo>
                    <a:pt x="4980" y="470831"/>
                    <a:pt x="0" y="458810"/>
                    <a:pt x="0" y="446275"/>
                  </a:cubicBezTo>
                  <a:lnTo>
                    <a:pt x="0" y="47263"/>
                  </a:lnTo>
                  <a:cubicBezTo>
                    <a:pt x="0" y="34728"/>
                    <a:pt x="4980" y="22707"/>
                    <a:pt x="13843" y="13843"/>
                  </a:cubicBezTo>
                  <a:cubicBezTo>
                    <a:pt x="22707" y="4980"/>
                    <a:pt x="34728" y="0"/>
                    <a:pt x="47263" y="0"/>
                  </a:cubicBezTo>
                  <a:close/>
                </a:path>
              </a:pathLst>
            </a:custGeom>
            <a:solidFill>
              <a:srgbClr val="FFFFFF"/>
            </a:solidFill>
            <a:ln w="38100" cap="rnd">
              <a:solidFill>
                <a:srgbClr val="282A29"/>
              </a:solidFill>
              <a:prstDash val="solid"/>
              <a:round/>
            </a:ln>
          </p:spPr>
          <p:txBody>
            <a:bodyPr/>
            <a:lstStyle/>
            <a:p>
              <a:endParaRPr lang="it-IT"/>
            </a:p>
          </p:txBody>
        </p:sp>
        <p:sp>
          <p:nvSpPr>
            <p:cNvPr id="7" name="TextBox 7"/>
            <p:cNvSpPr txBox="1"/>
            <p:nvPr/>
          </p:nvSpPr>
          <p:spPr>
            <a:xfrm>
              <a:off x="-851" y="-4328"/>
              <a:ext cx="1088752" cy="550688"/>
            </a:xfrm>
            <a:prstGeom prst="rect">
              <a:avLst/>
            </a:prstGeom>
          </p:spPr>
          <p:txBody>
            <a:bodyPr lIns="254000" tIns="254000" rIns="254000" bIns="254000" rtlCol="0" anchor="t"/>
            <a:lstStyle/>
            <a:p>
              <a:pPr algn="ctr">
                <a:lnSpc>
                  <a:spcPts val="2799"/>
                </a:lnSpc>
                <a:spcBef>
                  <a:spcPct val="0"/>
                </a:spcBef>
              </a:pPr>
              <a:r>
                <a:rPr lang="en-US" sz="1999" dirty="0">
                  <a:solidFill>
                    <a:srgbClr val="000000"/>
                  </a:solidFill>
                  <a:latin typeface="Poppins"/>
                  <a:ea typeface="Poppins"/>
                  <a:cs typeface="Poppins"/>
                  <a:sym typeface="Poppins"/>
                </a:rPr>
                <a:t>Nella prima </a:t>
              </a:r>
              <a:r>
                <a:rPr lang="en-US" sz="1999" dirty="0" err="1">
                  <a:solidFill>
                    <a:srgbClr val="000000"/>
                  </a:solidFill>
                  <a:latin typeface="Poppins"/>
                  <a:ea typeface="Poppins"/>
                  <a:cs typeface="Poppins"/>
                  <a:sym typeface="Poppins"/>
                </a:rPr>
                <a:t>metà</a:t>
              </a:r>
              <a:r>
                <a:rPr lang="en-US" sz="1999" dirty="0">
                  <a:solidFill>
                    <a:srgbClr val="000000"/>
                  </a:solidFill>
                  <a:latin typeface="Poppins"/>
                  <a:ea typeface="Poppins"/>
                  <a:cs typeface="Poppins"/>
                  <a:sym typeface="Poppins"/>
                </a:rPr>
                <a:t> del XVIII </a:t>
              </a:r>
              <a:r>
                <a:rPr lang="en-US" sz="1999" dirty="0" err="1">
                  <a:solidFill>
                    <a:srgbClr val="000000"/>
                  </a:solidFill>
                  <a:latin typeface="Poppins"/>
                  <a:ea typeface="Poppins"/>
                  <a:cs typeface="Poppins"/>
                  <a:sym typeface="Poppins"/>
                </a:rPr>
                <a:t>secolo</a:t>
              </a:r>
              <a:r>
                <a:rPr lang="en-US" sz="1999" dirty="0">
                  <a:solidFill>
                    <a:srgbClr val="000000"/>
                  </a:solidFill>
                  <a:latin typeface="Poppins"/>
                  <a:ea typeface="Poppins"/>
                  <a:cs typeface="Poppins"/>
                  <a:sym typeface="Poppins"/>
                </a:rPr>
                <a:t>, il frate Giambattista </a:t>
              </a:r>
              <a:r>
                <a:rPr lang="en-US" sz="1999" dirty="0" err="1">
                  <a:solidFill>
                    <a:srgbClr val="000000"/>
                  </a:solidFill>
                  <a:latin typeface="Poppins"/>
                  <a:ea typeface="Poppins"/>
                  <a:cs typeface="Poppins"/>
                  <a:sym typeface="Poppins"/>
                </a:rPr>
                <a:t>Fé</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noto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studioso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gnomico</a:t>
              </a:r>
              <a:r>
                <a:rPr lang="en-US" sz="1999" dirty="0">
                  <a:solidFill>
                    <a:srgbClr val="000000"/>
                  </a:solidFill>
                  <a:latin typeface="Poppins"/>
                  <a:ea typeface="Poppins"/>
                  <a:cs typeface="Poppins"/>
                  <a:sym typeface="Poppins"/>
                </a:rPr>
                <a:t>, ossia di </a:t>
              </a:r>
              <a:r>
                <a:rPr lang="en-US" sz="1999" dirty="0" err="1">
                  <a:solidFill>
                    <a:srgbClr val="000000"/>
                  </a:solidFill>
                  <a:latin typeface="Poppins"/>
                  <a:ea typeface="Poppins"/>
                  <a:cs typeface="Poppins"/>
                  <a:sym typeface="Poppins"/>
                </a:rPr>
                <a:t>proiezione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della</a:t>
              </a:r>
              <a:r>
                <a:rPr lang="en-US" sz="1999" dirty="0">
                  <a:solidFill>
                    <a:srgbClr val="000000"/>
                  </a:solidFill>
                  <a:latin typeface="Poppins"/>
                  <a:ea typeface="Poppins"/>
                  <a:cs typeface="Poppins"/>
                  <a:sym typeface="Poppins"/>
                </a:rPr>
                <a:t> volta celeste, </a:t>
              </a:r>
              <a:r>
                <a:rPr lang="en-US" sz="1999" dirty="0" err="1">
                  <a:solidFill>
                    <a:srgbClr val="000000"/>
                  </a:solidFill>
                  <a:latin typeface="Poppins"/>
                  <a:ea typeface="Poppins"/>
                  <a:cs typeface="Poppins"/>
                  <a:sym typeface="Poppins"/>
                </a:rPr>
                <a:t>realizzò</a:t>
              </a:r>
              <a:r>
                <a:rPr lang="en-US" sz="1999" dirty="0">
                  <a:solidFill>
                    <a:srgbClr val="000000"/>
                  </a:solidFill>
                  <a:latin typeface="Poppins"/>
                  <a:ea typeface="Poppins"/>
                  <a:cs typeface="Poppins"/>
                  <a:sym typeface="Poppins"/>
                </a:rPr>
                <a:t> due </a:t>
              </a:r>
              <a:r>
                <a:rPr lang="en-US" sz="1999" dirty="0" err="1">
                  <a:solidFill>
                    <a:srgbClr val="000000"/>
                  </a:solidFill>
                  <a:latin typeface="Poppins"/>
                  <a:ea typeface="Poppins"/>
                  <a:cs typeface="Poppins"/>
                  <a:sym typeface="Poppins"/>
                </a:rPr>
                <a:t>meridiane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solari</a:t>
              </a:r>
              <a:r>
                <a:rPr lang="en-US" sz="1999" dirty="0">
                  <a:solidFill>
                    <a:srgbClr val="000000"/>
                  </a:solidFill>
                  <a:latin typeface="Poppins"/>
                  <a:ea typeface="Poppins"/>
                  <a:cs typeface="Poppins"/>
                  <a:sym typeface="Poppins"/>
                </a:rPr>
                <a:t> o </a:t>
              </a:r>
              <a:r>
                <a:rPr lang="en-US" sz="1999" dirty="0" err="1">
                  <a:solidFill>
                    <a:srgbClr val="000000"/>
                  </a:solidFill>
                  <a:latin typeface="Poppins"/>
                  <a:ea typeface="Poppins"/>
                  <a:cs typeface="Poppins"/>
                  <a:sym typeface="Poppins"/>
                </a:rPr>
                <a:t>orologi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solari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per la </a:t>
              </a:r>
              <a:r>
                <a:rPr lang="en-US" sz="1999" dirty="0" err="1">
                  <a:solidFill>
                    <a:srgbClr val="000000"/>
                  </a:solidFill>
                  <a:latin typeface="Poppins"/>
                  <a:ea typeface="Poppins"/>
                  <a:cs typeface="Poppins"/>
                  <a:sym typeface="Poppins"/>
                </a:rPr>
                <a:t>misurazione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delle</a:t>
              </a:r>
              <a:r>
                <a:rPr lang="en-US" sz="1999" dirty="0">
                  <a:solidFill>
                    <a:srgbClr val="000000"/>
                  </a:solidFill>
                  <a:latin typeface="Poppins"/>
                  <a:ea typeface="Poppins"/>
                  <a:cs typeface="Poppins"/>
                  <a:sym typeface="Poppins"/>
                </a:rPr>
                <a:t> ore </a:t>
              </a:r>
              <a:r>
                <a:rPr lang="en-US" sz="1999" dirty="0" err="1">
                  <a:solidFill>
                    <a:srgbClr val="000000"/>
                  </a:solidFill>
                  <a:latin typeface="Poppins"/>
                  <a:ea typeface="Poppins"/>
                  <a:cs typeface="Poppins"/>
                  <a:sym typeface="Poppins"/>
                </a:rPr>
                <a:t>l'altra</a:t>
              </a:r>
              <a:r>
                <a:rPr lang="en-US" sz="1999" dirty="0">
                  <a:solidFill>
                    <a:srgbClr val="000000"/>
                  </a:solidFill>
                  <a:latin typeface="Poppins"/>
                  <a:ea typeface="Poppins"/>
                  <a:cs typeface="Poppins"/>
                  <a:sym typeface="Poppins"/>
                </a:rPr>
                <a:t> con la </a:t>
              </a:r>
              <a:r>
                <a:rPr lang="en-US" sz="1999" dirty="0" err="1">
                  <a:solidFill>
                    <a:srgbClr val="000000"/>
                  </a:solidFill>
                  <a:latin typeface="Poppins"/>
                  <a:ea typeface="Poppins"/>
                  <a:cs typeface="Poppins"/>
                  <a:sym typeface="Poppins"/>
                </a:rPr>
                <a:t>rappresentazione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pianeti</a:t>
              </a:r>
              <a:r>
                <a:rPr lang="en-US" sz="1999" dirty="0">
                  <a:solidFill>
                    <a:srgbClr val="000000"/>
                  </a:solidFill>
                  <a:latin typeface="Poppins"/>
                  <a:ea typeface="Poppins"/>
                  <a:cs typeface="Poppins"/>
                  <a:sym typeface="Poppins"/>
                </a:rPr>
                <a:t>. La meridiana è lo </a:t>
              </a:r>
              <a:r>
                <a:rPr lang="en-US" sz="1999" dirty="0" err="1">
                  <a:solidFill>
                    <a:srgbClr val="000000"/>
                  </a:solidFill>
                  <a:latin typeface="Poppins"/>
                  <a:ea typeface="Poppins"/>
                  <a:cs typeface="Poppins"/>
                  <a:sym typeface="Poppins"/>
                </a:rPr>
                <a:t>strumento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più</a:t>
              </a:r>
              <a:r>
                <a:rPr lang="en-US" sz="1999" dirty="0">
                  <a:solidFill>
                    <a:srgbClr val="000000"/>
                  </a:solidFill>
                  <a:latin typeface="Poppins"/>
                  <a:ea typeface="Poppins"/>
                  <a:cs typeface="Poppins"/>
                  <a:sym typeface="Poppins"/>
                </a:rPr>
                <a:t> antico per </a:t>
              </a:r>
              <a:r>
                <a:rPr lang="en-US" sz="1999" dirty="0" err="1">
                  <a:solidFill>
                    <a:srgbClr val="000000"/>
                  </a:solidFill>
                  <a:latin typeface="Poppins"/>
                  <a:ea typeface="Poppins"/>
                  <a:cs typeface="Poppins"/>
                  <a:sym typeface="Poppins"/>
                </a:rPr>
                <a:t>misurare</a:t>
              </a:r>
              <a:r>
                <a:rPr lang="en-US" sz="1999" dirty="0">
                  <a:solidFill>
                    <a:srgbClr val="000000"/>
                  </a:solidFill>
                  <a:latin typeface="Poppins"/>
                  <a:ea typeface="Poppins"/>
                  <a:cs typeface="Poppins"/>
                  <a:sym typeface="Poppins"/>
                </a:rPr>
                <a:t> il tempo, è </a:t>
              </a:r>
              <a:r>
                <a:rPr lang="en-US" sz="1999" dirty="0" err="1">
                  <a:solidFill>
                    <a:srgbClr val="000000"/>
                  </a:solidFill>
                  <a:latin typeface="Poppins"/>
                  <a:ea typeface="Poppins"/>
                  <a:cs typeface="Poppins"/>
                  <a:sym typeface="Poppins"/>
                </a:rPr>
                <a:t>dotata</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un'asta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detta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gnomone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poggiata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perpendicolarmente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su</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superficie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piatta</a:t>
              </a:r>
              <a:r>
                <a:rPr lang="en-US" sz="1999" dirty="0">
                  <a:solidFill>
                    <a:srgbClr val="000000"/>
                  </a:solidFill>
                  <a:latin typeface="Poppins"/>
                  <a:ea typeface="Poppins"/>
                  <a:cs typeface="Poppins"/>
                  <a:sym typeface="Poppins"/>
                </a:rPr>
                <a:t> o </a:t>
              </a:r>
              <a:r>
                <a:rPr lang="en-US" sz="1999" dirty="0" err="1">
                  <a:solidFill>
                    <a:srgbClr val="000000"/>
                  </a:solidFill>
                  <a:latin typeface="Poppins"/>
                  <a:ea typeface="Poppins"/>
                  <a:cs typeface="Poppins"/>
                  <a:sym typeface="Poppins"/>
                </a:rPr>
                <a:t>su</a:t>
              </a:r>
              <a:r>
                <a:rPr lang="en-US" sz="1999" dirty="0">
                  <a:solidFill>
                    <a:srgbClr val="000000"/>
                  </a:solidFill>
                  <a:latin typeface="Poppins"/>
                  <a:ea typeface="Poppins"/>
                  <a:cs typeface="Poppins"/>
                  <a:sym typeface="Poppins"/>
                </a:rPr>
                <a:t> di un </a:t>
              </a:r>
              <a:r>
                <a:rPr lang="en-US" sz="1999" dirty="0" err="1">
                  <a:solidFill>
                    <a:srgbClr val="000000"/>
                  </a:solidFill>
                  <a:latin typeface="Poppins"/>
                  <a:ea typeface="Poppins"/>
                  <a:cs typeface="Poppins"/>
                  <a:sym typeface="Poppins"/>
                </a:rPr>
                <a:t>piatto</a:t>
              </a:r>
              <a:r>
                <a:rPr lang="en-US" sz="1999" dirty="0">
                  <a:solidFill>
                    <a:srgbClr val="000000"/>
                  </a:solidFill>
                  <a:latin typeface="Poppins"/>
                  <a:ea typeface="Poppins"/>
                  <a:cs typeface="Poppins"/>
                  <a:sym typeface="Poppins"/>
                </a:rPr>
                <a:t>, come </a:t>
              </a:r>
              <a:r>
                <a:rPr lang="en-US" sz="1999" dirty="0" err="1">
                  <a:solidFill>
                    <a:srgbClr val="000000"/>
                  </a:solidFill>
                  <a:latin typeface="Poppins"/>
                  <a:ea typeface="Poppins"/>
                  <a:cs typeface="Poppins"/>
                  <a:sym typeface="Poppins"/>
                </a:rPr>
                <a:t>quella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su</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basamento</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pietra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presente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davanti</a:t>
              </a:r>
              <a:r>
                <a:rPr lang="en-US" sz="1999" dirty="0">
                  <a:solidFill>
                    <a:srgbClr val="000000"/>
                  </a:solidFill>
                  <a:latin typeface="Poppins"/>
                  <a:ea typeface="Poppins"/>
                  <a:cs typeface="Poppins"/>
                  <a:sym typeface="Poppins"/>
                </a:rPr>
                <a:t> a Villa Ciani. </a:t>
              </a:r>
            </a:p>
          </p:txBody>
        </p:sp>
      </p:grpSp>
      <p:sp>
        <p:nvSpPr>
          <p:cNvPr id="8" name="Freeform 8"/>
          <p:cNvSpPr/>
          <p:nvPr/>
        </p:nvSpPr>
        <p:spPr>
          <a:xfrm>
            <a:off x="1028700" y="308142"/>
            <a:ext cx="7416821" cy="5032316"/>
          </a:xfrm>
          <a:custGeom>
            <a:avLst/>
            <a:gdLst/>
            <a:ahLst/>
            <a:cxnLst/>
            <a:rect l="l" t="t" r="r" b="b"/>
            <a:pathLst>
              <a:path w="7416821" h="5032316">
                <a:moveTo>
                  <a:pt x="0" y="0"/>
                </a:moveTo>
                <a:lnTo>
                  <a:pt x="7416821" y="0"/>
                </a:lnTo>
                <a:lnTo>
                  <a:pt x="7416821" y="5032317"/>
                </a:lnTo>
                <a:lnTo>
                  <a:pt x="0" y="5032317"/>
                </a:lnTo>
                <a:lnTo>
                  <a:pt x="0" y="0"/>
                </a:lnTo>
                <a:close/>
              </a:path>
            </a:pathLst>
          </a:custGeom>
          <a:blipFill>
            <a:blip r:embed="rId2"/>
            <a:stretch>
              <a:fillRect t="-81386" r="-3448" b="-22014"/>
            </a:stretch>
          </a:blipFill>
        </p:spPr>
        <p:txBody>
          <a:bodyPr/>
          <a:lstStyle/>
          <a:p>
            <a:endParaRPr lang="it-IT"/>
          </a:p>
        </p:txBody>
      </p:sp>
      <p:sp>
        <p:nvSpPr>
          <p:cNvPr id="9" name="Freeform 9"/>
          <p:cNvSpPr/>
          <p:nvPr/>
        </p:nvSpPr>
        <p:spPr>
          <a:xfrm>
            <a:off x="1028700" y="5678239"/>
            <a:ext cx="16136838" cy="4369950"/>
          </a:xfrm>
          <a:custGeom>
            <a:avLst/>
            <a:gdLst/>
            <a:ahLst/>
            <a:cxnLst/>
            <a:rect l="l" t="t" r="r" b="b"/>
            <a:pathLst>
              <a:path w="16136838" h="4369950">
                <a:moveTo>
                  <a:pt x="0" y="0"/>
                </a:moveTo>
                <a:lnTo>
                  <a:pt x="16136838" y="0"/>
                </a:lnTo>
                <a:lnTo>
                  <a:pt x="16136838" y="4369950"/>
                </a:lnTo>
                <a:lnTo>
                  <a:pt x="0" y="4369950"/>
                </a:lnTo>
                <a:lnTo>
                  <a:pt x="0" y="0"/>
                </a:lnTo>
                <a:close/>
              </a:path>
            </a:pathLst>
          </a:custGeom>
          <a:blipFill>
            <a:blip r:embed="rId3"/>
            <a:stretch>
              <a:fillRect l="-8604" t="-4370" b="-26150"/>
            </a:stretch>
          </a:blipFill>
        </p:spPr>
        <p:txBody>
          <a:bodyPr/>
          <a:lstStyle/>
          <a:p>
            <a:endParaRPr lang="it-IT"/>
          </a:p>
        </p:txBody>
      </p:sp>
      <p:sp>
        <p:nvSpPr>
          <p:cNvPr id="10" name="TextBox 10"/>
          <p:cNvSpPr txBox="1"/>
          <p:nvPr/>
        </p:nvSpPr>
        <p:spPr>
          <a:xfrm>
            <a:off x="8811558" y="598316"/>
            <a:ext cx="8353979" cy="763559"/>
          </a:xfrm>
          <a:prstGeom prst="rect">
            <a:avLst/>
          </a:prstGeom>
        </p:spPr>
        <p:txBody>
          <a:bodyPr lIns="0" tIns="0" rIns="0" bIns="0" rtlCol="0" anchor="t">
            <a:spAutoFit/>
          </a:bodyPr>
          <a:lstStyle/>
          <a:p>
            <a:pPr algn="ctr">
              <a:lnSpc>
                <a:spcPts val="5686"/>
              </a:lnSpc>
            </a:pPr>
            <a:r>
              <a:rPr lang="en-US" sz="5686">
                <a:solidFill>
                  <a:srgbClr val="2E2E2E"/>
                </a:solidFill>
                <a:latin typeface="Bobby Jones Soft"/>
                <a:ea typeface="Bobby Jones Soft"/>
                <a:cs typeface="Bobby Jones Soft"/>
                <a:sym typeface="Bobby Jones Soft"/>
              </a:rPr>
              <a:t>LE MERIDIANE DEL CHIOSTRO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7278" y="0"/>
            <a:ext cx="15200722" cy="10287000"/>
          </a:xfrm>
          <a:custGeom>
            <a:avLst/>
            <a:gdLst/>
            <a:ahLst/>
            <a:cxnLst/>
            <a:rect l="l" t="t" r="r" b="b"/>
            <a:pathLst>
              <a:path w="15200722" h="10287000">
                <a:moveTo>
                  <a:pt x="0" y="0"/>
                </a:moveTo>
                <a:lnTo>
                  <a:pt x="15200722" y="0"/>
                </a:lnTo>
                <a:lnTo>
                  <a:pt x="15200722" y="10287000"/>
                </a:lnTo>
                <a:lnTo>
                  <a:pt x="0" y="10287000"/>
                </a:lnTo>
                <a:lnTo>
                  <a:pt x="0" y="0"/>
                </a:lnTo>
                <a:close/>
              </a:path>
            </a:pathLst>
          </a:custGeom>
          <a:blipFill>
            <a:blip r:embed="rId2"/>
            <a:stretch>
              <a:fillRect l="-6268" t="-10555" r="-3763" b="-11386"/>
            </a:stretch>
          </a:blipFill>
        </p:spPr>
        <p:txBody>
          <a:bodyPr/>
          <a:lstStyle/>
          <a:p>
            <a:endParaRPr lang="it-IT"/>
          </a:p>
        </p:txBody>
      </p:sp>
      <p:grpSp>
        <p:nvGrpSpPr>
          <p:cNvPr id="3" name="Group 3"/>
          <p:cNvGrpSpPr/>
          <p:nvPr/>
        </p:nvGrpSpPr>
        <p:grpSpPr>
          <a:xfrm>
            <a:off x="595023" y="1906990"/>
            <a:ext cx="6666066" cy="7735476"/>
            <a:chOff x="0" y="-22233"/>
            <a:chExt cx="868770" cy="1008144"/>
          </a:xfrm>
        </p:grpSpPr>
        <p:sp>
          <p:nvSpPr>
            <p:cNvPr id="4" name="Freeform 4"/>
            <p:cNvSpPr/>
            <p:nvPr/>
          </p:nvSpPr>
          <p:spPr>
            <a:xfrm>
              <a:off x="0" y="0"/>
              <a:ext cx="868770" cy="950994"/>
            </a:xfrm>
            <a:custGeom>
              <a:avLst/>
              <a:gdLst/>
              <a:ahLst/>
              <a:cxnLst/>
              <a:rect l="l" t="t" r="r" b="b"/>
              <a:pathLst>
                <a:path w="868770" h="950994">
                  <a:moveTo>
                    <a:pt x="59231" y="0"/>
                  </a:moveTo>
                  <a:lnTo>
                    <a:pt x="809539" y="0"/>
                  </a:lnTo>
                  <a:cubicBezTo>
                    <a:pt x="842252" y="0"/>
                    <a:pt x="868770" y="26519"/>
                    <a:pt x="868770" y="59231"/>
                  </a:cubicBezTo>
                  <a:lnTo>
                    <a:pt x="868770" y="891763"/>
                  </a:lnTo>
                  <a:cubicBezTo>
                    <a:pt x="868770" y="924475"/>
                    <a:pt x="842252" y="950994"/>
                    <a:pt x="809539" y="950994"/>
                  </a:cubicBezTo>
                  <a:lnTo>
                    <a:pt x="59231" y="950994"/>
                  </a:lnTo>
                  <a:cubicBezTo>
                    <a:pt x="43522" y="950994"/>
                    <a:pt x="28456" y="944753"/>
                    <a:pt x="17348" y="933645"/>
                  </a:cubicBezTo>
                  <a:cubicBezTo>
                    <a:pt x="6240" y="922537"/>
                    <a:pt x="0" y="907472"/>
                    <a:pt x="0" y="891763"/>
                  </a:cubicBezTo>
                  <a:lnTo>
                    <a:pt x="0" y="59231"/>
                  </a:lnTo>
                  <a:cubicBezTo>
                    <a:pt x="0" y="43522"/>
                    <a:pt x="6240" y="28456"/>
                    <a:pt x="17348" y="17348"/>
                  </a:cubicBezTo>
                  <a:cubicBezTo>
                    <a:pt x="28456" y="6240"/>
                    <a:pt x="43522" y="0"/>
                    <a:pt x="59231"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22233"/>
              <a:ext cx="868770" cy="1008144"/>
            </a:xfrm>
            <a:prstGeom prst="rect">
              <a:avLst/>
            </a:prstGeom>
          </p:spPr>
          <p:txBody>
            <a:bodyPr lIns="254000" tIns="254000" rIns="254000" bIns="254000" rtlCol="0" anchor="t"/>
            <a:lstStyle/>
            <a:p>
              <a:pPr marL="0" lvl="0" indent="0" algn="ctr">
                <a:lnSpc>
                  <a:spcPts val="2799"/>
                </a:lnSpc>
                <a:spcBef>
                  <a:spcPct val="0"/>
                </a:spcBef>
              </a:pPr>
              <a:r>
                <a:rPr lang="en-US" sz="1999" dirty="0">
                  <a:solidFill>
                    <a:srgbClr val="000000"/>
                  </a:solidFill>
                  <a:latin typeface="Poppins"/>
                  <a:ea typeface="Poppins"/>
                  <a:cs typeface="Poppins"/>
                  <a:sym typeface="Poppins"/>
                </a:rPr>
                <a:t>Nel 1848 il Cantone, in </a:t>
              </a:r>
              <a:r>
                <a:rPr lang="en-US" sz="1999" dirty="0" err="1">
                  <a:solidFill>
                    <a:srgbClr val="000000"/>
                  </a:solidFill>
                  <a:latin typeface="Poppins"/>
                  <a:ea typeface="Poppins"/>
                  <a:cs typeface="Poppins"/>
                  <a:sym typeface="Poppins"/>
                </a:rPr>
                <a:t>difficoltà</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economiche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decise</a:t>
              </a:r>
              <a:r>
                <a:rPr lang="en-US" sz="1999" dirty="0">
                  <a:solidFill>
                    <a:srgbClr val="000000"/>
                  </a:solidFill>
                  <a:latin typeface="Poppins"/>
                  <a:ea typeface="Poppins"/>
                  <a:cs typeface="Poppins"/>
                  <a:sym typeface="Poppins"/>
                </a:rPr>
                <a:t> la </a:t>
              </a:r>
              <a:r>
                <a:rPr lang="en-US" sz="1999" dirty="0" err="1">
                  <a:solidFill>
                    <a:srgbClr val="000000"/>
                  </a:solidFill>
                  <a:latin typeface="Poppins"/>
                  <a:ea typeface="Poppins"/>
                  <a:cs typeface="Poppins"/>
                  <a:sym typeface="Poppins"/>
                </a:rPr>
                <a:t>soppressione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degli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enti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religiosi</a:t>
              </a:r>
              <a:r>
                <a:rPr lang="en-US" sz="1999" dirty="0">
                  <a:solidFill>
                    <a:srgbClr val="000000"/>
                  </a:solidFill>
                  <a:latin typeface="Poppins"/>
                  <a:ea typeface="Poppins"/>
                  <a:cs typeface="Poppins"/>
                  <a:sym typeface="Poppins"/>
                </a:rPr>
                <a:t> e </a:t>
              </a:r>
              <a:r>
                <a:rPr lang="en-US" sz="1999" dirty="0" err="1">
                  <a:solidFill>
                    <a:srgbClr val="000000"/>
                  </a:solidFill>
                  <a:latin typeface="Poppins"/>
                  <a:ea typeface="Poppins"/>
                  <a:cs typeface="Poppins"/>
                  <a:sym typeface="Poppins"/>
                </a:rPr>
                <a:t>l'incameramento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dei</a:t>
              </a:r>
              <a:r>
                <a:rPr lang="en-US" sz="1999" dirty="0">
                  <a:solidFill>
                    <a:srgbClr val="000000"/>
                  </a:solidFill>
                  <a:latin typeface="Poppins"/>
                  <a:ea typeface="Poppins"/>
                  <a:cs typeface="Poppins"/>
                  <a:sym typeface="Poppins"/>
                </a:rPr>
                <a:t> loro </a:t>
              </a:r>
              <a:r>
                <a:rPr lang="en-US" sz="1999" dirty="0" err="1">
                  <a:solidFill>
                    <a:srgbClr val="000000"/>
                  </a:solidFill>
                  <a:latin typeface="Poppins"/>
                  <a:ea typeface="Poppins"/>
                  <a:cs typeface="Poppins"/>
                  <a:sym typeface="Poppins"/>
                </a:rPr>
                <a:t>beni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utilizzati</a:t>
              </a:r>
              <a:r>
                <a:rPr lang="en-US" sz="1999" dirty="0">
                  <a:solidFill>
                    <a:srgbClr val="000000"/>
                  </a:solidFill>
                  <a:latin typeface="Poppins"/>
                  <a:ea typeface="Poppins"/>
                  <a:cs typeface="Poppins"/>
                  <a:sym typeface="Poppins"/>
                </a:rPr>
                <a:t> a </a:t>
              </a:r>
              <a:r>
                <a:rPr lang="en-US" sz="1999" dirty="0" err="1">
                  <a:solidFill>
                    <a:srgbClr val="000000"/>
                  </a:solidFill>
                  <a:latin typeface="Poppins"/>
                  <a:ea typeface="Poppins"/>
                  <a:cs typeface="Poppins"/>
                  <a:sym typeface="Poppins"/>
                </a:rPr>
                <a:t>fini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pubblici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scuole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uffici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ospedali</a:t>
              </a:r>
              <a:r>
                <a:rPr lang="en-US" sz="1999" dirty="0">
                  <a:solidFill>
                    <a:srgbClr val="000000"/>
                  </a:solidFill>
                  <a:latin typeface="Poppins"/>
                  <a:ea typeface="Poppins"/>
                  <a:cs typeface="Poppins"/>
                  <a:sym typeface="Poppins"/>
                </a:rPr>
                <a:t>) o </a:t>
              </a:r>
              <a:r>
                <a:rPr lang="en-US" sz="1999" dirty="0" err="1">
                  <a:solidFill>
                    <a:srgbClr val="000000"/>
                  </a:solidFill>
                  <a:latin typeface="Poppins"/>
                  <a:ea typeface="Poppins"/>
                  <a:cs typeface="Poppins"/>
                  <a:sym typeface="Poppins"/>
                </a:rPr>
                <a:t>venduti</a:t>
              </a:r>
              <a:r>
                <a:rPr lang="en-US" sz="1999" dirty="0">
                  <a:solidFill>
                    <a:srgbClr val="000000"/>
                  </a:solidFill>
                  <a:latin typeface="Poppins"/>
                  <a:ea typeface="Poppins"/>
                  <a:cs typeface="Poppins"/>
                  <a:sym typeface="Poppins"/>
                </a:rPr>
                <a:t> a </a:t>
              </a:r>
              <a:r>
                <a:rPr lang="en-US" sz="1999" dirty="0" err="1">
                  <a:solidFill>
                    <a:srgbClr val="000000"/>
                  </a:solidFill>
                  <a:latin typeface="Poppins"/>
                  <a:ea typeface="Poppins"/>
                  <a:cs typeface="Poppins"/>
                  <a:sym typeface="Poppins"/>
                </a:rPr>
                <a:t>privati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Anche</a:t>
              </a:r>
              <a:r>
                <a:rPr lang="en-US" sz="1999" dirty="0">
                  <a:solidFill>
                    <a:srgbClr val="000000"/>
                  </a:solidFill>
                  <a:latin typeface="Poppins"/>
                  <a:ea typeface="Poppins"/>
                  <a:cs typeface="Poppins"/>
                  <a:sym typeface="Poppins"/>
                </a:rPr>
                <a:t> le </a:t>
              </a:r>
              <a:r>
                <a:rPr lang="en-US" sz="1999" dirty="0" err="1">
                  <a:solidFill>
                    <a:srgbClr val="000000"/>
                  </a:solidFill>
                  <a:latin typeface="Poppins"/>
                  <a:ea typeface="Poppins"/>
                  <a:cs typeface="Poppins"/>
                  <a:sym typeface="Poppins"/>
                </a:rPr>
                <a:t>chiese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diventano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proprietà</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dello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Stato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pur</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restando</a:t>
              </a:r>
              <a:r>
                <a:rPr lang="en-US" sz="1999" dirty="0">
                  <a:solidFill>
                    <a:srgbClr val="000000"/>
                  </a:solidFill>
                  <a:latin typeface="Poppins"/>
                  <a:ea typeface="Poppins"/>
                  <a:cs typeface="Poppins"/>
                  <a:sym typeface="Poppins"/>
                </a:rPr>
                <a:t> al </a:t>
              </a:r>
              <a:r>
                <a:rPr lang="en-US" sz="1999" dirty="0" err="1">
                  <a:solidFill>
                    <a:srgbClr val="000000"/>
                  </a:solidFill>
                  <a:latin typeface="Poppins"/>
                  <a:ea typeface="Poppins"/>
                  <a:cs typeface="Poppins"/>
                  <a:sym typeface="Poppins"/>
                </a:rPr>
                <a:t>clero</a:t>
              </a:r>
              <a:r>
                <a:rPr lang="en-US" sz="1999" dirty="0">
                  <a:solidFill>
                    <a:srgbClr val="000000"/>
                  </a:solidFill>
                  <a:latin typeface="Poppins"/>
                  <a:ea typeface="Poppins"/>
                  <a:cs typeface="Poppins"/>
                  <a:sym typeface="Poppins"/>
                </a:rPr>
                <a:t> per le </a:t>
              </a:r>
              <a:r>
                <a:rPr lang="en-US" sz="1999" dirty="0" err="1">
                  <a:solidFill>
                    <a:srgbClr val="000000"/>
                  </a:solidFill>
                  <a:latin typeface="Poppins"/>
                  <a:ea typeface="Poppins"/>
                  <a:cs typeface="Poppins"/>
                  <a:sym typeface="Poppins"/>
                </a:rPr>
                <a:t>funzioni</a:t>
              </a:r>
              <a:r>
                <a:rPr lang="en-US" sz="1999" dirty="0">
                  <a:solidFill>
                    <a:srgbClr val="000000"/>
                  </a:solidFill>
                  <a:latin typeface="Poppins"/>
                  <a:ea typeface="Poppins"/>
                  <a:cs typeface="Poppins"/>
                  <a:sym typeface="Poppins"/>
                </a:rPr>
                <a:t> religiose, poi definite </a:t>
              </a:r>
              <a:r>
                <a:rPr lang="en-US" sz="1999" dirty="0" err="1">
                  <a:solidFill>
                    <a:srgbClr val="000000"/>
                  </a:solidFill>
                  <a:latin typeface="Poppins"/>
                  <a:ea typeface="Poppins"/>
                  <a:cs typeface="Poppins"/>
                  <a:sym typeface="Poppins"/>
                </a:rPr>
                <a:t>beni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culturali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protetti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L'area</a:t>
              </a:r>
              <a:r>
                <a:rPr lang="en-US" sz="1999" dirty="0">
                  <a:solidFill>
                    <a:srgbClr val="000000"/>
                  </a:solidFill>
                  <a:latin typeface="Poppins"/>
                  <a:ea typeface="Poppins"/>
                  <a:cs typeface="Poppins"/>
                  <a:sym typeface="Poppins"/>
                </a:rPr>
                <a:t> del </a:t>
              </a:r>
              <a:r>
                <a:rPr lang="en-US" sz="1999" dirty="0" err="1">
                  <a:solidFill>
                    <a:srgbClr val="000000"/>
                  </a:solidFill>
                  <a:latin typeface="Poppins"/>
                  <a:ea typeface="Poppins"/>
                  <a:cs typeface="Poppins"/>
                  <a:sym typeface="Poppins"/>
                </a:rPr>
                <a:t>monastero</a:t>
              </a:r>
              <a:r>
                <a:rPr lang="en-US" sz="1999" dirty="0">
                  <a:solidFill>
                    <a:srgbClr val="000000"/>
                  </a:solidFill>
                  <a:latin typeface="Poppins"/>
                  <a:ea typeface="Poppins"/>
                  <a:cs typeface="Poppins"/>
                  <a:sym typeface="Poppins"/>
                </a:rPr>
                <a:t> di S. M. </a:t>
              </a:r>
              <a:r>
                <a:rPr lang="en-US" sz="1999" dirty="0" err="1">
                  <a:solidFill>
                    <a:srgbClr val="000000"/>
                  </a:solidFill>
                  <a:latin typeface="Poppins"/>
                  <a:ea typeface="Poppins"/>
                  <a:cs typeface="Poppins"/>
                  <a:sym typeface="Poppins"/>
                </a:rPr>
                <a:t>degli</a:t>
              </a:r>
              <a:r>
                <a:rPr lang="en-US" sz="1999" dirty="0">
                  <a:solidFill>
                    <a:srgbClr val="000000"/>
                  </a:solidFill>
                  <a:latin typeface="Poppins"/>
                  <a:ea typeface="Poppins"/>
                  <a:cs typeface="Poppins"/>
                  <a:sym typeface="Poppins"/>
                </a:rPr>
                <a:t> Angeli è </a:t>
              </a:r>
              <a:r>
                <a:rPr lang="en-US" sz="1999" dirty="0" err="1">
                  <a:solidFill>
                    <a:srgbClr val="000000"/>
                  </a:solidFill>
                  <a:latin typeface="Poppins"/>
                  <a:ea typeface="Poppins"/>
                  <a:cs typeface="Poppins"/>
                  <a:sym typeface="Poppins"/>
                </a:rPr>
                <a:t>tra</a:t>
              </a:r>
              <a:r>
                <a:rPr lang="en-US" sz="1999" dirty="0">
                  <a:solidFill>
                    <a:srgbClr val="000000"/>
                  </a:solidFill>
                  <a:latin typeface="Poppins"/>
                  <a:ea typeface="Poppins"/>
                  <a:cs typeface="Poppins"/>
                  <a:sym typeface="Poppins"/>
                </a:rPr>
                <a:t> le prime </a:t>
              </a:r>
              <a:r>
                <a:rPr lang="en-US" sz="1999" dirty="0" err="1">
                  <a:solidFill>
                    <a:srgbClr val="000000"/>
                  </a:solidFill>
                  <a:latin typeface="Poppins"/>
                  <a:ea typeface="Poppins"/>
                  <a:cs typeface="Poppins"/>
                  <a:sym typeface="Poppins"/>
                </a:rPr>
                <a:t>vendute</a:t>
              </a:r>
              <a:r>
                <a:rPr lang="en-US" sz="1999" dirty="0">
                  <a:solidFill>
                    <a:srgbClr val="000000"/>
                  </a:solidFill>
                  <a:latin typeface="Poppins"/>
                  <a:ea typeface="Poppins"/>
                  <a:cs typeface="Poppins"/>
                  <a:sym typeface="Poppins"/>
                </a:rPr>
                <a:t>, per la </a:t>
              </a:r>
              <a:r>
                <a:rPr lang="en-US" sz="1999" dirty="0" err="1">
                  <a:solidFill>
                    <a:srgbClr val="000000"/>
                  </a:solidFill>
                  <a:latin typeface="Poppins"/>
                  <a:ea typeface="Poppins"/>
                  <a:cs typeface="Poppins"/>
                  <a:sym typeface="Poppins"/>
                </a:rPr>
                <a:t>sua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scenografica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posizione</a:t>
              </a:r>
              <a:r>
                <a:rPr lang="en-US" sz="1999" dirty="0">
                  <a:solidFill>
                    <a:srgbClr val="000000"/>
                  </a:solidFill>
                  <a:latin typeface="Poppins"/>
                  <a:ea typeface="Poppins"/>
                  <a:cs typeface="Poppins"/>
                  <a:sym typeface="Poppins"/>
                </a:rPr>
                <a:t>, con </a:t>
              </a:r>
              <a:r>
                <a:rPr lang="en-US" sz="1999" dirty="0" err="1">
                  <a:solidFill>
                    <a:srgbClr val="000000"/>
                  </a:solidFill>
                  <a:latin typeface="Poppins"/>
                  <a:ea typeface="Poppins"/>
                  <a:cs typeface="Poppins"/>
                  <a:sym typeface="Poppins"/>
                </a:rPr>
                <a:t>destinazione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alberghiera</a:t>
              </a:r>
              <a:r>
                <a:rPr lang="en-US" sz="1999" dirty="0">
                  <a:solidFill>
                    <a:srgbClr val="000000"/>
                  </a:solidFill>
                  <a:latin typeface="Poppins"/>
                  <a:ea typeface="Poppins"/>
                  <a:cs typeface="Poppins"/>
                  <a:sym typeface="Poppins"/>
                </a:rPr>
                <a:t> del </a:t>
              </a:r>
              <a:r>
                <a:rPr lang="en-US" sz="1999" dirty="0" err="1">
                  <a:solidFill>
                    <a:srgbClr val="000000"/>
                  </a:solidFill>
                  <a:latin typeface="Poppins"/>
                  <a:ea typeface="Poppins"/>
                  <a:cs typeface="Poppins"/>
                  <a:sym typeface="Poppins"/>
                </a:rPr>
                <a:t>nascente</a:t>
              </a:r>
              <a:r>
                <a:rPr lang="en-US" sz="1999" dirty="0">
                  <a:solidFill>
                    <a:srgbClr val="000000"/>
                  </a:solidFill>
                  <a:latin typeface="Poppins"/>
                  <a:ea typeface="Poppins"/>
                  <a:cs typeface="Poppins"/>
                  <a:sym typeface="Poppins"/>
                </a:rPr>
                <a:t> turismo. Giacomo Ciani </a:t>
              </a:r>
              <a:r>
                <a:rPr lang="en-US" sz="1999" dirty="0" err="1">
                  <a:solidFill>
                    <a:srgbClr val="000000"/>
                  </a:solidFill>
                  <a:latin typeface="Poppins"/>
                  <a:ea typeface="Poppins"/>
                  <a:cs typeface="Poppins"/>
                  <a:sym typeface="Poppins"/>
                </a:rPr>
                <a:t>nel</a:t>
              </a:r>
              <a:r>
                <a:rPr lang="en-US" sz="1999" dirty="0">
                  <a:solidFill>
                    <a:srgbClr val="000000"/>
                  </a:solidFill>
                  <a:latin typeface="Poppins"/>
                  <a:ea typeface="Poppins"/>
                  <a:cs typeface="Poppins"/>
                  <a:sym typeface="Poppins"/>
                </a:rPr>
                <a:t> 1850 </a:t>
              </a:r>
              <a:r>
                <a:rPr lang="en-US" sz="1999" dirty="0" err="1">
                  <a:solidFill>
                    <a:srgbClr val="000000"/>
                  </a:solidFill>
                  <a:latin typeface="Poppins"/>
                  <a:ea typeface="Poppins"/>
                  <a:cs typeface="Poppins"/>
                  <a:sym typeface="Poppins"/>
                </a:rPr>
                <a:t>vinse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l'asta</a:t>
              </a:r>
              <a:r>
                <a:rPr lang="en-US" sz="1999" dirty="0">
                  <a:solidFill>
                    <a:srgbClr val="000000"/>
                  </a:solidFill>
                  <a:latin typeface="Poppins"/>
                  <a:ea typeface="Poppins"/>
                  <a:cs typeface="Poppins"/>
                  <a:sym typeface="Poppins"/>
                </a:rPr>
                <a:t> e </a:t>
              </a:r>
              <a:r>
                <a:rPr lang="en-US" sz="1999" dirty="0" err="1">
                  <a:solidFill>
                    <a:srgbClr val="000000"/>
                  </a:solidFill>
                  <a:latin typeface="Poppins"/>
                  <a:ea typeface="Poppins"/>
                  <a:cs typeface="Poppins"/>
                  <a:sym typeface="Poppins"/>
                </a:rPr>
                <a:t>realizza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l'Hotel</a:t>
              </a:r>
              <a:r>
                <a:rPr lang="en-US" sz="1999" dirty="0">
                  <a:solidFill>
                    <a:srgbClr val="000000"/>
                  </a:solidFill>
                  <a:latin typeface="Poppins"/>
                  <a:ea typeface="Poppins"/>
                  <a:cs typeface="Poppins"/>
                  <a:sym typeface="Poppins"/>
                </a:rPr>
                <a:t> du Parc. </a:t>
              </a:r>
              <a:r>
                <a:rPr lang="en-US" sz="1999" dirty="0" err="1">
                  <a:solidFill>
                    <a:srgbClr val="000000"/>
                  </a:solidFill>
                  <a:latin typeface="Poppins"/>
                  <a:ea typeface="Poppins"/>
                  <a:cs typeface="Poppins"/>
                  <a:sym typeface="Poppins"/>
                </a:rPr>
                <a:t>Costruito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intorno</a:t>
              </a:r>
              <a:r>
                <a:rPr lang="en-US" sz="1999" dirty="0">
                  <a:solidFill>
                    <a:srgbClr val="000000"/>
                  </a:solidFill>
                  <a:latin typeface="Poppins"/>
                  <a:ea typeface="Poppins"/>
                  <a:cs typeface="Poppins"/>
                  <a:sym typeface="Poppins"/>
                </a:rPr>
                <a:t> al </a:t>
              </a:r>
              <a:r>
                <a:rPr lang="en-US" sz="1999" dirty="0" err="1">
                  <a:solidFill>
                    <a:srgbClr val="000000"/>
                  </a:solidFill>
                  <a:latin typeface="Poppins"/>
                  <a:ea typeface="Poppins"/>
                  <a:cs typeface="Poppins"/>
                  <a:sym typeface="Poppins"/>
                </a:rPr>
                <a:t>chiostro</a:t>
              </a:r>
              <a:r>
                <a:rPr lang="en-US" sz="1999" dirty="0">
                  <a:solidFill>
                    <a:srgbClr val="000000"/>
                  </a:solidFill>
                  <a:latin typeface="Poppins"/>
                  <a:ea typeface="Poppins"/>
                  <a:cs typeface="Poppins"/>
                  <a:sym typeface="Poppins"/>
                </a:rPr>
                <a:t> con forma a L, con un lato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guardava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sul</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parco</a:t>
              </a:r>
              <a:r>
                <a:rPr lang="en-US" sz="1999" dirty="0">
                  <a:solidFill>
                    <a:srgbClr val="000000"/>
                  </a:solidFill>
                  <a:latin typeface="Poppins"/>
                  <a:ea typeface="Poppins"/>
                  <a:cs typeface="Poppins"/>
                  <a:sym typeface="Poppins"/>
                </a:rPr>
                <a:t> e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verso il </a:t>
              </a:r>
              <a:r>
                <a:rPr lang="en-US" sz="1999" dirty="0" err="1">
                  <a:solidFill>
                    <a:srgbClr val="000000"/>
                  </a:solidFill>
                  <a:latin typeface="Poppins"/>
                  <a:ea typeface="Poppins"/>
                  <a:cs typeface="Poppins"/>
                  <a:sym typeface="Poppins"/>
                </a:rPr>
                <a:t>lago</a:t>
              </a:r>
              <a:r>
                <a:rPr lang="en-US" sz="1999" dirty="0">
                  <a:solidFill>
                    <a:srgbClr val="000000"/>
                  </a:solidFill>
                  <a:latin typeface="Poppins"/>
                  <a:ea typeface="Poppins"/>
                  <a:cs typeface="Poppins"/>
                  <a:sym typeface="Poppins"/>
                </a:rPr>
                <a:t> con </a:t>
              </a:r>
              <a:r>
                <a:rPr lang="en-US" sz="1999" dirty="0" err="1">
                  <a:solidFill>
                    <a:srgbClr val="000000"/>
                  </a:solidFill>
                  <a:latin typeface="Poppins"/>
                  <a:ea typeface="Poppins"/>
                  <a:cs typeface="Poppins"/>
                  <a:sym typeface="Poppins"/>
                </a:rPr>
                <a:t>botteghe</a:t>
              </a:r>
              <a:r>
                <a:rPr lang="en-US" sz="1999" dirty="0">
                  <a:solidFill>
                    <a:srgbClr val="000000"/>
                  </a:solidFill>
                  <a:latin typeface="Poppins"/>
                  <a:ea typeface="Poppins"/>
                  <a:cs typeface="Poppins"/>
                  <a:sym typeface="Poppins"/>
                </a:rPr>
                <a:t> e un </a:t>
              </a:r>
              <a:r>
                <a:rPr lang="en-US" sz="1999" dirty="0" err="1">
                  <a:solidFill>
                    <a:srgbClr val="000000"/>
                  </a:solidFill>
                  <a:latin typeface="Poppins"/>
                  <a:ea typeface="Poppins"/>
                  <a:cs typeface="Poppins"/>
                  <a:sym typeface="Poppins"/>
                </a:rPr>
                <a:t>grande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ingresso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evidenziato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dalle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imponenti</a:t>
              </a:r>
              <a:r>
                <a:rPr lang="en-US" sz="1999" dirty="0">
                  <a:solidFill>
                    <a:srgbClr val="000000"/>
                  </a:solidFill>
                  <a:latin typeface="Poppins"/>
                  <a:ea typeface="Poppins"/>
                  <a:cs typeface="Poppins"/>
                  <a:sym typeface="Poppins"/>
                </a:rPr>
                <a:t> figure in </a:t>
              </a:r>
              <a:r>
                <a:rPr lang="en-US" sz="1999" dirty="0" err="1">
                  <a:solidFill>
                    <a:srgbClr val="000000"/>
                  </a:solidFill>
                  <a:latin typeface="Poppins"/>
                  <a:ea typeface="Poppins"/>
                  <a:cs typeface="Poppins"/>
                  <a:sym typeface="Poppins"/>
                </a:rPr>
                <a:t>pietra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dei</a:t>
              </a:r>
              <a:r>
                <a:rPr lang="en-US" sz="1999" dirty="0">
                  <a:solidFill>
                    <a:srgbClr val="000000"/>
                  </a:solidFill>
                  <a:latin typeface="Poppins"/>
                  <a:ea typeface="Poppins"/>
                  <a:cs typeface="Poppins"/>
                  <a:sym typeface="Poppins"/>
                </a:rPr>
                <a:t> quattro </a:t>
              </a:r>
              <a:r>
                <a:rPr lang="en-US" sz="1999" dirty="0" err="1">
                  <a:solidFill>
                    <a:srgbClr val="000000"/>
                  </a:solidFill>
                  <a:latin typeface="Poppins"/>
                  <a:ea typeface="Poppins"/>
                  <a:cs typeface="Poppins"/>
                  <a:sym typeface="Poppins"/>
                </a:rPr>
                <a:t>Atlanti</a:t>
              </a:r>
              <a:r>
                <a:rPr lang="en-US" sz="1999" dirty="0">
                  <a:solidFill>
                    <a:srgbClr val="000000"/>
                  </a:solidFill>
                  <a:latin typeface="Poppins"/>
                  <a:ea typeface="Poppins"/>
                  <a:cs typeface="Poppins"/>
                  <a:sym typeface="Poppins"/>
                </a:rPr>
                <a:t>. Ciani </a:t>
              </a:r>
              <a:r>
                <a:rPr lang="en-US" sz="1999" dirty="0" err="1">
                  <a:solidFill>
                    <a:srgbClr val="000000"/>
                  </a:solidFill>
                  <a:latin typeface="Poppins"/>
                  <a:ea typeface="Poppins"/>
                  <a:cs typeface="Poppins"/>
                  <a:sym typeface="Poppins"/>
                </a:rPr>
                <a:t>fece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costruire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l'attuale</a:t>
              </a:r>
              <a:r>
                <a:rPr lang="en-US" sz="1999" dirty="0">
                  <a:solidFill>
                    <a:srgbClr val="000000"/>
                  </a:solidFill>
                  <a:latin typeface="Poppins"/>
                  <a:ea typeface="Poppins"/>
                  <a:cs typeface="Poppins"/>
                  <a:sym typeface="Poppins"/>
                </a:rPr>
                <a:t> Belvedere con </a:t>
              </a:r>
              <a:r>
                <a:rPr lang="en-US" sz="1999" dirty="0" err="1">
                  <a:solidFill>
                    <a:srgbClr val="000000"/>
                  </a:solidFill>
                  <a:latin typeface="Poppins"/>
                  <a:ea typeface="Poppins"/>
                  <a:cs typeface="Poppins"/>
                  <a:sym typeface="Poppins"/>
                </a:rPr>
                <a:t>gli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approdi</a:t>
              </a:r>
              <a:r>
                <a:rPr lang="en-US" sz="1999" dirty="0">
                  <a:solidFill>
                    <a:srgbClr val="000000"/>
                  </a:solidFill>
                  <a:latin typeface="Poppins"/>
                  <a:ea typeface="Poppins"/>
                  <a:cs typeface="Poppins"/>
                  <a:sym typeface="Poppins"/>
                </a:rPr>
                <a:t> per le </a:t>
              </a:r>
              <a:r>
                <a:rPr lang="en-US" sz="1999" dirty="0" err="1">
                  <a:solidFill>
                    <a:srgbClr val="000000"/>
                  </a:solidFill>
                  <a:latin typeface="Poppins"/>
                  <a:ea typeface="Poppins"/>
                  <a:cs typeface="Poppins"/>
                  <a:sym typeface="Poppins"/>
                </a:rPr>
                <a:t>barche</a:t>
              </a:r>
              <a:r>
                <a:rPr lang="en-US" sz="1999" dirty="0">
                  <a:solidFill>
                    <a:srgbClr val="000000"/>
                  </a:solidFill>
                  <a:latin typeface="Poppins"/>
                  <a:ea typeface="Poppins"/>
                  <a:cs typeface="Poppins"/>
                  <a:sym typeface="Poppins"/>
                </a:rPr>
                <a:t> e </a:t>
              </a:r>
              <a:r>
                <a:rPr lang="en-US" sz="1999" dirty="0" err="1">
                  <a:solidFill>
                    <a:srgbClr val="000000"/>
                  </a:solidFill>
                  <a:latin typeface="Poppins"/>
                  <a:ea typeface="Poppins"/>
                  <a:cs typeface="Poppins"/>
                  <a:sym typeface="Poppins"/>
                </a:rPr>
                <a:t>collocare</a:t>
              </a:r>
              <a:r>
                <a:rPr lang="en-US" sz="1999" dirty="0">
                  <a:solidFill>
                    <a:srgbClr val="000000"/>
                  </a:solidFill>
                  <a:latin typeface="Poppins"/>
                  <a:ea typeface="Poppins"/>
                  <a:cs typeface="Poppins"/>
                  <a:sym typeface="Poppins"/>
                </a:rPr>
                <a:t> la </a:t>
              </a:r>
              <a:r>
                <a:rPr lang="en-US" sz="1999" dirty="0" err="1">
                  <a:solidFill>
                    <a:srgbClr val="000000"/>
                  </a:solidFill>
                  <a:latin typeface="Poppins"/>
                  <a:ea typeface="Poppins"/>
                  <a:cs typeface="Poppins"/>
                  <a:sym typeface="Poppins"/>
                </a:rPr>
                <a:t>statua</a:t>
              </a:r>
              <a:r>
                <a:rPr lang="en-US" sz="1999" dirty="0">
                  <a:solidFill>
                    <a:srgbClr val="000000"/>
                  </a:solidFill>
                  <a:latin typeface="Poppins"/>
                  <a:ea typeface="Poppins"/>
                  <a:cs typeface="Poppins"/>
                  <a:sym typeface="Poppins"/>
                </a:rPr>
                <a:t> di Guglielmo Tell, </a:t>
              </a:r>
              <a:r>
                <a:rPr lang="en-US" sz="1999" dirty="0" err="1">
                  <a:solidFill>
                    <a:srgbClr val="000000"/>
                  </a:solidFill>
                  <a:latin typeface="Poppins"/>
                  <a:ea typeface="Poppins"/>
                  <a:cs typeface="Poppins"/>
                  <a:sym typeface="Poppins"/>
                </a:rPr>
                <a:t>simbolo</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libertà</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comissionata</a:t>
              </a:r>
              <a:r>
                <a:rPr lang="en-US" sz="1999" dirty="0">
                  <a:solidFill>
                    <a:srgbClr val="000000"/>
                  </a:solidFill>
                  <a:latin typeface="Poppins"/>
                  <a:ea typeface="Poppins"/>
                  <a:cs typeface="Poppins"/>
                  <a:sym typeface="Poppins"/>
                </a:rPr>
                <a:t> a Vincenzo Vela.</a:t>
              </a:r>
            </a:p>
          </p:txBody>
        </p:sp>
      </p:grpSp>
      <p:grpSp>
        <p:nvGrpSpPr>
          <p:cNvPr id="6" name="Group 6"/>
          <p:cNvGrpSpPr/>
          <p:nvPr/>
        </p:nvGrpSpPr>
        <p:grpSpPr>
          <a:xfrm>
            <a:off x="595023" y="227103"/>
            <a:ext cx="12732407" cy="1603194"/>
            <a:chOff x="0" y="0"/>
            <a:chExt cx="3061292" cy="385461"/>
          </a:xfrm>
        </p:grpSpPr>
        <p:sp>
          <p:nvSpPr>
            <p:cNvPr id="7" name="Freeform 7"/>
            <p:cNvSpPr/>
            <p:nvPr/>
          </p:nvSpPr>
          <p:spPr>
            <a:xfrm>
              <a:off x="0" y="0"/>
              <a:ext cx="3061292" cy="385461"/>
            </a:xfrm>
            <a:custGeom>
              <a:avLst/>
              <a:gdLst/>
              <a:ahLst/>
              <a:cxnLst/>
              <a:rect l="l" t="t" r="r" b="b"/>
              <a:pathLst>
                <a:path w="3061292" h="385461">
                  <a:moveTo>
                    <a:pt x="31010" y="0"/>
                  </a:moveTo>
                  <a:lnTo>
                    <a:pt x="3030281" y="0"/>
                  </a:lnTo>
                  <a:cubicBezTo>
                    <a:pt x="3047408" y="0"/>
                    <a:pt x="3061292" y="13884"/>
                    <a:pt x="3061292" y="31010"/>
                  </a:cubicBezTo>
                  <a:lnTo>
                    <a:pt x="3061292" y="354450"/>
                  </a:lnTo>
                  <a:cubicBezTo>
                    <a:pt x="3061292" y="371577"/>
                    <a:pt x="3047408" y="385461"/>
                    <a:pt x="3030281" y="385461"/>
                  </a:cubicBezTo>
                  <a:lnTo>
                    <a:pt x="31010" y="385461"/>
                  </a:lnTo>
                  <a:cubicBezTo>
                    <a:pt x="22786" y="385461"/>
                    <a:pt x="14898" y="382194"/>
                    <a:pt x="9083" y="376378"/>
                  </a:cubicBezTo>
                  <a:cubicBezTo>
                    <a:pt x="3267" y="370562"/>
                    <a:pt x="0" y="362675"/>
                    <a:pt x="0" y="354450"/>
                  </a:cubicBezTo>
                  <a:lnTo>
                    <a:pt x="0" y="31010"/>
                  </a:lnTo>
                  <a:cubicBezTo>
                    <a:pt x="0" y="13884"/>
                    <a:pt x="13884" y="0"/>
                    <a:pt x="31010" y="0"/>
                  </a:cubicBezTo>
                  <a:close/>
                </a:path>
              </a:pathLst>
            </a:custGeom>
            <a:solidFill>
              <a:srgbClr val="FFFFFF"/>
            </a:solidFill>
            <a:ln w="38100" cap="rnd">
              <a:solidFill>
                <a:srgbClr val="282A29"/>
              </a:solidFill>
              <a:prstDash val="solid"/>
              <a:round/>
            </a:ln>
          </p:spPr>
          <p:txBody>
            <a:bodyPr/>
            <a:lstStyle/>
            <a:p>
              <a:endParaRPr lang="it-IT"/>
            </a:p>
          </p:txBody>
        </p:sp>
        <p:sp>
          <p:nvSpPr>
            <p:cNvPr id="8" name="TextBox 8"/>
            <p:cNvSpPr txBox="1"/>
            <p:nvPr/>
          </p:nvSpPr>
          <p:spPr>
            <a:xfrm>
              <a:off x="0" y="-38100"/>
              <a:ext cx="3061292" cy="42356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TextBox 9"/>
          <p:cNvSpPr txBox="1"/>
          <p:nvPr/>
        </p:nvSpPr>
        <p:spPr>
          <a:xfrm>
            <a:off x="792853" y="500253"/>
            <a:ext cx="16230600" cy="1209294"/>
          </a:xfrm>
          <a:prstGeom prst="rect">
            <a:avLst/>
          </a:prstGeom>
        </p:spPr>
        <p:txBody>
          <a:bodyPr lIns="0" tIns="0" rIns="0" bIns="0" rtlCol="0" anchor="t">
            <a:spAutoFit/>
          </a:bodyPr>
          <a:lstStyle/>
          <a:p>
            <a:pPr algn="l">
              <a:lnSpc>
                <a:spcPts val="8985"/>
              </a:lnSpc>
            </a:pPr>
            <a:r>
              <a:rPr lang="en-US" sz="8985">
                <a:solidFill>
                  <a:srgbClr val="2E2E2E"/>
                </a:solidFill>
                <a:latin typeface="Bobby Jones Soft"/>
                <a:ea typeface="Bobby Jones Soft"/>
                <a:cs typeface="Bobby Jones Soft"/>
                <a:sym typeface="Bobby Jones Soft"/>
              </a:rPr>
              <a:t>DA CONVENTO A HOTEL 1855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CD9"/>
        </a:solidFill>
        <a:effectLst/>
      </p:bgPr>
    </p:bg>
    <p:spTree>
      <p:nvGrpSpPr>
        <p:cNvPr id="1" name=""/>
        <p:cNvGrpSpPr/>
        <p:nvPr/>
      </p:nvGrpSpPr>
      <p:grpSpPr>
        <a:xfrm>
          <a:off x="0" y="0"/>
          <a:ext cx="0" cy="0"/>
          <a:chOff x="0" y="0"/>
          <a:chExt cx="0" cy="0"/>
        </a:xfrm>
      </p:grpSpPr>
      <p:sp>
        <p:nvSpPr>
          <p:cNvPr id="2" name="Freeform 2"/>
          <p:cNvSpPr/>
          <p:nvPr/>
        </p:nvSpPr>
        <p:spPr>
          <a:xfrm>
            <a:off x="-1036501" y="-459913"/>
            <a:ext cx="20142125" cy="11329945"/>
          </a:xfrm>
          <a:custGeom>
            <a:avLst/>
            <a:gdLst/>
            <a:ahLst/>
            <a:cxnLst/>
            <a:rect l="l" t="t" r="r" b="b"/>
            <a:pathLst>
              <a:path w="20142125" h="11329945">
                <a:moveTo>
                  <a:pt x="0" y="0"/>
                </a:moveTo>
                <a:lnTo>
                  <a:pt x="20142125" y="0"/>
                </a:lnTo>
                <a:lnTo>
                  <a:pt x="20142125" y="11329945"/>
                </a:lnTo>
                <a:lnTo>
                  <a:pt x="0" y="11329945"/>
                </a:lnTo>
                <a:lnTo>
                  <a:pt x="0" y="0"/>
                </a:lnTo>
                <a:close/>
              </a:path>
            </a:pathLst>
          </a:custGeom>
          <a:blipFill>
            <a:blip r:embed="rId2"/>
            <a:stretch>
              <a:fillRect t="-150128" b="-17024"/>
            </a:stretch>
          </a:blipFill>
        </p:spPr>
        <p:txBody>
          <a:bodyPr/>
          <a:lstStyle/>
          <a:p>
            <a:endParaRPr lang="it-IT"/>
          </a:p>
        </p:txBody>
      </p:sp>
      <p:grpSp>
        <p:nvGrpSpPr>
          <p:cNvPr id="3" name="Group 3"/>
          <p:cNvGrpSpPr/>
          <p:nvPr/>
        </p:nvGrpSpPr>
        <p:grpSpPr>
          <a:xfrm>
            <a:off x="387200" y="7325060"/>
            <a:ext cx="17517282" cy="2799471"/>
            <a:chOff x="0" y="0"/>
            <a:chExt cx="2282980" cy="364848"/>
          </a:xfrm>
        </p:grpSpPr>
        <p:sp>
          <p:nvSpPr>
            <p:cNvPr id="4" name="Freeform 4"/>
            <p:cNvSpPr/>
            <p:nvPr/>
          </p:nvSpPr>
          <p:spPr>
            <a:xfrm>
              <a:off x="0" y="0"/>
              <a:ext cx="2282980" cy="364848"/>
            </a:xfrm>
            <a:custGeom>
              <a:avLst/>
              <a:gdLst/>
              <a:ahLst/>
              <a:cxnLst/>
              <a:rect l="l" t="t" r="r" b="b"/>
              <a:pathLst>
                <a:path w="2282980" h="364848">
                  <a:moveTo>
                    <a:pt x="22540" y="0"/>
                  </a:moveTo>
                  <a:lnTo>
                    <a:pt x="2260440" y="0"/>
                  </a:lnTo>
                  <a:cubicBezTo>
                    <a:pt x="2266418" y="0"/>
                    <a:pt x="2272151" y="2375"/>
                    <a:pt x="2276378" y="6602"/>
                  </a:cubicBezTo>
                  <a:cubicBezTo>
                    <a:pt x="2280606" y="10829"/>
                    <a:pt x="2282980" y="16562"/>
                    <a:pt x="2282980" y="22540"/>
                  </a:cubicBezTo>
                  <a:lnTo>
                    <a:pt x="2282980" y="342308"/>
                  </a:lnTo>
                  <a:cubicBezTo>
                    <a:pt x="2282980" y="348286"/>
                    <a:pt x="2280606" y="354019"/>
                    <a:pt x="2276378" y="358246"/>
                  </a:cubicBezTo>
                  <a:cubicBezTo>
                    <a:pt x="2272151" y="362473"/>
                    <a:pt x="2266418" y="364848"/>
                    <a:pt x="2260440" y="364848"/>
                  </a:cubicBezTo>
                  <a:lnTo>
                    <a:pt x="22540" y="364848"/>
                  </a:lnTo>
                  <a:cubicBezTo>
                    <a:pt x="16562" y="364848"/>
                    <a:pt x="10829" y="362473"/>
                    <a:pt x="6602" y="358246"/>
                  </a:cubicBezTo>
                  <a:cubicBezTo>
                    <a:pt x="2375" y="354019"/>
                    <a:pt x="0" y="348286"/>
                    <a:pt x="0" y="342308"/>
                  </a:cubicBezTo>
                  <a:lnTo>
                    <a:pt x="0" y="22540"/>
                  </a:lnTo>
                  <a:cubicBezTo>
                    <a:pt x="0" y="16562"/>
                    <a:pt x="2375" y="10829"/>
                    <a:pt x="6602" y="6602"/>
                  </a:cubicBezTo>
                  <a:cubicBezTo>
                    <a:pt x="10829" y="2375"/>
                    <a:pt x="16562" y="0"/>
                    <a:pt x="22540"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66675"/>
              <a:ext cx="2282980" cy="431523"/>
            </a:xfrm>
            <a:prstGeom prst="rect">
              <a:avLst/>
            </a:prstGeom>
          </p:spPr>
          <p:txBody>
            <a:bodyPr lIns="254000" tIns="254000" rIns="254000" bIns="254000" rtlCol="0" anchor="t"/>
            <a:lstStyle/>
            <a:p>
              <a:pPr algn="ctr">
                <a:lnSpc>
                  <a:spcPts val="3359"/>
                </a:lnSpc>
                <a:spcBef>
                  <a:spcPct val="0"/>
                </a:spcBef>
              </a:pPr>
              <a:endParaRPr/>
            </a:p>
          </p:txBody>
        </p:sp>
      </p:grpSp>
      <p:grpSp>
        <p:nvGrpSpPr>
          <p:cNvPr id="6" name="Group 6"/>
          <p:cNvGrpSpPr/>
          <p:nvPr/>
        </p:nvGrpSpPr>
        <p:grpSpPr>
          <a:xfrm>
            <a:off x="755896" y="1028700"/>
            <a:ext cx="16503404" cy="1682590"/>
            <a:chOff x="0" y="0"/>
            <a:chExt cx="3967964" cy="404550"/>
          </a:xfrm>
        </p:grpSpPr>
        <p:sp>
          <p:nvSpPr>
            <p:cNvPr id="7" name="Freeform 7"/>
            <p:cNvSpPr/>
            <p:nvPr/>
          </p:nvSpPr>
          <p:spPr>
            <a:xfrm>
              <a:off x="0" y="0"/>
              <a:ext cx="3967964" cy="404550"/>
            </a:xfrm>
            <a:custGeom>
              <a:avLst/>
              <a:gdLst/>
              <a:ahLst/>
              <a:cxnLst/>
              <a:rect l="l" t="t" r="r" b="b"/>
              <a:pathLst>
                <a:path w="3967964" h="404550">
                  <a:moveTo>
                    <a:pt x="23925" y="0"/>
                  </a:moveTo>
                  <a:lnTo>
                    <a:pt x="3944040" y="0"/>
                  </a:lnTo>
                  <a:cubicBezTo>
                    <a:pt x="3950385" y="0"/>
                    <a:pt x="3956470" y="2521"/>
                    <a:pt x="3960957" y="7007"/>
                  </a:cubicBezTo>
                  <a:cubicBezTo>
                    <a:pt x="3965444" y="11494"/>
                    <a:pt x="3967964" y="17579"/>
                    <a:pt x="3967964" y="23925"/>
                  </a:cubicBezTo>
                  <a:lnTo>
                    <a:pt x="3967964" y="380626"/>
                  </a:lnTo>
                  <a:cubicBezTo>
                    <a:pt x="3967964" y="386971"/>
                    <a:pt x="3965444" y="393056"/>
                    <a:pt x="3960957" y="397543"/>
                  </a:cubicBezTo>
                  <a:cubicBezTo>
                    <a:pt x="3956470" y="402030"/>
                    <a:pt x="3950385" y="404550"/>
                    <a:pt x="3944040" y="404550"/>
                  </a:cubicBezTo>
                  <a:lnTo>
                    <a:pt x="23925" y="404550"/>
                  </a:lnTo>
                  <a:cubicBezTo>
                    <a:pt x="17579" y="404550"/>
                    <a:pt x="11494" y="402030"/>
                    <a:pt x="7007" y="397543"/>
                  </a:cubicBezTo>
                  <a:cubicBezTo>
                    <a:pt x="2521" y="393056"/>
                    <a:pt x="0" y="386971"/>
                    <a:pt x="0" y="380626"/>
                  </a:cubicBezTo>
                  <a:lnTo>
                    <a:pt x="0" y="23925"/>
                  </a:lnTo>
                  <a:cubicBezTo>
                    <a:pt x="0" y="17579"/>
                    <a:pt x="2521" y="11494"/>
                    <a:pt x="7007" y="7007"/>
                  </a:cubicBezTo>
                  <a:cubicBezTo>
                    <a:pt x="11494" y="2521"/>
                    <a:pt x="17579" y="0"/>
                    <a:pt x="23925" y="0"/>
                  </a:cubicBezTo>
                  <a:close/>
                </a:path>
              </a:pathLst>
            </a:custGeom>
            <a:solidFill>
              <a:srgbClr val="FFFFFF"/>
            </a:solidFill>
            <a:ln w="38100" cap="rnd">
              <a:solidFill>
                <a:srgbClr val="282A29"/>
              </a:solidFill>
              <a:prstDash val="solid"/>
              <a:round/>
            </a:ln>
          </p:spPr>
          <p:txBody>
            <a:bodyPr/>
            <a:lstStyle/>
            <a:p>
              <a:endParaRPr lang="it-IT"/>
            </a:p>
          </p:txBody>
        </p:sp>
        <p:sp>
          <p:nvSpPr>
            <p:cNvPr id="8" name="TextBox 8"/>
            <p:cNvSpPr txBox="1"/>
            <p:nvPr/>
          </p:nvSpPr>
          <p:spPr>
            <a:xfrm>
              <a:off x="0" y="-38100"/>
              <a:ext cx="3967964" cy="44265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TextBox 9"/>
          <p:cNvSpPr txBox="1"/>
          <p:nvPr/>
        </p:nvSpPr>
        <p:spPr>
          <a:xfrm>
            <a:off x="1028700" y="1311375"/>
            <a:ext cx="16230600" cy="2416988"/>
          </a:xfrm>
          <a:prstGeom prst="rect">
            <a:avLst/>
          </a:prstGeom>
        </p:spPr>
        <p:txBody>
          <a:bodyPr lIns="0" tIns="0" rIns="0" bIns="0" rtlCol="0" anchor="t">
            <a:spAutoFit/>
          </a:bodyPr>
          <a:lstStyle/>
          <a:p>
            <a:pPr algn="ctr">
              <a:lnSpc>
                <a:spcPts val="9285"/>
              </a:lnSpc>
            </a:pPr>
            <a:r>
              <a:rPr lang="en-US" sz="9285">
                <a:solidFill>
                  <a:srgbClr val="2E2E2E"/>
                </a:solidFill>
                <a:latin typeface="Bobby Jones Soft"/>
                <a:ea typeface="Bobby Jones Soft"/>
                <a:cs typeface="Bobby Jones Soft"/>
                <a:sym typeface="Bobby Jones Soft"/>
              </a:rPr>
              <a:t>IL GRAND HOTEL PALACE 1903-1904</a:t>
            </a:r>
          </a:p>
          <a:p>
            <a:pPr algn="ctr">
              <a:lnSpc>
                <a:spcPts val="9285"/>
              </a:lnSpc>
            </a:pPr>
            <a:endParaRPr lang="en-US" sz="9285">
              <a:solidFill>
                <a:srgbClr val="2E2E2E"/>
              </a:solidFill>
              <a:latin typeface="Bobby Jones Soft"/>
              <a:ea typeface="Bobby Jones Soft"/>
              <a:cs typeface="Bobby Jones Soft"/>
              <a:sym typeface="Bobby Jones Soft"/>
            </a:endParaRPr>
          </a:p>
        </p:txBody>
      </p:sp>
      <p:sp>
        <p:nvSpPr>
          <p:cNvPr id="10" name="TextBox 10"/>
          <p:cNvSpPr txBox="1"/>
          <p:nvPr/>
        </p:nvSpPr>
        <p:spPr>
          <a:xfrm>
            <a:off x="583583" y="7458272"/>
            <a:ext cx="17170292" cy="2473672"/>
          </a:xfrm>
          <a:prstGeom prst="rect">
            <a:avLst/>
          </a:prstGeom>
        </p:spPr>
        <p:txBody>
          <a:bodyPr lIns="0" tIns="0" rIns="0" bIns="0" rtlCol="0" anchor="t">
            <a:spAutoFit/>
          </a:bodyPr>
          <a:lstStyle/>
          <a:p>
            <a:pPr algn="ctr">
              <a:lnSpc>
                <a:spcPts val="2799"/>
              </a:lnSpc>
              <a:spcBef>
                <a:spcPct val="0"/>
              </a:spcBef>
            </a:pPr>
            <a:r>
              <a:rPr lang="en-US" sz="1999">
                <a:solidFill>
                  <a:srgbClr val="2E2E2E"/>
                </a:solidFill>
                <a:latin typeface="Poppins"/>
                <a:ea typeface="Poppins"/>
                <a:cs typeface="Poppins"/>
                <a:sym typeface="Poppins"/>
              </a:rPr>
              <a:t>Nel 1901 l'Hotel du Parc conosceva la concorrenza di altri alberghi e necessitava di importanti miglioramenti. Il nuovo acquirente, proprietario di alberghi in Svizzera e all'estero, nel 1903 avvia i lavori di restauro che prevedevano la soprelevazione di due piani, una nuova hall, un salone per le feste, il riscaldamento, la luce elettrica e l'ascensore. Le migliorie continuarono negli anni succesivi rendendolo più lussuoso, ospiti di rilievo come nel 1925 il ministro degli esteri tedesco e la sua delegazione alla conferenza della Società delle Nazioni che doveva facilitare la distensione tra le potenze che si erano combattute durante la Prima guerra mondiale. Dopo la crisi del turismo a causa del secondo conflitto mondiale, l'hotel mantenne il livello della sua fama mondiale fino al 1969 quando il Cantone per una irregolarità d'esercizio impose la chiusura e si aprì una contesa tra gli eredi.​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968792"/>
            <a:chOff x="0" y="0"/>
            <a:chExt cx="6729014" cy="401650"/>
          </a:xfrm>
        </p:grpSpPr>
        <p:sp>
          <p:nvSpPr>
            <p:cNvPr id="3" name="Freeform 3"/>
            <p:cNvSpPr/>
            <p:nvPr/>
          </p:nvSpPr>
          <p:spPr>
            <a:xfrm>
              <a:off x="0" y="0"/>
              <a:ext cx="6729015" cy="401650"/>
            </a:xfrm>
            <a:custGeom>
              <a:avLst/>
              <a:gdLst/>
              <a:ahLst/>
              <a:cxnLst/>
              <a:rect l="l" t="t" r="r" b="b"/>
              <a:pathLst>
                <a:path w="6729015" h="401650">
                  <a:moveTo>
                    <a:pt x="24327" y="0"/>
                  </a:moveTo>
                  <a:lnTo>
                    <a:pt x="6704688" y="0"/>
                  </a:lnTo>
                  <a:cubicBezTo>
                    <a:pt x="6718123" y="0"/>
                    <a:pt x="6729015" y="10891"/>
                    <a:pt x="6729015" y="24327"/>
                  </a:cubicBezTo>
                  <a:lnTo>
                    <a:pt x="6729015" y="377323"/>
                  </a:lnTo>
                  <a:cubicBezTo>
                    <a:pt x="6729015" y="390758"/>
                    <a:pt x="6718123" y="401650"/>
                    <a:pt x="6704688" y="401650"/>
                  </a:cubicBezTo>
                  <a:lnTo>
                    <a:pt x="24327" y="401650"/>
                  </a:lnTo>
                  <a:cubicBezTo>
                    <a:pt x="10891" y="401650"/>
                    <a:pt x="0" y="390758"/>
                    <a:pt x="0" y="377323"/>
                  </a:cubicBezTo>
                  <a:lnTo>
                    <a:pt x="0" y="24327"/>
                  </a:lnTo>
                  <a:cubicBezTo>
                    <a:pt x="0" y="10891"/>
                    <a:pt x="10891" y="0"/>
                    <a:pt x="24327" y="0"/>
                  </a:cubicBezTo>
                  <a:close/>
                </a:path>
              </a:pathLst>
            </a:custGeom>
            <a:solidFill>
              <a:srgbClr val="FFFFFF"/>
            </a:solidFill>
            <a:ln w="38100" cap="rnd">
              <a:solidFill>
                <a:srgbClr val="282A29"/>
              </a:solidFill>
              <a:prstDash val="solid"/>
              <a:round/>
            </a:ln>
          </p:spPr>
          <p:txBody>
            <a:bodyPr/>
            <a:lstStyle/>
            <a:p>
              <a:endParaRPr lang="it-IT"/>
            </a:p>
          </p:txBody>
        </p:sp>
        <p:sp>
          <p:nvSpPr>
            <p:cNvPr id="4" name="TextBox 4"/>
            <p:cNvSpPr txBox="1"/>
            <p:nvPr/>
          </p:nvSpPr>
          <p:spPr>
            <a:xfrm>
              <a:off x="0" y="-38100"/>
              <a:ext cx="6729014" cy="4397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2330094"/>
            <a:ext cx="5057744" cy="6928206"/>
            <a:chOff x="0" y="0"/>
            <a:chExt cx="709490" cy="971874"/>
          </a:xfrm>
        </p:grpSpPr>
        <p:sp>
          <p:nvSpPr>
            <p:cNvPr id="6" name="Freeform 6"/>
            <p:cNvSpPr/>
            <p:nvPr/>
          </p:nvSpPr>
          <p:spPr>
            <a:xfrm>
              <a:off x="0" y="0"/>
              <a:ext cx="709490" cy="971874"/>
            </a:xfrm>
            <a:custGeom>
              <a:avLst/>
              <a:gdLst/>
              <a:ahLst/>
              <a:cxnLst/>
              <a:rect l="l" t="t" r="r" b="b"/>
              <a:pathLst>
                <a:path w="709490" h="971874">
                  <a:moveTo>
                    <a:pt x="35206" y="0"/>
                  </a:moveTo>
                  <a:lnTo>
                    <a:pt x="674284" y="0"/>
                  </a:lnTo>
                  <a:cubicBezTo>
                    <a:pt x="683621" y="0"/>
                    <a:pt x="692576" y="3709"/>
                    <a:pt x="699178" y="10312"/>
                  </a:cubicBezTo>
                  <a:cubicBezTo>
                    <a:pt x="705781" y="16914"/>
                    <a:pt x="709490" y="25869"/>
                    <a:pt x="709490" y="35206"/>
                  </a:cubicBezTo>
                  <a:lnTo>
                    <a:pt x="709490" y="936668"/>
                  </a:lnTo>
                  <a:cubicBezTo>
                    <a:pt x="709490" y="946005"/>
                    <a:pt x="705781" y="954960"/>
                    <a:pt x="699178" y="961563"/>
                  </a:cubicBezTo>
                  <a:cubicBezTo>
                    <a:pt x="692576" y="968165"/>
                    <a:pt x="683621" y="971874"/>
                    <a:pt x="674284" y="971874"/>
                  </a:cubicBezTo>
                  <a:lnTo>
                    <a:pt x="35206" y="971874"/>
                  </a:lnTo>
                  <a:cubicBezTo>
                    <a:pt x="25869" y="971874"/>
                    <a:pt x="16914" y="968165"/>
                    <a:pt x="10312" y="961563"/>
                  </a:cubicBezTo>
                  <a:cubicBezTo>
                    <a:pt x="3709" y="954960"/>
                    <a:pt x="0" y="946005"/>
                    <a:pt x="0" y="936668"/>
                  </a:cubicBezTo>
                  <a:lnTo>
                    <a:pt x="0" y="35206"/>
                  </a:lnTo>
                  <a:cubicBezTo>
                    <a:pt x="0" y="25869"/>
                    <a:pt x="3709" y="16914"/>
                    <a:pt x="10312" y="10312"/>
                  </a:cubicBezTo>
                  <a:cubicBezTo>
                    <a:pt x="16914" y="3709"/>
                    <a:pt x="25869" y="0"/>
                    <a:pt x="35206" y="0"/>
                  </a:cubicBezTo>
                  <a:close/>
                </a:path>
              </a:pathLst>
            </a:custGeom>
            <a:blipFill>
              <a:blip r:embed="rId2"/>
              <a:stretch>
                <a:fillRect l="-13354" r="-13354"/>
              </a:stretch>
            </a:blipFill>
            <a:ln w="38100" cap="rnd">
              <a:solidFill>
                <a:srgbClr val="282A29"/>
              </a:solidFill>
              <a:prstDash val="solid"/>
              <a:round/>
            </a:ln>
          </p:spPr>
          <p:txBody>
            <a:bodyPr/>
            <a:lstStyle/>
            <a:p>
              <a:endParaRPr lang="it-IT"/>
            </a:p>
          </p:txBody>
        </p:sp>
      </p:grpSp>
      <p:grpSp>
        <p:nvGrpSpPr>
          <p:cNvPr id="7" name="Group 7"/>
          <p:cNvGrpSpPr/>
          <p:nvPr/>
        </p:nvGrpSpPr>
        <p:grpSpPr>
          <a:xfrm>
            <a:off x="6364186" y="2330094"/>
            <a:ext cx="10895114" cy="6928206"/>
            <a:chOff x="0" y="0"/>
            <a:chExt cx="1419931" cy="902934"/>
          </a:xfrm>
        </p:grpSpPr>
        <p:sp>
          <p:nvSpPr>
            <p:cNvPr id="8" name="Freeform 8"/>
            <p:cNvSpPr/>
            <p:nvPr/>
          </p:nvSpPr>
          <p:spPr>
            <a:xfrm>
              <a:off x="0" y="0"/>
              <a:ext cx="1419931" cy="902934"/>
            </a:xfrm>
            <a:custGeom>
              <a:avLst/>
              <a:gdLst/>
              <a:ahLst/>
              <a:cxnLst/>
              <a:rect l="l" t="t" r="r" b="b"/>
              <a:pathLst>
                <a:path w="1419931" h="902934">
                  <a:moveTo>
                    <a:pt x="36240" y="0"/>
                  </a:moveTo>
                  <a:lnTo>
                    <a:pt x="1383691" y="0"/>
                  </a:lnTo>
                  <a:cubicBezTo>
                    <a:pt x="1393302" y="0"/>
                    <a:pt x="1402520" y="3818"/>
                    <a:pt x="1409316" y="10614"/>
                  </a:cubicBezTo>
                  <a:cubicBezTo>
                    <a:pt x="1416113" y="17411"/>
                    <a:pt x="1419931" y="26628"/>
                    <a:pt x="1419931" y="36240"/>
                  </a:cubicBezTo>
                  <a:lnTo>
                    <a:pt x="1419931" y="866694"/>
                  </a:lnTo>
                  <a:cubicBezTo>
                    <a:pt x="1419931" y="876306"/>
                    <a:pt x="1416113" y="885524"/>
                    <a:pt x="1409316" y="892320"/>
                  </a:cubicBezTo>
                  <a:cubicBezTo>
                    <a:pt x="1402520" y="899116"/>
                    <a:pt x="1393302" y="902934"/>
                    <a:pt x="1383691" y="902934"/>
                  </a:cubicBezTo>
                  <a:lnTo>
                    <a:pt x="36240" y="902934"/>
                  </a:lnTo>
                  <a:cubicBezTo>
                    <a:pt x="26628" y="902934"/>
                    <a:pt x="17411" y="899116"/>
                    <a:pt x="10614" y="892320"/>
                  </a:cubicBezTo>
                  <a:cubicBezTo>
                    <a:pt x="3818" y="885524"/>
                    <a:pt x="0" y="876306"/>
                    <a:pt x="0" y="866694"/>
                  </a:cubicBezTo>
                  <a:lnTo>
                    <a:pt x="0" y="36240"/>
                  </a:lnTo>
                  <a:cubicBezTo>
                    <a:pt x="0" y="26628"/>
                    <a:pt x="3818" y="17411"/>
                    <a:pt x="10614" y="10614"/>
                  </a:cubicBezTo>
                  <a:cubicBezTo>
                    <a:pt x="17411" y="3818"/>
                    <a:pt x="26628" y="0"/>
                    <a:pt x="36240" y="0"/>
                  </a:cubicBezTo>
                  <a:close/>
                </a:path>
              </a:pathLst>
            </a:custGeom>
            <a:solidFill>
              <a:srgbClr val="FFFFFF"/>
            </a:solidFill>
            <a:ln w="38100" cap="rnd">
              <a:solidFill>
                <a:srgbClr val="282A29"/>
              </a:solidFill>
              <a:prstDash val="solid"/>
              <a:round/>
            </a:ln>
          </p:spPr>
          <p:txBody>
            <a:bodyPr/>
            <a:lstStyle/>
            <a:p>
              <a:endParaRPr lang="it-IT"/>
            </a:p>
          </p:txBody>
        </p:sp>
        <p:sp>
          <p:nvSpPr>
            <p:cNvPr id="9" name="TextBox 9"/>
            <p:cNvSpPr txBox="1"/>
            <p:nvPr/>
          </p:nvSpPr>
          <p:spPr>
            <a:xfrm>
              <a:off x="0" y="-114300"/>
              <a:ext cx="1419931" cy="1017234"/>
            </a:xfrm>
            <a:prstGeom prst="rect">
              <a:avLst/>
            </a:prstGeom>
          </p:spPr>
          <p:txBody>
            <a:bodyPr lIns="254000" tIns="254000" rIns="254000" bIns="254000" rtlCol="0" anchor="ctr"/>
            <a:lstStyle/>
            <a:p>
              <a:pPr algn="l">
                <a:lnSpc>
                  <a:spcPts val="3548"/>
                </a:lnSpc>
              </a:pPr>
              <a:r>
                <a:rPr lang="en-US" sz="2099">
                  <a:solidFill>
                    <a:srgbClr val="000000"/>
                  </a:solidFill>
                  <a:latin typeface="Poppins"/>
                  <a:ea typeface="Poppins"/>
                  <a:cs typeface="Poppins"/>
                  <a:sym typeface="Poppins"/>
                </a:rPr>
                <a:t>Realizzata dalle officine Stigler di Milano, funzionante con un’unica vettura trainata da due funi e con un contrappeso disposto in un pozzo verticale, venne aperta al pubblico nel luglio 1913. Veniva ad affiancare la scalinata che collegava il lungolago al quartiere di Loreto, probabilmente edificata nel 1906 in concomitanza con la costruzione dell’Hotel Internazionale. La funicolare degli Angioli fu la quarta funicolare messa in esercizio a Lugano, era proprietà di una società privata e svolgeva la funzione di collegamento della parte alta della città con il lago. Un terzo della sua utenza era costituito dalla clientela dell’hotel Bristol la cui chiusura nel 1971 generò un problema nell’esercizio della funicolare stessa. Ne seguì un periodo di crisi e fu dal 1974 che passò ad essere proprietà del comune. L’11 dicembre del 1986 una lettera dell’ACT (Azienda Comunale Trasporti) annunciò la sua definitiva chiusura.​ Nel 2019 la Città ha promosso un concorso per uno studio di conservazione e valorizzazione della scalinata e della funicolare.​</a:t>
              </a:r>
            </a:p>
          </p:txBody>
        </p:sp>
      </p:grpSp>
      <p:sp>
        <p:nvSpPr>
          <p:cNvPr id="10" name="TextBox 10"/>
          <p:cNvSpPr txBox="1"/>
          <p:nvPr/>
        </p:nvSpPr>
        <p:spPr>
          <a:xfrm>
            <a:off x="1028700" y="1264004"/>
            <a:ext cx="16230600" cy="733489"/>
          </a:xfrm>
          <a:prstGeom prst="rect">
            <a:avLst/>
          </a:prstGeom>
        </p:spPr>
        <p:txBody>
          <a:bodyPr lIns="0" tIns="0" rIns="0" bIns="0" rtlCol="0" anchor="t">
            <a:spAutoFit/>
          </a:bodyPr>
          <a:lstStyle/>
          <a:p>
            <a:pPr algn="ctr">
              <a:lnSpc>
                <a:spcPts val="5443"/>
              </a:lnSpc>
            </a:pPr>
            <a:r>
              <a:rPr lang="en-US" sz="5443">
                <a:solidFill>
                  <a:srgbClr val="2E2E2E"/>
                </a:solidFill>
                <a:latin typeface="Bobby Jones Soft"/>
                <a:ea typeface="Bobby Jones Soft"/>
                <a:cs typeface="Bobby Jones Soft"/>
                <a:sym typeface="Bobby Jones Soft"/>
              </a:rPr>
              <a:t>LA FUNICOLARE DEGLI ANGIOLI 1913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3204" y="1028700"/>
            <a:ext cx="12001592" cy="1682590"/>
            <a:chOff x="0" y="0"/>
            <a:chExt cx="2885580" cy="404550"/>
          </a:xfrm>
        </p:grpSpPr>
        <p:sp>
          <p:nvSpPr>
            <p:cNvPr id="3" name="Freeform 3"/>
            <p:cNvSpPr/>
            <p:nvPr/>
          </p:nvSpPr>
          <p:spPr>
            <a:xfrm>
              <a:off x="0" y="0"/>
              <a:ext cx="2885580" cy="404550"/>
            </a:xfrm>
            <a:custGeom>
              <a:avLst/>
              <a:gdLst/>
              <a:ahLst/>
              <a:cxnLst/>
              <a:rect l="l" t="t" r="r" b="b"/>
              <a:pathLst>
                <a:path w="2885580" h="404550">
                  <a:moveTo>
                    <a:pt x="32899" y="0"/>
                  </a:moveTo>
                  <a:lnTo>
                    <a:pt x="2852681" y="0"/>
                  </a:lnTo>
                  <a:cubicBezTo>
                    <a:pt x="2861406" y="0"/>
                    <a:pt x="2869774" y="3466"/>
                    <a:pt x="2875944" y="9636"/>
                  </a:cubicBezTo>
                  <a:cubicBezTo>
                    <a:pt x="2882114" y="15806"/>
                    <a:pt x="2885580" y="24173"/>
                    <a:pt x="2885580" y="32899"/>
                  </a:cubicBezTo>
                  <a:lnTo>
                    <a:pt x="2885580" y="371652"/>
                  </a:lnTo>
                  <a:cubicBezTo>
                    <a:pt x="2885580" y="389821"/>
                    <a:pt x="2870850" y="404550"/>
                    <a:pt x="2852681" y="404550"/>
                  </a:cubicBezTo>
                  <a:lnTo>
                    <a:pt x="32899" y="404550"/>
                  </a:lnTo>
                  <a:cubicBezTo>
                    <a:pt x="14729" y="404550"/>
                    <a:pt x="0" y="389821"/>
                    <a:pt x="0" y="371652"/>
                  </a:cubicBezTo>
                  <a:lnTo>
                    <a:pt x="0" y="32899"/>
                  </a:lnTo>
                  <a:cubicBezTo>
                    <a:pt x="0" y="14729"/>
                    <a:pt x="14729" y="0"/>
                    <a:pt x="32899" y="0"/>
                  </a:cubicBezTo>
                  <a:close/>
                </a:path>
              </a:pathLst>
            </a:custGeom>
            <a:solidFill>
              <a:srgbClr val="FFFFFF"/>
            </a:solidFill>
            <a:ln w="38100" cap="rnd">
              <a:solidFill>
                <a:srgbClr val="282A29"/>
              </a:solidFill>
              <a:prstDash val="solid"/>
              <a:round/>
            </a:ln>
          </p:spPr>
          <p:txBody>
            <a:bodyPr/>
            <a:lstStyle/>
            <a:p>
              <a:endParaRPr lang="it-IT"/>
            </a:p>
          </p:txBody>
        </p:sp>
        <p:sp>
          <p:nvSpPr>
            <p:cNvPr id="4" name="TextBox 4"/>
            <p:cNvSpPr txBox="1"/>
            <p:nvPr/>
          </p:nvSpPr>
          <p:spPr>
            <a:xfrm>
              <a:off x="0" y="-38100"/>
              <a:ext cx="2885580" cy="4426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53354" y="3307848"/>
            <a:ext cx="3538734" cy="6718696"/>
            <a:chOff x="0" y="0"/>
            <a:chExt cx="4718312" cy="8958261"/>
          </a:xfrm>
        </p:grpSpPr>
        <p:grpSp>
          <p:nvGrpSpPr>
            <p:cNvPr id="6" name="Group 6"/>
            <p:cNvGrpSpPr/>
            <p:nvPr/>
          </p:nvGrpSpPr>
          <p:grpSpPr>
            <a:xfrm>
              <a:off x="0" y="5018247"/>
              <a:ext cx="4718312" cy="3940014"/>
              <a:chOff x="0" y="0"/>
              <a:chExt cx="461194" cy="385119"/>
            </a:xfrm>
          </p:grpSpPr>
          <p:sp>
            <p:nvSpPr>
              <p:cNvPr id="7" name="Freeform 7"/>
              <p:cNvSpPr/>
              <p:nvPr/>
            </p:nvSpPr>
            <p:spPr>
              <a:xfrm>
                <a:off x="0" y="0"/>
                <a:ext cx="461194" cy="385119"/>
              </a:xfrm>
              <a:custGeom>
                <a:avLst/>
                <a:gdLst/>
                <a:ahLst/>
                <a:cxnLst/>
                <a:rect l="l" t="t" r="r" b="b"/>
                <a:pathLst>
                  <a:path w="461194" h="385119">
                    <a:moveTo>
                      <a:pt x="111576" y="0"/>
                    </a:moveTo>
                    <a:lnTo>
                      <a:pt x="349618" y="0"/>
                    </a:lnTo>
                    <a:cubicBezTo>
                      <a:pt x="411239" y="0"/>
                      <a:pt x="461194" y="49954"/>
                      <a:pt x="461194" y="111576"/>
                    </a:cubicBezTo>
                    <a:lnTo>
                      <a:pt x="461194" y="273543"/>
                    </a:lnTo>
                    <a:cubicBezTo>
                      <a:pt x="461194" y="335164"/>
                      <a:pt x="411239" y="385119"/>
                      <a:pt x="349618" y="385119"/>
                    </a:cubicBezTo>
                    <a:lnTo>
                      <a:pt x="111576" y="385119"/>
                    </a:lnTo>
                    <a:cubicBezTo>
                      <a:pt x="49954" y="385119"/>
                      <a:pt x="0" y="335164"/>
                      <a:pt x="0" y="273543"/>
                    </a:cubicBezTo>
                    <a:lnTo>
                      <a:pt x="0" y="111576"/>
                    </a:lnTo>
                    <a:cubicBezTo>
                      <a:pt x="0" y="49954"/>
                      <a:pt x="49954" y="0"/>
                      <a:pt x="111576" y="0"/>
                    </a:cubicBezTo>
                    <a:close/>
                  </a:path>
                </a:pathLst>
              </a:custGeom>
              <a:solidFill>
                <a:srgbClr val="FFFFFF"/>
              </a:solidFill>
              <a:ln w="38100" cap="rnd">
                <a:solidFill>
                  <a:srgbClr val="282A29"/>
                </a:solidFill>
                <a:prstDash val="solid"/>
                <a:round/>
              </a:ln>
            </p:spPr>
            <p:txBody>
              <a:bodyPr/>
              <a:lstStyle/>
              <a:p>
                <a:endParaRPr lang="it-IT"/>
              </a:p>
            </p:txBody>
          </p:sp>
          <p:sp>
            <p:nvSpPr>
              <p:cNvPr id="8" name="TextBox 8"/>
              <p:cNvSpPr txBox="1"/>
              <p:nvPr/>
            </p:nvSpPr>
            <p:spPr>
              <a:xfrm>
                <a:off x="0" y="-57150"/>
                <a:ext cx="461194" cy="442269"/>
              </a:xfrm>
              <a:prstGeom prst="rect">
                <a:avLst/>
              </a:prstGeom>
            </p:spPr>
            <p:txBody>
              <a:bodyPr lIns="50800" tIns="50800" rIns="50800" bIns="50800" rtlCol="0" anchor="ctr"/>
              <a:lstStyle/>
              <a:p>
                <a:pPr algn="ctr">
                  <a:lnSpc>
                    <a:spcPts val="2659"/>
                  </a:lnSpc>
                </a:pPr>
                <a:r>
                  <a:rPr lang="en-US" sz="1899">
                    <a:solidFill>
                      <a:srgbClr val="000000"/>
                    </a:solidFill>
                    <a:latin typeface="Poppins"/>
                    <a:ea typeface="Poppins"/>
                    <a:cs typeface="Poppins"/>
                    <a:sym typeface="Poppins"/>
                  </a:rPr>
                  <a:t>Sul finire dell’Ottocento si iniziarono a realizzare funicolari tutt’attorno al golfo di Lugano:</a:t>
                </a:r>
              </a:p>
              <a:p>
                <a:pPr algn="ctr">
                  <a:lnSpc>
                    <a:spcPts val="2659"/>
                  </a:lnSpc>
                  <a:spcBef>
                    <a:spcPct val="0"/>
                  </a:spcBef>
                </a:pPr>
                <a:r>
                  <a:rPr lang="en-US" sz="1899">
                    <a:solidFill>
                      <a:srgbClr val="000000"/>
                    </a:solidFill>
                    <a:latin typeface="Poppins"/>
                    <a:ea typeface="Poppins"/>
                    <a:cs typeface="Poppins"/>
                    <a:sym typeface="Poppins"/>
                  </a:rPr>
                  <a:t>la prima collega la </a:t>
                </a:r>
                <a:r>
                  <a:rPr lang="en-US" sz="1899" b="1">
                    <a:solidFill>
                      <a:srgbClr val="000000"/>
                    </a:solidFill>
                    <a:latin typeface="Poppins Bold"/>
                    <a:ea typeface="Poppins Bold"/>
                    <a:cs typeface="Poppins Bold"/>
                    <a:sym typeface="Poppins Bold"/>
                  </a:rPr>
                  <a:t>stazione ferroviaria</a:t>
                </a:r>
                <a:r>
                  <a:rPr lang="en-US" sz="1899">
                    <a:solidFill>
                      <a:srgbClr val="000000"/>
                    </a:solidFill>
                    <a:latin typeface="Poppins"/>
                    <a:ea typeface="Poppins"/>
                    <a:cs typeface="Poppins"/>
                    <a:sym typeface="Poppins"/>
                  </a:rPr>
                  <a:t> FFS con Piazza Cioccaro nel centro città</a:t>
                </a:r>
                <a:r>
                  <a:rPr lang="en-US" sz="1899" b="1">
                    <a:solidFill>
                      <a:srgbClr val="000000"/>
                    </a:solidFill>
                    <a:latin typeface="Poppins Bold"/>
                    <a:ea typeface="Poppins Bold"/>
                    <a:cs typeface="Poppins Bold"/>
                    <a:sym typeface="Poppins Bold"/>
                  </a:rPr>
                  <a:t> (1886)</a:t>
                </a:r>
              </a:p>
            </p:txBody>
          </p:sp>
        </p:grpSp>
        <p:grpSp>
          <p:nvGrpSpPr>
            <p:cNvPr id="9" name="Group 9"/>
            <p:cNvGrpSpPr/>
            <p:nvPr/>
          </p:nvGrpSpPr>
          <p:grpSpPr>
            <a:xfrm>
              <a:off x="0" y="0"/>
              <a:ext cx="4718312" cy="4718312"/>
              <a:chOff x="0" y="0"/>
              <a:chExt cx="812800" cy="812800"/>
            </a:xfrm>
          </p:grpSpPr>
          <p:sp>
            <p:nvSpPr>
              <p:cNvPr id="10" name="Freeform 10"/>
              <p:cNvSpPr/>
              <p:nvPr/>
            </p:nvSpPr>
            <p:spPr>
              <a:xfrm>
                <a:off x="0" y="0"/>
                <a:ext cx="812800" cy="812800"/>
              </a:xfrm>
              <a:custGeom>
                <a:avLst/>
                <a:gdLst/>
                <a:ahLst/>
                <a:cxnLst/>
                <a:rect l="l" t="t" r="r" b="b"/>
                <a:pathLst>
                  <a:path w="812800" h="812800">
                    <a:moveTo>
                      <a:pt x="50319" y="0"/>
                    </a:moveTo>
                    <a:lnTo>
                      <a:pt x="762481" y="0"/>
                    </a:lnTo>
                    <a:cubicBezTo>
                      <a:pt x="775827" y="0"/>
                      <a:pt x="788625" y="5301"/>
                      <a:pt x="798062" y="14738"/>
                    </a:cubicBezTo>
                    <a:cubicBezTo>
                      <a:pt x="807499" y="24175"/>
                      <a:pt x="812800" y="36973"/>
                      <a:pt x="812800" y="50319"/>
                    </a:cubicBezTo>
                    <a:lnTo>
                      <a:pt x="812800" y="762481"/>
                    </a:lnTo>
                    <a:cubicBezTo>
                      <a:pt x="812800" y="775827"/>
                      <a:pt x="807499" y="788625"/>
                      <a:pt x="798062" y="798062"/>
                    </a:cubicBezTo>
                    <a:cubicBezTo>
                      <a:pt x="788625" y="807499"/>
                      <a:pt x="775827" y="812800"/>
                      <a:pt x="762481" y="812800"/>
                    </a:cubicBezTo>
                    <a:lnTo>
                      <a:pt x="50319" y="812800"/>
                    </a:lnTo>
                    <a:cubicBezTo>
                      <a:pt x="36973" y="812800"/>
                      <a:pt x="24175" y="807499"/>
                      <a:pt x="14738" y="798062"/>
                    </a:cubicBezTo>
                    <a:cubicBezTo>
                      <a:pt x="5301" y="788625"/>
                      <a:pt x="0" y="775827"/>
                      <a:pt x="0" y="762481"/>
                    </a:cubicBezTo>
                    <a:lnTo>
                      <a:pt x="0" y="50319"/>
                    </a:lnTo>
                    <a:cubicBezTo>
                      <a:pt x="0" y="36973"/>
                      <a:pt x="5301" y="24175"/>
                      <a:pt x="14738" y="14738"/>
                    </a:cubicBezTo>
                    <a:cubicBezTo>
                      <a:pt x="24175" y="5301"/>
                      <a:pt x="36973" y="0"/>
                      <a:pt x="50319" y="0"/>
                    </a:cubicBezTo>
                    <a:close/>
                  </a:path>
                </a:pathLst>
              </a:custGeom>
              <a:blipFill>
                <a:blip r:embed="rId2"/>
                <a:stretch>
                  <a:fillRect t="-24184" b="-24184"/>
                </a:stretch>
              </a:blipFill>
              <a:ln w="38100" cap="rnd">
                <a:solidFill>
                  <a:srgbClr val="282A29"/>
                </a:solidFill>
                <a:prstDash val="solid"/>
                <a:round/>
              </a:ln>
            </p:spPr>
            <p:txBody>
              <a:bodyPr/>
              <a:lstStyle/>
              <a:p>
                <a:endParaRPr lang="it-IT"/>
              </a:p>
            </p:txBody>
          </p:sp>
        </p:grpSp>
      </p:grpSp>
      <p:grpSp>
        <p:nvGrpSpPr>
          <p:cNvPr id="11" name="Group 11"/>
          <p:cNvGrpSpPr/>
          <p:nvPr/>
        </p:nvGrpSpPr>
        <p:grpSpPr>
          <a:xfrm>
            <a:off x="5335013" y="3265740"/>
            <a:ext cx="3538734" cy="6469536"/>
            <a:chOff x="0" y="0"/>
            <a:chExt cx="4718312" cy="8626048"/>
          </a:xfrm>
        </p:grpSpPr>
        <p:grpSp>
          <p:nvGrpSpPr>
            <p:cNvPr id="12" name="Group 12"/>
            <p:cNvGrpSpPr/>
            <p:nvPr/>
          </p:nvGrpSpPr>
          <p:grpSpPr>
            <a:xfrm>
              <a:off x="0" y="5130535"/>
              <a:ext cx="4718312" cy="3495514"/>
              <a:chOff x="0" y="0"/>
              <a:chExt cx="461194" cy="341671"/>
            </a:xfrm>
          </p:grpSpPr>
          <p:sp>
            <p:nvSpPr>
              <p:cNvPr id="13" name="Freeform 13"/>
              <p:cNvSpPr/>
              <p:nvPr/>
            </p:nvSpPr>
            <p:spPr>
              <a:xfrm>
                <a:off x="0" y="0"/>
                <a:ext cx="461194" cy="341671"/>
              </a:xfrm>
              <a:custGeom>
                <a:avLst/>
                <a:gdLst/>
                <a:ahLst/>
                <a:cxnLst/>
                <a:rect l="l" t="t" r="r" b="b"/>
                <a:pathLst>
                  <a:path w="461194" h="341671">
                    <a:moveTo>
                      <a:pt x="111576" y="0"/>
                    </a:moveTo>
                    <a:lnTo>
                      <a:pt x="349618" y="0"/>
                    </a:lnTo>
                    <a:cubicBezTo>
                      <a:pt x="411239" y="0"/>
                      <a:pt x="461194" y="49954"/>
                      <a:pt x="461194" y="111576"/>
                    </a:cubicBezTo>
                    <a:lnTo>
                      <a:pt x="461194" y="230095"/>
                    </a:lnTo>
                    <a:cubicBezTo>
                      <a:pt x="461194" y="259686"/>
                      <a:pt x="449438" y="288066"/>
                      <a:pt x="428514" y="308991"/>
                    </a:cubicBezTo>
                    <a:cubicBezTo>
                      <a:pt x="407589" y="329915"/>
                      <a:pt x="379209" y="341671"/>
                      <a:pt x="349618" y="341671"/>
                    </a:cubicBezTo>
                    <a:lnTo>
                      <a:pt x="111576" y="341671"/>
                    </a:lnTo>
                    <a:cubicBezTo>
                      <a:pt x="49954" y="341671"/>
                      <a:pt x="0" y="291716"/>
                      <a:pt x="0" y="230095"/>
                    </a:cubicBezTo>
                    <a:lnTo>
                      <a:pt x="0" y="111576"/>
                    </a:lnTo>
                    <a:cubicBezTo>
                      <a:pt x="0" y="49954"/>
                      <a:pt x="49954" y="0"/>
                      <a:pt x="111576" y="0"/>
                    </a:cubicBezTo>
                    <a:close/>
                  </a:path>
                </a:pathLst>
              </a:custGeom>
              <a:solidFill>
                <a:srgbClr val="FFFFFF"/>
              </a:solidFill>
              <a:ln w="38100" cap="rnd">
                <a:solidFill>
                  <a:srgbClr val="282A29"/>
                </a:solidFill>
                <a:prstDash val="solid"/>
                <a:round/>
              </a:ln>
            </p:spPr>
            <p:txBody>
              <a:bodyPr/>
              <a:lstStyle/>
              <a:p>
                <a:endParaRPr lang="it-IT"/>
              </a:p>
            </p:txBody>
          </p:sp>
          <p:sp>
            <p:nvSpPr>
              <p:cNvPr id="14" name="TextBox 14"/>
              <p:cNvSpPr txBox="1"/>
              <p:nvPr/>
            </p:nvSpPr>
            <p:spPr>
              <a:xfrm>
                <a:off x="0" y="-57150"/>
                <a:ext cx="461194" cy="398821"/>
              </a:xfrm>
              <a:prstGeom prst="rect">
                <a:avLst/>
              </a:prstGeom>
            </p:spPr>
            <p:txBody>
              <a:bodyPr lIns="50800" tIns="50800" rIns="50800" bIns="50800" rtlCol="0" anchor="ctr"/>
              <a:lstStyle/>
              <a:p>
                <a:pPr algn="ctr">
                  <a:lnSpc>
                    <a:spcPts val="2659"/>
                  </a:lnSpc>
                  <a:spcBef>
                    <a:spcPct val="0"/>
                  </a:spcBef>
                </a:pPr>
                <a:r>
                  <a:rPr lang="en-US" sz="1899">
                    <a:solidFill>
                      <a:srgbClr val="000000"/>
                    </a:solidFill>
                    <a:latin typeface="Poppins"/>
                    <a:ea typeface="Poppins"/>
                    <a:cs typeface="Poppins"/>
                    <a:sym typeface="Poppins"/>
                  </a:rPr>
                  <a:t>La grande impresa del San Salvatore </a:t>
                </a:r>
                <a:r>
                  <a:rPr lang="en-US" sz="1899" b="1">
                    <a:solidFill>
                      <a:srgbClr val="000000"/>
                    </a:solidFill>
                    <a:latin typeface="Poppins Bold"/>
                    <a:ea typeface="Poppins Bold"/>
                    <a:cs typeface="Poppins Bold"/>
                    <a:sym typeface="Poppins Bold"/>
                  </a:rPr>
                  <a:t>(1890)</a:t>
                </a:r>
                <a:r>
                  <a:rPr lang="en-US" sz="1899">
                    <a:solidFill>
                      <a:srgbClr val="000000"/>
                    </a:solidFill>
                    <a:latin typeface="Poppins"/>
                    <a:ea typeface="Poppins"/>
                    <a:cs typeface="Poppins"/>
                    <a:sym typeface="Poppins"/>
                  </a:rPr>
                  <a:t>, opera pionieristica che entrò ben presto nell’immaginario collettivo, porta dal comune di Paradiso fino alla cima del </a:t>
                </a:r>
                <a:r>
                  <a:rPr lang="en-US" sz="1899" b="1">
                    <a:solidFill>
                      <a:srgbClr val="000000"/>
                    </a:solidFill>
                    <a:latin typeface="Poppins Bold"/>
                    <a:ea typeface="Poppins Bold"/>
                    <a:cs typeface="Poppins Bold"/>
                    <a:sym typeface="Poppins Bold"/>
                  </a:rPr>
                  <a:t>Monte San Salvatore</a:t>
                </a:r>
              </a:p>
            </p:txBody>
          </p:sp>
        </p:grpSp>
        <p:grpSp>
          <p:nvGrpSpPr>
            <p:cNvPr id="15" name="Group 15"/>
            <p:cNvGrpSpPr/>
            <p:nvPr/>
          </p:nvGrpSpPr>
          <p:grpSpPr>
            <a:xfrm>
              <a:off x="0" y="0"/>
              <a:ext cx="4718312" cy="4718312"/>
              <a:chOff x="0" y="0"/>
              <a:chExt cx="812800" cy="812800"/>
            </a:xfrm>
          </p:grpSpPr>
          <p:sp>
            <p:nvSpPr>
              <p:cNvPr id="16" name="Freeform 16"/>
              <p:cNvSpPr/>
              <p:nvPr/>
            </p:nvSpPr>
            <p:spPr>
              <a:xfrm>
                <a:off x="0" y="0"/>
                <a:ext cx="812800" cy="812800"/>
              </a:xfrm>
              <a:custGeom>
                <a:avLst/>
                <a:gdLst/>
                <a:ahLst/>
                <a:cxnLst/>
                <a:rect l="l" t="t" r="r" b="b"/>
                <a:pathLst>
                  <a:path w="812800" h="812800">
                    <a:moveTo>
                      <a:pt x="50319" y="0"/>
                    </a:moveTo>
                    <a:lnTo>
                      <a:pt x="762481" y="0"/>
                    </a:lnTo>
                    <a:cubicBezTo>
                      <a:pt x="775827" y="0"/>
                      <a:pt x="788625" y="5301"/>
                      <a:pt x="798062" y="14738"/>
                    </a:cubicBezTo>
                    <a:cubicBezTo>
                      <a:pt x="807499" y="24175"/>
                      <a:pt x="812800" y="36973"/>
                      <a:pt x="812800" y="50319"/>
                    </a:cubicBezTo>
                    <a:lnTo>
                      <a:pt x="812800" y="762481"/>
                    </a:lnTo>
                    <a:cubicBezTo>
                      <a:pt x="812800" y="775827"/>
                      <a:pt x="807499" y="788625"/>
                      <a:pt x="798062" y="798062"/>
                    </a:cubicBezTo>
                    <a:cubicBezTo>
                      <a:pt x="788625" y="807499"/>
                      <a:pt x="775827" y="812800"/>
                      <a:pt x="762481" y="812800"/>
                    </a:cubicBezTo>
                    <a:lnTo>
                      <a:pt x="50319" y="812800"/>
                    </a:lnTo>
                    <a:cubicBezTo>
                      <a:pt x="36973" y="812800"/>
                      <a:pt x="24175" y="807499"/>
                      <a:pt x="14738" y="798062"/>
                    </a:cubicBezTo>
                    <a:cubicBezTo>
                      <a:pt x="5301" y="788625"/>
                      <a:pt x="0" y="775827"/>
                      <a:pt x="0" y="762481"/>
                    </a:cubicBezTo>
                    <a:lnTo>
                      <a:pt x="0" y="50319"/>
                    </a:lnTo>
                    <a:cubicBezTo>
                      <a:pt x="0" y="36973"/>
                      <a:pt x="5301" y="24175"/>
                      <a:pt x="14738" y="14738"/>
                    </a:cubicBezTo>
                    <a:cubicBezTo>
                      <a:pt x="24175" y="5301"/>
                      <a:pt x="36973" y="0"/>
                      <a:pt x="50319" y="0"/>
                    </a:cubicBezTo>
                    <a:close/>
                  </a:path>
                </a:pathLst>
              </a:custGeom>
              <a:blipFill>
                <a:blip r:embed="rId3"/>
                <a:stretch>
                  <a:fillRect l="-22619" r="-22619"/>
                </a:stretch>
              </a:blipFill>
              <a:ln w="38100" cap="rnd">
                <a:solidFill>
                  <a:srgbClr val="282A29"/>
                </a:solidFill>
                <a:prstDash val="solid"/>
                <a:round/>
              </a:ln>
            </p:spPr>
            <p:txBody>
              <a:bodyPr/>
              <a:lstStyle/>
              <a:p>
                <a:endParaRPr lang="it-IT"/>
              </a:p>
            </p:txBody>
          </p:sp>
        </p:grpSp>
      </p:grpSp>
      <p:grpSp>
        <p:nvGrpSpPr>
          <p:cNvPr id="17" name="Group 17"/>
          <p:cNvGrpSpPr/>
          <p:nvPr/>
        </p:nvGrpSpPr>
        <p:grpSpPr>
          <a:xfrm>
            <a:off x="9414252" y="3307848"/>
            <a:ext cx="3538734" cy="6368624"/>
            <a:chOff x="0" y="0"/>
            <a:chExt cx="4718312" cy="8491499"/>
          </a:xfrm>
        </p:grpSpPr>
        <p:grpSp>
          <p:nvGrpSpPr>
            <p:cNvPr id="18" name="Group 18"/>
            <p:cNvGrpSpPr/>
            <p:nvPr/>
          </p:nvGrpSpPr>
          <p:grpSpPr>
            <a:xfrm>
              <a:off x="0" y="5018247"/>
              <a:ext cx="4718312" cy="3473252"/>
              <a:chOff x="0" y="0"/>
              <a:chExt cx="461194" cy="339495"/>
            </a:xfrm>
          </p:grpSpPr>
          <p:sp>
            <p:nvSpPr>
              <p:cNvPr id="19" name="Freeform 19"/>
              <p:cNvSpPr/>
              <p:nvPr/>
            </p:nvSpPr>
            <p:spPr>
              <a:xfrm>
                <a:off x="0" y="0"/>
                <a:ext cx="461194" cy="339495"/>
              </a:xfrm>
              <a:custGeom>
                <a:avLst/>
                <a:gdLst/>
                <a:ahLst/>
                <a:cxnLst/>
                <a:rect l="l" t="t" r="r" b="b"/>
                <a:pathLst>
                  <a:path w="461194" h="339495">
                    <a:moveTo>
                      <a:pt x="111576" y="0"/>
                    </a:moveTo>
                    <a:lnTo>
                      <a:pt x="349618" y="0"/>
                    </a:lnTo>
                    <a:cubicBezTo>
                      <a:pt x="411239" y="0"/>
                      <a:pt x="461194" y="49954"/>
                      <a:pt x="461194" y="111576"/>
                    </a:cubicBezTo>
                    <a:lnTo>
                      <a:pt x="461194" y="227919"/>
                    </a:lnTo>
                    <a:cubicBezTo>
                      <a:pt x="461194" y="289540"/>
                      <a:pt x="411239" y="339495"/>
                      <a:pt x="349618" y="339495"/>
                    </a:cubicBezTo>
                    <a:lnTo>
                      <a:pt x="111576" y="339495"/>
                    </a:lnTo>
                    <a:cubicBezTo>
                      <a:pt x="49954" y="339495"/>
                      <a:pt x="0" y="289540"/>
                      <a:pt x="0" y="227919"/>
                    </a:cubicBezTo>
                    <a:lnTo>
                      <a:pt x="0" y="111576"/>
                    </a:lnTo>
                    <a:cubicBezTo>
                      <a:pt x="0" y="49954"/>
                      <a:pt x="49954" y="0"/>
                      <a:pt x="111576" y="0"/>
                    </a:cubicBezTo>
                    <a:close/>
                  </a:path>
                </a:pathLst>
              </a:custGeom>
              <a:solidFill>
                <a:srgbClr val="FFFFFF"/>
              </a:solidFill>
              <a:ln w="38100" cap="rnd">
                <a:solidFill>
                  <a:srgbClr val="282A29"/>
                </a:solidFill>
                <a:prstDash val="solid"/>
                <a:round/>
              </a:ln>
            </p:spPr>
            <p:txBody>
              <a:bodyPr/>
              <a:lstStyle/>
              <a:p>
                <a:endParaRPr lang="it-IT"/>
              </a:p>
            </p:txBody>
          </p:sp>
          <p:sp>
            <p:nvSpPr>
              <p:cNvPr id="20" name="TextBox 20"/>
              <p:cNvSpPr txBox="1"/>
              <p:nvPr/>
            </p:nvSpPr>
            <p:spPr>
              <a:xfrm>
                <a:off x="0" y="-57150"/>
                <a:ext cx="461194" cy="396645"/>
              </a:xfrm>
              <a:prstGeom prst="rect">
                <a:avLst/>
              </a:prstGeom>
            </p:spPr>
            <p:txBody>
              <a:bodyPr lIns="50800" tIns="50800" rIns="50800" bIns="50800" rtlCol="0" anchor="ctr"/>
              <a:lstStyle/>
              <a:p>
                <a:pPr algn="ctr">
                  <a:lnSpc>
                    <a:spcPts val="2659"/>
                  </a:lnSpc>
                  <a:spcBef>
                    <a:spcPct val="0"/>
                  </a:spcBef>
                </a:pPr>
                <a:r>
                  <a:rPr lang="en-US" sz="1899">
                    <a:solidFill>
                      <a:srgbClr val="000000"/>
                    </a:solidFill>
                    <a:latin typeface="Poppins"/>
                    <a:ea typeface="Poppins"/>
                    <a:cs typeface="Poppins"/>
                    <a:sym typeface="Poppins"/>
                  </a:rPr>
                  <a:t>La Funicolare Cassarate-Monte Brè è una funicolare che collega, in due sezioni, il quartiere luganese di Cassarate con la sommità del </a:t>
                </a:r>
                <a:r>
                  <a:rPr lang="en-US" sz="1899" b="1">
                    <a:solidFill>
                      <a:srgbClr val="000000"/>
                    </a:solidFill>
                    <a:latin typeface="Poppins Bold"/>
                    <a:ea typeface="Poppins Bold"/>
                    <a:cs typeface="Poppins Bold"/>
                    <a:sym typeface="Poppins Bold"/>
                  </a:rPr>
                  <a:t>Monte Brè</a:t>
                </a:r>
                <a:r>
                  <a:rPr lang="en-US" sz="1899">
                    <a:solidFill>
                      <a:srgbClr val="000000"/>
                    </a:solidFill>
                    <a:latin typeface="Poppins"/>
                    <a:ea typeface="Poppins"/>
                    <a:cs typeface="Poppins"/>
                    <a:sym typeface="Poppins"/>
                  </a:rPr>
                  <a:t>. </a:t>
                </a:r>
                <a:r>
                  <a:rPr lang="en-US" sz="1899" b="1">
                    <a:solidFill>
                      <a:srgbClr val="000000"/>
                    </a:solidFill>
                    <a:latin typeface="Poppins Bold"/>
                    <a:ea typeface="Poppins Bold"/>
                    <a:cs typeface="Poppins Bold"/>
                    <a:sym typeface="Poppins Bold"/>
                  </a:rPr>
                  <a:t>(1908)</a:t>
                </a:r>
                <a:r>
                  <a:rPr lang="en-US" sz="1899">
                    <a:solidFill>
                      <a:srgbClr val="000000"/>
                    </a:solidFill>
                    <a:latin typeface="Poppins"/>
                    <a:ea typeface="Poppins"/>
                    <a:cs typeface="Poppins"/>
                    <a:sym typeface="Poppins"/>
                  </a:rPr>
                  <a:t>.</a:t>
                </a:r>
              </a:p>
            </p:txBody>
          </p:sp>
        </p:grpSp>
        <p:grpSp>
          <p:nvGrpSpPr>
            <p:cNvPr id="21" name="Group 21"/>
            <p:cNvGrpSpPr/>
            <p:nvPr/>
          </p:nvGrpSpPr>
          <p:grpSpPr>
            <a:xfrm>
              <a:off x="0" y="0"/>
              <a:ext cx="4718312" cy="4718312"/>
              <a:chOff x="0" y="0"/>
              <a:chExt cx="812800" cy="812800"/>
            </a:xfrm>
          </p:grpSpPr>
          <p:sp>
            <p:nvSpPr>
              <p:cNvPr id="22" name="Freeform 22"/>
              <p:cNvSpPr/>
              <p:nvPr/>
            </p:nvSpPr>
            <p:spPr>
              <a:xfrm>
                <a:off x="0" y="0"/>
                <a:ext cx="812800" cy="812800"/>
              </a:xfrm>
              <a:custGeom>
                <a:avLst/>
                <a:gdLst/>
                <a:ahLst/>
                <a:cxnLst/>
                <a:rect l="l" t="t" r="r" b="b"/>
                <a:pathLst>
                  <a:path w="812800" h="812800">
                    <a:moveTo>
                      <a:pt x="50319" y="0"/>
                    </a:moveTo>
                    <a:lnTo>
                      <a:pt x="762481" y="0"/>
                    </a:lnTo>
                    <a:cubicBezTo>
                      <a:pt x="775827" y="0"/>
                      <a:pt x="788625" y="5301"/>
                      <a:pt x="798062" y="14738"/>
                    </a:cubicBezTo>
                    <a:cubicBezTo>
                      <a:pt x="807499" y="24175"/>
                      <a:pt x="812800" y="36973"/>
                      <a:pt x="812800" y="50319"/>
                    </a:cubicBezTo>
                    <a:lnTo>
                      <a:pt x="812800" y="762481"/>
                    </a:lnTo>
                    <a:cubicBezTo>
                      <a:pt x="812800" y="775827"/>
                      <a:pt x="807499" y="788625"/>
                      <a:pt x="798062" y="798062"/>
                    </a:cubicBezTo>
                    <a:cubicBezTo>
                      <a:pt x="788625" y="807499"/>
                      <a:pt x="775827" y="812800"/>
                      <a:pt x="762481" y="812800"/>
                    </a:cubicBezTo>
                    <a:lnTo>
                      <a:pt x="50319" y="812800"/>
                    </a:lnTo>
                    <a:cubicBezTo>
                      <a:pt x="36973" y="812800"/>
                      <a:pt x="24175" y="807499"/>
                      <a:pt x="14738" y="798062"/>
                    </a:cubicBezTo>
                    <a:cubicBezTo>
                      <a:pt x="5301" y="788625"/>
                      <a:pt x="0" y="775827"/>
                      <a:pt x="0" y="762481"/>
                    </a:cubicBezTo>
                    <a:lnTo>
                      <a:pt x="0" y="50319"/>
                    </a:lnTo>
                    <a:cubicBezTo>
                      <a:pt x="0" y="36973"/>
                      <a:pt x="5301" y="24175"/>
                      <a:pt x="14738" y="14738"/>
                    </a:cubicBezTo>
                    <a:cubicBezTo>
                      <a:pt x="24175" y="5301"/>
                      <a:pt x="36973" y="0"/>
                      <a:pt x="50319" y="0"/>
                    </a:cubicBezTo>
                    <a:close/>
                  </a:path>
                </a:pathLst>
              </a:custGeom>
              <a:blipFill>
                <a:blip r:embed="rId4"/>
                <a:stretch>
                  <a:fillRect t="-18610" b="-18610"/>
                </a:stretch>
              </a:blipFill>
              <a:ln w="38100" cap="rnd">
                <a:solidFill>
                  <a:srgbClr val="282A29"/>
                </a:solidFill>
                <a:prstDash val="solid"/>
                <a:round/>
              </a:ln>
            </p:spPr>
            <p:txBody>
              <a:bodyPr/>
              <a:lstStyle/>
              <a:p>
                <a:endParaRPr lang="it-IT"/>
              </a:p>
            </p:txBody>
          </p:sp>
        </p:grpSp>
      </p:grpSp>
      <p:grpSp>
        <p:nvGrpSpPr>
          <p:cNvPr id="23" name="Group 23"/>
          <p:cNvGrpSpPr/>
          <p:nvPr/>
        </p:nvGrpSpPr>
        <p:grpSpPr>
          <a:xfrm>
            <a:off x="13493491" y="3307848"/>
            <a:ext cx="3538734" cy="6368624"/>
            <a:chOff x="0" y="0"/>
            <a:chExt cx="4718312" cy="8491499"/>
          </a:xfrm>
        </p:grpSpPr>
        <p:grpSp>
          <p:nvGrpSpPr>
            <p:cNvPr id="24" name="Group 24"/>
            <p:cNvGrpSpPr/>
            <p:nvPr/>
          </p:nvGrpSpPr>
          <p:grpSpPr>
            <a:xfrm>
              <a:off x="0" y="5018247"/>
              <a:ext cx="4718312" cy="3473252"/>
              <a:chOff x="0" y="0"/>
              <a:chExt cx="461194" cy="339495"/>
            </a:xfrm>
          </p:grpSpPr>
          <p:sp>
            <p:nvSpPr>
              <p:cNvPr id="25" name="Freeform 25"/>
              <p:cNvSpPr/>
              <p:nvPr/>
            </p:nvSpPr>
            <p:spPr>
              <a:xfrm>
                <a:off x="0" y="0"/>
                <a:ext cx="461194" cy="339495"/>
              </a:xfrm>
              <a:custGeom>
                <a:avLst/>
                <a:gdLst/>
                <a:ahLst/>
                <a:cxnLst/>
                <a:rect l="l" t="t" r="r" b="b"/>
                <a:pathLst>
                  <a:path w="461194" h="339495">
                    <a:moveTo>
                      <a:pt x="111576" y="0"/>
                    </a:moveTo>
                    <a:lnTo>
                      <a:pt x="349618" y="0"/>
                    </a:lnTo>
                    <a:cubicBezTo>
                      <a:pt x="411239" y="0"/>
                      <a:pt x="461194" y="49954"/>
                      <a:pt x="461194" y="111576"/>
                    </a:cubicBezTo>
                    <a:lnTo>
                      <a:pt x="461194" y="227919"/>
                    </a:lnTo>
                    <a:cubicBezTo>
                      <a:pt x="461194" y="289540"/>
                      <a:pt x="411239" y="339495"/>
                      <a:pt x="349618" y="339495"/>
                    </a:cubicBezTo>
                    <a:lnTo>
                      <a:pt x="111576" y="339495"/>
                    </a:lnTo>
                    <a:cubicBezTo>
                      <a:pt x="49954" y="339495"/>
                      <a:pt x="0" y="289540"/>
                      <a:pt x="0" y="227919"/>
                    </a:cubicBezTo>
                    <a:lnTo>
                      <a:pt x="0" y="111576"/>
                    </a:lnTo>
                    <a:cubicBezTo>
                      <a:pt x="0" y="49954"/>
                      <a:pt x="49954" y="0"/>
                      <a:pt x="111576" y="0"/>
                    </a:cubicBezTo>
                    <a:close/>
                  </a:path>
                </a:pathLst>
              </a:custGeom>
              <a:solidFill>
                <a:srgbClr val="FFFFFF"/>
              </a:solidFill>
              <a:ln w="38100" cap="rnd">
                <a:solidFill>
                  <a:srgbClr val="282A29"/>
                </a:solidFill>
                <a:prstDash val="solid"/>
                <a:round/>
              </a:ln>
            </p:spPr>
            <p:txBody>
              <a:bodyPr/>
              <a:lstStyle/>
              <a:p>
                <a:endParaRPr lang="it-IT"/>
              </a:p>
            </p:txBody>
          </p:sp>
          <p:sp>
            <p:nvSpPr>
              <p:cNvPr id="26" name="TextBox 26"/>
              <p:cNvSpPr txBox="1"/>
              <p:nvPr/>
            </p:nvSpPr>
            <p:spPr>
              <a:xfrm>
                <a:off x="0" y="-57150"/>
                <a:ext cx="461194" cy="396645"/>
              </a:xfrm>
              <a:prstGeom prst="rect">
                <a:avLst/>
              </a:prstGeom>
            </p:spPr>
            <p:txBody>
              <a:bodyPr lIns="50800" tIns="50800" rIns="50800" bIns="50800" rtlCol="0" anchor="ctr"/>
              <a:lstStyle/>
              <a:p>
                <a:pPr algn="ctr">
                  <a:lnSpc>
                    <a:spcPts val="2659"/>
                  </a:lnSpc>
                  <a:spcBef>
                    <a:spcPct val="0"/>
                  </a:spcBef>
                </a:pPr>
                <a:r>
                  <a:rPr lang="en-US" sz="1899">
                    <a:solidFill>
                      <a:srgbClr val="000000"/>
                    </a:solidFill>
                    <a:latin typeface="Poppins"/>
                    <a:ea typeface="Poppins"/>
                    <a:cs typeface="Poppins"/>
                    <a:sym typeface="Poppins"/>
                  </a:rPr>
                  <a:t>Ultima, la</a:t>
                </a:r>
                <a:r>
                  <a:rPr lang="en-US" sz="1899" b="1">
                    <a:solidFill>
                      <a:srgbClr val="000000"/>
                    </a:solidFill>
                    <a:latin typeface="Poppins Bold"/>
                    <a:ea typeface="Poppins Bold"/>
                    <a:cs typeface="Poppins Bold"/>
                    <a:sym typeface="Poppins Bold"/>
                  </a:rPr>
                  <a:t> Funicolare degli Angioli</a:t>
                </a:r>
                <a:r>
                  <a:rPr lang="en-US" sz="1899">
                    <a:solidFill>
                      <a:srgbClr val="000000"/>
                    </a:solidFill>
                    <a:latin typeface="Poppins"/>
                    <a:ea typeface="Poppins"/>
                    <a:cs typeface="Poppins"/>
                    <a:sym typeface="Poppins"/>
                  </a:rPr>
                  <a:t>, aperta al pubblico il 24 luglio</a:t>
                </a:r>
                <a:r>
                  <a:rPr lang="en-US" sz="1899" b="1">
                    <a:solidFill>
                      <a:srgbClr val="000000"/>
                    </a:solidFill>
                    <a:latin typeface="Poppins Bold"/>
                    <a:ea typeface="Poppins Bold"/>
                    <a:cs typeface="Poppins Bold"/>
                    <a:sym typeface="Poppins Bold"/>
                  </a:rPr>
                  <a:t> 1913</a:t>
                </a:r>
                <a:r>
                  <a:rPr lang="en-US" sz="1899">
                    <a:solidFill>
                      <a:srgbClr val="000000"/>
                    </a:solidFill>
                    <a:latin typeface="Poppins"/>
                    <a:ea typeface="Poppins"/>
                    <a:cs typeface="Poppins"/>
                    <a:sym typeface="Poppins"/>
                  </a:rPr>
                  <a:t>, collegava Via Nassa (Piazza Luini) a Via Clemente Maraini.</a:t>
                </a:r>
              </a:p>
            </p:txBody>
          </p:sp>
        </p:grpSp>
        <p:grpSp>
          <p:nvGrpSpPr>
            <p:cNvPr id="27" name="Group 27"/>
            <p:cNvGrpSpPr/>
            <p:nvPr/>
          </p:nvGrpSpPr>
          <p:grpSpPr>
            <a:xfrm>
              <a:off x="0" y="0"/>
              <a:ext cx="4718312" cy="4718312"/>
              <a:chOff x="0" y="0"/>
              <a:chExt cx="812800" cy="812800"/>
            </a:xfrm>
          </p:grpSpPr>
          <p:sp>
            <p:nvSpPr>
              <p:cNvPr id="28" name="Freeform 28"/>
              <p:cNvSpPr/>
              <p:nvPr/>
            </p:nvSpPr>
            <p:spPr>
              <a:xfrm>
                <a:off x="0" y="0"/>
                <a:ext cx="812800" cy="812800"/>
              </a:xfrm>
              <a:custGeom>
                <a:avLst/>
                <a:gdLst/>
                <a:ahLst/>
                <a:cxnLst/>
                <a:rect l="l" t="t" r="r" b="b"/>
                <a:pathLst>
                  <a:path w="812800" h="812800">
                    <a:moveTo>
                      <a:pt x="50319" y="0"/>
                    </a:moveTo>
                    <a:lnTo>
                      <a:pt x="762481" y="0"/>
                    </a:lnTo>
                    <a:cubicBezTo>
                      <a:pt x="775827" y="0"/>
                      <a:pt x="788625" y="5301"/>
                      <a:pt x="798062" y="14738"/>
                    </a:cubicBezTo>
                    <a:cubicBezTo>
                      <a:pt x="807499" y="24175"/>
                      <a:pt x="812800" y="36973"/>
                      <a:pt x="812800" y="50319"/>
                    </a:cubicBezTo>
                    <a:lnTo>
                      <a:pt x="812800" y="762481"/>
                    </a:lnTo>
                    <a:cubicBezTo>
                      <a:pt x="812800" y="775827"/>
                      <a:pt x="807499" y="788625"/>
                      <a:pt x="798062" y="798062"/>
                    </a:cubicBezTo>
                    <a:cubicBezTo>
                      <a:pt x="788625" y="807499"/>
                      <a:pt x="775827" y="812800"/>
                      <a:pt x="762481" y="812800"/>
                    </a:cubicBezTo>
                    <a:lnTo>
                      <a:pt x="50319" y="812800"/>
                    </a:lnTo>
                    <a:cubicBezTo>
                      <a:pt x="36973" y="812800"/>
                      <a:pt x="24175" y="807499"/>
                      <a:pt x="14738" y="798062"/>
                    </a:cubicBezTo>
                    <a:cubicBezTo>
                      <a:pt x="5301" y="788625"/>
                      <a:pt x="0" y="775827"/>
                      <a:pt x="0" y="762481"/>
                    </a:cubicBezTo>
                    <a:lnTo>
                      <a:pt x="0" y="50319"/>
                    </a:lnTo>
                    <a:cubicBezTo>
                      <a:pt x="0" y="36973"/>
                      <a:pt x="5301" y="24175"/>
                      <a:pt x="14738" y="14738"/>
                    </a:cubicBezTo>
                    <a:cubicBezTo>
                      <a:pt x="24175" y="5301"/>
                      <a:pt x="36973" y="0"/>
                      <a:pt x="50319" y="0"/>
                    </a:cubicBezTo>
                    <a:close/>
                  </a:path>
                </a:pathLst>
              </a:custGeom>
              <a:blipFill>
                <a:blip r:embed="rId5"/>
                <a:stretch>
                  <a:fillRect t="-2285" b="-2285"/>
                </a:stretch>
              </a:blipFill>
              <a:ln w="38100" cap="rnd">
                <a:solidFill>
                  <a:srgbClr val="282A29"/>
                </a:solidFill>
                <a:prstDash val="solid"/>
                <a:round/>
              </a:ln>
            </p:spPr>
            <p:txBody>
              <a:bodyPr/>
              <a:lstStyle/>
              <a:p>
                <a:endParaRPr lang="it-IT"/>
              </a:p>
            </p:txBody>
          </p:sp>
        </p:grpSp>
      </p:grpSp>
      <p:sp>
        <p:nvSpPr>
          <p:cNvPr id="29" name="TextBox 29"/>
          <p:cNvSpPr txBox="1"/>
          <p:nvPr/>
        </p:nvSpPr>
        <p:spPr>
          <a:xfrm>
            <a:off x="2496924" y="1413075"/>
            <a:ext cx="13294152" cy="1206779"/>
          </a:xfrm>
          <a:prstGeom prst="rect">
            <a:avLst/>
          </a:prstGeom>
        </p:spPr>
        <p:txBody>
          <a:bodyPr lIns="0" tIns="0" rIns="0" bIns="0" rtlCol="0" anchor="t">
            <a:spAutoFit/>
          </a:bodyPr>
          <a:lstStyle/>
          <a:p>
            <a:pPr algn="ctr">
              <a:lnSpc>
                <a:spcPts val="8886"/>
              </a:lnSpc>
            </a:pPr>
            <a:r>
              <a:rPr lang="en-US" sz="8886">
                <a:solidFill>
                  <a:srgbClr val="2E2E2E"/>
                </a:solidFill>
                <a:latin typeface="Bobby Jones Soft"/>
                <a:ea typeface="Bobby Jones Soft"/>
                <a:cs typeface="Bobby Jones Soft"/>
                <a:sym typeface="Bobby Jones Soft"/>
              </a:rPr>
              <a:t>LE FUNICOLARI DI LUGANO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337317" cy="752241"/>
          </a:xfrm>
        </p:grpSpPr>
        <p:sp>
          <p:nvSpPr>
            <p:cNvPr id="3" name="Freeform 3"/>
            <p:cNvSpPr/>
            <p:nvPr/>
          </p:nvSpPr>
          <p:spPr>
            <a:xfrm>
              <a:off x="0" y="0"/>
              <a:ext cx="1337317" cy="752241"/>
            </a:xfrm>
            <a:custGeom>
              <a:avLst/>
              <a:gdLst/>
              <a:ahLst/>
              <a:cxnLst/>
              <a:rect l="l" t="t" r="r" b="b"/>
              <a:pathLst>
                <a:path w="1337317" h="752241">
                  <a:moveTo>
                    <a:pt x="9737" y="0"/>
                  </a:moveTo>
                  <a:lnTo>
                    <a:pt x="1327580" y="0"/>
                  </a:lnTo>
                  <a:cubicBezTo>
                    <a:pt x="1332958" y="0"/>
                    <a:pt x="1337317" y="4359"/>
                    <a:pt x="1337317" y="9737"/>
                  </a:cubicBezTo>
                  <a:lnTo>
                    <a:pt x="1337317" y="742504"/>
                  </a:lnTo>
                  <a:cubicBezTo>
                    <a:pt x="1337317" y="747882"/>
                    <a:pt x="1332958" y="752241"/>
                    <a:pt x="1327580" y="752241"/>
                  </a:cubicBezTo>
                  <a:lnTo>
                    <a:pt x="9737" y="752241"/>
                  </a:lnTo>
                  <a:cubicBezTo>
                    <a:pt x="4359" y="752241"/>
                    <a:pt x="0" y="747882"/>
                    <a:pt x="0" y="742504"/>
                  </a:cubicBezTo>
                  <a:lnTo>
                    <a:pt x="0" y="9737"/>
                  </a:lnTo>
                  <a:cubicBezTo>
                    <a:pt x="0" y="4359"/>
                    <a:pt x="4359" y="0"/>
                    <a:pt x="9737" y="0"/>
                  </a:cubicBezTo>
                  <a:close/>
                </a:path>
              </a:pathLst>
            </a:custGeom>
            <a:blipFill>
              <a:blip r:embed="rId2"/>
              <a:stretch>
                <a:fillRect t="-6435" b="-6435"/>
              </a:stretch>
            </a:blipFill>
            <a:ln w="38100" cap="rnd">
              <a:solidFill>
                <a:srgbClr val="282A29"/>
              </a:solidFill>
              <a:prstDash val="solid"/>
              <a:round/>
            </a:ln>
          </p:spPr>
          <p:txBody>
            <a:bodyPr/>
            <a:lstStyle/>
            <a:p>
              <a:endParaRPr lang="it-IT"/>
            </a:p>
          </p:txBody>
        </p:sp>
      </p:grpSp>
      <p:grpSp>
        <p:nvGrpSpPr>
          <p:cNvPr id="4" name="Group 4"/>
          <p:cNvGrpSpPr/>
          <p:nvPr/>
        </p:nvGrpSpPr>
        <p:grpSpPr>
          <a:xfrm>
            <a:off x="733082" y="308142"/>
            <a:ext cx="14711496" cy="1441115"/>
            <a:chOff x="0" y="0"/>
            <a:chExt cx="3537130" cy="346492"/>
          </a:xfrm>
        </p:grpSpPr>
        <p:sp>
          <p:nvSpPr>
            <p:cNvPr id="5" name="Freeform 5"/>
            <p:cNvSpPr/>
            <p:nvPr/>
          </p:nvSpPr>
          <p:spPr>
            <a:xfrm>
              <a:off x="0" y="0"/>
              <a:ext cx="3537130" cy="346492"/>
            </a:xfrm>
            <a:custGeom>
              <a:avLst/>
              <a:gdLst/>
              <a:ahLst/>
              <a:cxnLst/>
              <a:rect l="l" t="t" r="r" b="b"/>
              <a:pathLst>
                <a:path w="3537130" h="346492">
                  <a:moveTo>
                    <a:pt x="26839" y="0"/>
                  </a:moveTo>
                  <a:lnTo>
                    <a:pt x="3510292" y="0"/>
                  </a:lnTo>
                  <a:cubicBezTo>
                    <a:pt x="3525114" y="0"/>
                    <a:pt x="3537130" y="12016"/>
                    <a:pt x="3537130" y="26839"/>
                  </a:cubicBezTo>
                  <a:lnTo>
                    <a:pt x="3537130" y="319653"/>
                  </a:lnTo>
                  <a:cubicBezTo>
                    <a:pt x="3537130" y="326771"/>
                    <a:pt x="3534302" y="333598"/>
                    <a:pt x="3529269" y="338631"/>
                  </a:cubicBezTo>
                  <a:cubicBezTo>
                    <a:pt x="3524236" y="343664"/>
                    <a:pt x="3517410" y="346492"/>
                    <a:pt x="3510292" y="346492"/>
                  </a:cubicBezTo>
                  <a:lnTo>
                    <a:pt x="26839" y="346492"/>
                  </a:lnTo>
                  <a:cubicBezTo>
                    <a:pt x="12016" y="346492"/>
                    <a:pt x="0" y="334476"/>
                    <a:pt x="0" y="319653"/>
                  </a:cubicBezTo>
                  <a:lnTo>
                    <a:pt x="0" y="26839"/>
                  </a:lnTo>
                  <a:cubicBezTo>
                    <a:pt x="0" y="12016"/>
                    <a:pt x="12016" y="0"/>
                    <a:pt x="26839" y="0"/>
                  </a:cubicBezTo>
                  <a:close/>
                </a:path>
              </a:pathLst>
            </a:custGeom>
            <a:solidFill>
              <a:srgbClr val="FFFFFF"/>
            </a:solidFill>
            <a:ln w="38100" cap="rnd">
              <a:solidFill>
                <a:srgbClr val="282A29"/>
              </a:solidFill>
              <a:prstDash val="solid"/>
              <a:round/>
            </a:ln>
          </p:spPr>
          <p:txBody>
            <a:bodyPr/>
            <a:lstStyle/>
            <a:p>
              <a:endParaRPr lang="it-IT"/>
            </a:p>
          </p:txBody>
        </p:sp>
        <p:sp>
          <p:nvSpPr>
            <p:cNvPr id="6" name="TextBox 6"/>
            <p:cNvSpPr txBox="1"/>
            <p:nvPr/>
          </p:nvSpPr>
          <p:spPr>
            <a:xfrm>
              <a:off x="0" y="-38100"/>
              <a:ext cx="3537130" cy="38459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733082" y="470067"/>
            <a:ext cx="14711496" cy="1279190"/>
          </a:xfrm>
          <a:prstGeom prst="rect">
            <a:avLst/>
          </a:prstGeom>
        </p:spPr>
        <p:txBody>
          <a:bodyPr lIns="0" tIns="0" rIns="0" bIns="0" rtlCol="0" anchor="t">
            <a:spAutoFit/>
          </a:bodyPr>
          <a:lstStyle/>
          <a:p>
            <a:pPr algn="ctr">
              <a:lnSpc>
                <a:spcPts val="9485"/>
              </a:lnSpc>
            </a:pPr>
            <a:r>
              <a:rPr lang="en-US" sz="9485">
                <a:solidFill>
                  <a:srgbClr val="2E2E2E"/>
                </a:solidFill>
                <a:latin typeface="Bobby Jones Soft"/>
                <a:ea typeface="Bobby Jones Soft"/>
                <a:cs typeface="Bobby Jones Soft"/>
                <a:sym typeface="Bobby Jones Soft"/>
              </a:rPr>
              <a:t>IL LAC- LUGANO ARTE CULTURA</a:t>
            </a:r>
          </a:p>
        </p:txBody>
      </p:sp>
      <p:grpSp>
        <p:nvGrpSpPr>
          <p:cNvPr id="8" name="Group 8"/>
          <p:cNvGrpSpPr/>
          <p:nvPr/>
        </p:nvGrpSpPr>
        <p:grpSpPr>
          <a:xfrm>
            <a:off x="733082" y="1936700"/>
            <a:ext cx="7355748" cy="7800574"/>
            <a:chOff x="0" y="0"/>
            <a:chExt cx="958655" cy="1016628"/>
          </a:xfrm>
        </p:grpSpPr>
        <p:sp>
          <p:nvSpPr>
            <p:cNvPr id="9" name="Freeform 9"/>
            <p:cNvSpPr/>
            <p:nvPr/>
          </p:nvSpPr>
          <p:spPr>
            <a:xfrm>
              <a:off x="0" y="0"/>
              <a:ext cx="958655" cy="1016628"/>
            </a:xfrm>
            <a:custGeom>
              <a:avLst/>
              <a:gdLst/>
              <a:ahLst/>
              <a:cxnLst/>
              <a:rect l="l" t="t" r="r" b="b"/>
              <a:pathLst>
                <a:path w="958655" h="1016628">
                  <a:moveTo>
                    <a:pt x="53677" y="0"/>
                  </a:moveTo>
                  <a:lnTo>
                    <a:pt x="904977" y="0"/>
                  </a:lnTo>
                  <a:cubicBezTo>
                    <a:pt x="919214" y="0"/>
                    <a:pt x="932867" y="5655"/>
                    <a:pt x="942933" y="15722"/>
                  </a:cubicBezTo>
                  <a:cubicBezTo>
                    <a:pt x="953000" y="25788"/>
                    <a:pt x="958655" y="39441"/>
                    <a:pt x="958655" y="53677"/>
                  </a:cubicBezTo>
                  <a:lnTo>
                    <a:pt x="958655" y="962950"/>
                  </a:lnTo>
                  <a:cubicBezTo>
                    <a:pt x="958655" y="977187"/>
                    <a:pt x="953000" y="990840"/>
                    <a:pt x="942933" y="1000906"/>
                  </a:cubicBezTo>
                  <a:cubicBezTo>
                    <a:pt x="932867" y="1010973"/>
                    <a:pt x="919214" y="1016628"/>
                    <a:pt x="904977" y="1016628"/>
                  </a:cubicBezTo>
                  <a:lnTo>
                    <a:pt x="53677" y="1016628"/>
                  </a:lnTo>
                  <a:cubicBezTo>
                    <a:pt x="24032" y="1016628"/>
                    <a:pt x="0" y="992596"/>
                    <a:pt x="0" y="962950"/>
                  </a:cubicBezTo>
                  <a:lnTo>
                    <a:pt x="0" y="53677"/>
                  </a:lnTo>
                  <a:cubicBezTo>
                    <a:pt x="0" y="24032"/>
                    <a:pt x="24032" y="0"/>
                    <a:pt x="53677" y="0"/>
                  </a:cubicBezTo>
                  <a:close/>
                </a:path>
              </a:pathLst>
            </a:custGeom>
            <a:solidFill>
              <a:srgbClr val="FFFFFF"/>
            </a:solidFill>
            <a:ln w="38100" cap="rnd">
              <a:solidFill>
                <a:srgbClr val="282A29"/>
              </a:solidFill>
              <a:prstDash val="solid"/>
              <a:round/>
            </a:ln>
          </p:spPr>
          <p:txBody>
            <a:bodyPr/>
            <a:lstStyle/>
            <a:p>
              <a:endParaRPr lang="it-IT"/>
            </a:p>
          </p:txBody>
        </p:sp>
        <p:sp>
          <p:nvSpPr>
            <p:cNvPr id="10" name="TextBox 10"/>
            <p:cNvSpPr txBox="1"/>
            <p:nvPr/>
          </p:nvSpPr>
          <p:spPr>
            <a:xfrm>
              <a:off x="0" y="-104775"/>
              <a:ext cx="958655" cy="1121403"/>
            </a:xfrm>
            <a:prstGeom prst="rect">
              <a:avLst/>
            </a:prstGeom>
          </p:spPr>
          <p:txBody>
            <a:bodyPr lIns="254000" tIns="254000" rIns="254000" bIns="254000" rtlCol="0" anchor="ctr"/>
            <a:lstStyle/>
            <a:p>
              <a:pPr algn="l">
                <a:lnSpc>
                  <a:spcPts val="3042"/>
                </a:lnSpc>
              </a:pPr>
              <a:r>
                <a:rPr lang="en-US" sz="1800">
                  <a:solidFill>
                    <a:srgbClr val="000000"/>
                  </a:solidFill>
                  <a:latin typeface="Poppins"/>
                  <a:ea typeface="Poppins"/>
                  <a:cs typeface="Poppins"/>
                  <a:sym typeface="Poppins"/>
                </a:rPr>
                <a:t>Dopo le vicende del 1969 seguì una sequenza di problemi di ammodernamento, licenze non rispettate, vendite all'asta e fallimenti fino al gennaio 1993, quando un incendio danneggiò l'edificio. La città di Lugano, che nel frattempo aveva iniziato a pensare a un polo culturale, decise di acquistare l'area dell'albergo nel 1994. Nel 2005 cedette a privati l'immobile dell'hotel ma vincolato, secondo un referendum popolare, alla conservazione delle facciate ottocentesche esterne e portò avanti la realizzazione del centro culturale,​ inaugurato nel 2015, con sala per concerti, ampi spazi museali per le esposizioni del Museo d'arte della Svizzera italiana-MASI, una terrazza con gradoni per il pubblico e la luminosa hall d'entrata. Davanti al LAC la Città recupera anche un nuovo e godibile spazio urbano.​</a:t>
              </a:r>
            </a:p>
            <a:p>
              <a:pPr algn="l">
                <a:lnSpc>
                  <a:spcPts val="2535"/>
                </a:lnSpc>
              </a:pPr>
              <a:r>
                <a:rPr lang="en-US" sz="1500">
                  <a:solidFill>
                    <a:srgbClr val="000000"/>
                  </a:solidFill>
                  <a:latin typeface="Poppins"/>
                  <a:ea typeface="Poppins"/>
                  <a:cs typeface="Poppins"/>
                  <a:sym typeface="Poppins"/>
                </a:rPr>
                <a:t>​</a:t>
              </a:r>
            </a:p>
            <a:p>
              <a:pPr algn="l">
                <a:lnSpc>
                  <a:spcPts val="2535"/>
                </a:lnSpc>
              </a:pPr>
              <a:r>
                <a:rPr lang="en-US" sz="1500">
                  <a:solidFill>
                    <a:srgbClr val="000000"/>
                  </a:solidFill>
                  <a:latin typeface="Poppins"/>
                  <a:ea typeface="Poppins"/>
                  <a:cs typeface="Poppins"/>
                  <a:sym typeface="Poppins"/>
                </a:rPr>
                <a:t>Bibliografia:​</a:t>
              </a:r>
            </a:p>
            <a:p>
              <a:pPr algn="l">
                <a:lnSpc>
                  <a:spcPts val="2535"/>
                </a:lnSpc>
              </a:pPr>
              <a:r>
                <a:rPr lang="en-US" sz="1500">
                  <a:solidFill>
                    <a:srgbClr val="000000"/>
                  </a:solidFill>
                  <a:latin typeface="Poppins"/>
                  <a:ea typeface="Poppins"/>
                  <a:cs typeface="Poppins"/>
                  <a:sym typeface="Poppins"/>
                </a:rPr>
                <a:t>R. Bergossi, L. Calderari, Il complesso di Santa Maria degli Angeli e il centro culturale LAC Lugano Arte e Cultura, Guide storico-artistiche della Svizzera, SSAS, Berna 2015</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089" y="0"/>
            <a:ext cx="18863292" cy="12267427"/>
          </a:xfrm>
          <a:custGeom>
            <a:avLst/>
            <a:gdLst/>
            <a:ahLst/>
            <a:cxnLst/>
            <a:rect l="l" t="t" r="r" b="b"/>
            <a:pathLst>
              <a:path w="18863292" h="12267427">
                <a:moveTo>
                  <a:pt x="0" y="0"/>
                </a:moveTo>
                <a:lnTo>
                  <a:pt x="18863291" y="0"/>
                </a:lnTo>
                <a:lnTo>
                  <a:pt x="18863291" y="12267427"/>
                </a:lnTo>
                <a:lnTo>
                  <a:pt x="0" y="12267427"/>
                </a:lnTo>
                <a:lnTo>
                  <a:pt x="0" y="0"/>
                </a:lnTo>
                <a:close/>
              </a:path>
            </a:pathLst>
          </a:custGeom>
          <a:blipFill>
            <a:blip r:embed="rId2"/>
            <a:stretch>
              <a:fillRect t="-35872" b="-595"/>
            </a:stretch>
          </a:blipFill>
        </p:spPr>
        <p:txBody>
          <a:bodyPr/>
          <a:lstStyle/>
          <a:p>
            <a:endParaRPr lang="it-IT"/>
          </a:p>
        </p:txBody>
      </p:sp>
      <p:sp>
        <p:nvSpPr>
          <p:cNvPr id="3" name="Freeform 3"/>
          <p:cNvSpPr/>
          <p:nvPr/>
        </p:nvSpPr>
        <p:spPr>
          <a:xfrm>
            <a:off x="12551942" y="5101226"/>
            <a:ext cx="1129661" cy="1071961"/>
          </a:xfrm>
          <a:custGeom>
            <a:avLst/>
            <a:gdLst/>
            <a:ahLst/>
            <a:cxnLst/>
            <a:rect l="l" t="t" r="r" b="b"/>
            <a:pathLst>
              <a:path w="1129661" h="1071961">
                <a:moveTo>
                  <a:pt x="0" y="0"/>
                </a:moveTo>
                <a:lnTo>
                  <a:pt x="1129660" y="0"/>
                </a:lnTo>
                <a:lnTo>
                  <a:pt x="1129660" y="1071962"/>
                </a:lnTo>
                <a:lnTo>
                  <a:pt x="0" y="1071962"/>
                </a:lnTo>
                <a:lnTo>
                  <a:pt x="0" y="0"/>
                </a:lnTo>
                <a:close/>
              </a:path>
            </a:pathLst>
          </a:custGeom>
          <a:blipFill>
            <a:blip r:embed="rId3">
              <a:alphaModFix amt="42000"/>
              <a:extLst>
                <a:ext uri="{96DAC541-7B7A-43D3-8B79-37D633B846F1}">
                  <asvg:svgBlip xmlns:asvg="http://schemas.microsoft.com/office/drawing/2016/SVG/main" r:embed="rId4"/>
                </a:ext>
              </a:extLst>
            </a:blip>
            <a:stretch>
              <a:fillRect t="-2316"/>
            </a:stretch>
          </a:blipFill>
        </p:spPr>
        <p:txBody>
          <a:bodyPr/>
          <a:lstStyle/>
          <a:p>
            <a:endParaRPr lang="it-IT"/>
          </a:p>
        </p:txBody>
      </p:sp>
      <p:sp>
        <p:nvSpPr>
          <p:cNvPr id="4" name="Freeform 4"/>
          <p:cNvSpPr/>
          <p:nvPr/>
        </p:nvSpPr>
        <p:spPr>
          <a:xfrm>
            <a:off x="14185432" y="6178036"/>
            <a:ext cx="637167" cy="863708"/>
          </a:xfrm>
          <a:custGeom>
            <a:avLst/>
            <a:gdLst/>
            <a:ahLst/>
            <a:cxnLst/>
            <a:rect l="l" t="t" r="r" b="b"/>
            <a:pathLst>
              <a:path w="637167" h="863708">
                <a:moveTo>
                  <a:pt x="0" y="0"/>
                </a:moveTo>
                <a:lnTo>
                  <a:pt x="637167" y="0"/>
                </a:lnTo>
                <a:lnTo>
                  <a:pt x="637167" y="863708"/>
                </a:lnTo>
                <a:lnTo>
                  <a:pt x="0" y="863708"/>
                </a:lnTo>
                <a:lnTo>
                  <a:pt x="0" y="0"/>
                </a:lnTo>
                <a:close/>
              </a:path>
            </a:pathLst>
          </a:custGeom>
          <a:blipFill>
            <a:blip r:embed="rId5">
              <a:alphaModFix amt="42000"/>
              <a:extLst>
                <a:ext uri="{96DAC541-7B7A-43D3-8B79-37D633B846F1}">
                  <asvg:svgBlip xmlns:asvg="http://schemas.microsoft.com/office/drawing/2016/SVG/main" r:embed="rId6"/>
                </a:ext>
              </a:extLst>
            </a:blip>
            <a:stretch>
              <a:fillRect b="-45950"/>
            </a:stretch>
          </a:blipFill>
        </p:spPr>
        <p:txBody>
          <a:bodyPr/>
          <a:lstStyle/>
          <a:p>
            <a:endParaRPr lang="it-IT"/>
          </a:p>
        </p:txBody>
      </p:sp>
      <p:grpSp>
        <p:nvGrpSpPr>
          <p:cNvPr id="5" name="Group 5"/>
          <p:cNvGrpSpPr/>
          <p:nvPr/>
        </p:nvGrpSpPr>
        <p:grpSpPr>
          <a:xfrm>
            <a:off x="7282014" y="395261"/>
            <a:ext cx="10539855" cy="1852841"/>
            <a:chOff x="0" y="0"/>
            <a:chExt cx="2534130" cy="445484"/>
          </a:xfrm>
        </p:grpSpPr>
        <p:sp>
          <p:nvSpPr>
            <p:cNvPr id="6" name="Freeform 6"/>
            <p:cNvSpPr/>
            <p:nvPr/>
          </p:nvSpPr>
          <p:spPr>
            <a:xfrm>
              <a:off x="0" y="0"/>
              <a:ext cx="2534130" cy="445484"/>
            </a:xfrm>
            <a:custGeom>
              <a:avLst/>
              <a:gdLst/>
              <a:ahLst/>
              <a:cxnLst/>
              <a:rect l="l" t="t" r="r" b="b"/>
              <a:pathLst>
                <a:path w="2534130" h="445484">
                  <a:moveTo>
                    <a:pt x="37461" y="0"/>
                  </a:moveTo>
                  <a:lnTo>
                    <a:pt x="2496668" y="0"/>
                  </a:lnTo>
                  <a:cubicBezTo>
                    <a:pt x="2517358" y="0"/>
                    <a:pt x="2534130" y="16772"/>
                    <a:pt x="2534130" y="37461"/>
                  </a:cubicBezTo>
                  <a:lnTo>
                    <a:pt x="2534130" y="408023"/>
                  </a:lnTo>
                  <a:cubicBezTo>
                    <a:pt x="2534130" y="428712"/>
                    <a:pt x="2517358" y="445484"/>
                    <a:pt x="2496668" y="445484"/>
                  </a:cubicBezTo>
                  <a:lnTo>
                    <a:pt x="37461" y="445484"/>
                  </a:lnTo>
                  <a:cubicBezTo>
                    <a:pt x="16772" y="445484"/>
                    <a:pt x="0" y="428712"/>
                    <a:pt x="0" y="408023"/>
                  </a:cubicBezTo>
                  <a:lnTo>
                    <a:pt x="0" y="37461"/>
                  </a:lnTo>
                  <a:cubicBezTo>
                    <a:pt x="0" y="16772"/>
                    <a:pt x="16772" y="0"/>
                    <a:pt x="37461" y="0"/>
                  </a:cubicBezTo>
                  <a:close/>
                </a:path>
              </a:pathLst>
            </a:custGeom>
            <a:solidFill>
              <a:srgbClr val="FFFFFF"/>
            </a:solidFill>
            <a:ln w="38100" cap="rnd">
              <a:solidFill>
                <a:srgbClr val="282A29"/>
              </a:solidFill>
              <a:prstDash val="solid"/>
              <a:round/>
            </a:ln>
          </p:spPr>
          <p:txBody>
            <a:bodyPr/>
            <a:lstStyle/>
            <a:p>
              <a:endParaRPr lang="it-IT"/>
            </a:p>
          </p:txBody>
        </p:sp>
        <p:sp>
          <p:nvSpPr>
            <p:cNvPr id="7" name="TextBox 7"/>
            <p:cNvSpPr txBox="1"/>
            <p:nvPr/>
          </p:nvSpPr>
          <p:spPr>
            <a:xfrm>
              <a:off x="0" y="-38100"/>
              <a:ext cx="2534130" cy="483584"/>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88932" y="395261"/>
            <a:ext cx="5527882" cy="7081004"/>
            <a:chOff x="0" y="0"/>
            <a:chExt cx="720434" cy="922848"/>
          </a:xfrm>
        </p:grpSpPr>
        <p:sp>
          <p:nvSpPr>
            <p:cNvPr id="9" name="Freeform 9"/>
            <p:cNvSpPr/>
            <p:nvPr/>
          </p:nvSpPr>
          <p:spPr>
            <a:xfrm>
              <a:off x="0" y="0"/>
              <a:ext cx="720434" cy="922848"/>
            </a:xfrm>
            <a:custGeom>
              <a:avLst/>
              <a:gdLst/>
              <a:ahLst/>
              <a:cxnLst/>
              <a:rect l="l" t="t" r="r" b="b"/>
              <a:pathLst>
                <a:path w="720434" h="922848">
                  <a:moveTo>
                    <a:pt x="71427" y="0"/>
                  </a:moveTo>
                  <a:lnTo>
                    <a:pt x="649007" y="0"/>
                  </a:lnTo>
                  <a:cubicBezTo>
                    <a:pt x="667951" y="0"/>
                    <a:pt x="686118" y="7525"/>
                    <a:pt x="699514" y="20920"/>
                  </a:cubicBezTo>
                  <a:cubicBezTo>
                    <a:pt x="712909" y="34315"/>
                    <a:pt x="720434" y="52483"/>
                    <a:pt x="720434" y="71427"/>
                  </a:cubicBezTo>
                  <a:lnTo>
                    <a:pt x="720434" y="851421"/>
                  </a:lnTo>
                  <a:cubicBezTo>
                    <a:pt x="720434" y="870365"/>
                    <a:pt x="712909" y="888533"/>
                    <a:pt x="699514" y="901928"/>
                  </a:cubicBezTo>
                  <a:cubicBezTo>
                    <a:pt x="686118" y="915323"/>
                    <a:pt x="667951" y="922848"/>
                    <a:pt x="649007" y="922848"/>
                  </a:cubicBezTo>
                  <a:lnTo>
                    <a:pt x="71427" y="922848"/>
                  </a:lnTo>
                  <a:cubicBezTo>
                    <a:pt x="52483" y="922848"/>
                    <a:pt x="34315" y="915323"/>
                    <a:pt x="20920" y="901928"/>
                  </a:cubicBezTo>
                  <a:cubicBezTo>
                    <a:pt x="7525" y="888533"/>
                    <a:pt x="0" y="870365"/>
                    <a:pt x="0" y="851421"/>
                  </a:cubicBezTo>
                  <a:lnTo>
                    <a:pt x="0" y="71427"/>
                  </a:lnTo>
                  <a:cubicBezTo>
                    <a:pt x="0" y="52483"/>
                    <a:pt x="7525" y="34315"/>
                    <a:pt x="20920" y="20920"/>
                  </a:cubicBezTo>
                  <a:cubicBezTo>
                    <a:pt x="34315" y="7525"/>
                    <a:pt x="52483" y="0"/>
                    <a:pt x="71427" y="0"/>
                  </a:cubicBezTo>
                  <a:close/>
                </a:path>
              </a:pathLst>
            </a:custGeom>
            <a:solidFill>
              <a:srgbClr val="FFFFFF"/>
            </a:solidFill>
            <a:ln w="38100" cap="rnd">
              <a:solidFill>
                <a:srgbClr val="282A29"/>
              </a:solidFill>
              <a:prstDash val="solid"/>
              <a:round/>
            </a:ln>
          </p:spPr>
          <p:txBody>
            <a:bodyPr/>
            <a:lstStyle/>
            <a:p>
              <a:endParaRPr lang="it-IT"/>
            </a:p>
          </p:txBody>
        </p:sp>
        <p:sp>
          <p:nvSpPr>
            <p:cNvPr id="10" name="TextBox 10"/>
            <p:cNvSpPr txBox="1"/>
            <p:nvPr/>
          </p:nvSpPr>
          <p:spPr>
            <a:xfrm>
              <a:off x="0" y="-257175"/>
              <a:ext cx="720434" cy="1180023"/>
            </a:xfrm>
            <a:prstGeom prst="rect">
              <a:avLst/>
            </a:prstGeom>
          </p:spPr>
          <p:txBody>
            <a:bodyPr lIns="254000" tIns="254000" rIns="254000" bIns="254000" rtlCol="0" anchor="ctr"/>
            <a:lstStyle/>
            <a:p>
              <a:pPr algn="l">
                <a:lnSpc>
                  <a:spcPts val="5327"/>
                </a:lnSpc>
                <a:spcBef>
                  <a:spcPct val="0"/>
                </a:spcBef>
              </a:pPr>
              <a:endParaRPr/>
            </a:p>
          </p:txBody>
        </p:sp>
      </p:grpSp>
      <p:sp>
        <p:nvSpPr>
          <p:cNvPr id="11" name="TextBox 11"/>
          <p:cNvSpPr txBox="1"/>
          <p:nvPr/>
        </p:nvSpPr>
        <p:spPr>
          <a:xfrm>
            <a:off x="7651156" y="816058"/>
            <a:ext cx="9801571" cy="1163646"/>
          </a:xfrm>
          <a:prstGeom prst="rect">
            <a:avLst/>
          </a:prstGeom>
        </p:spPr>
        <p:txBody>
          <a:bodyPr lIns="0" tIns="0" rIns="0" bIns="0" rtlCol="0" anchor="t">
            <a:spAutoFit/>
          </a:bodyPr>
          <a:lstStyle/>
          <a:p>
            <a:pPr algn="l">
              <a:lnSpc>
                <a:spcPts val="8687"/>
              </a:lnSpc>
            </a:pPr>
            <a:r>
              <a:rPr lang="en-US" sz="8687">
                <a:solidFill>
                  <a:srgbClr val="2E2E2E"/>
                </a:solidFill>
                <a:latin typeface="Bobby Jones Soft"/>
                <a:ea typeface="Bobby Jones Soft"/>
                <a:cs typeface="Bobby Jones Soft"/>
                <a:sym typeface="Bobby Jones Soft"/>
              </a:rPr>
              <a:t>ATTRAVERSO I SECOLI</a:t>
            </a:r>
          </a:p>
        </p:txBody>
      </p:sp>
      <p:sp>
        <p:nvSpPr>
          <p:cNvPr id="12" name="TextBox 12"/>
          <p:cNvSpPr txBox="1"/>
          <p:nvPr/>
        </p:nvSpPr>
        <p:spPr>
          <a:xfrm>
            <a:off x="584345" y="587458"/>
            <a:ext cx="4937056" cy="6888807"/>
          </a:xfrm>
          <a:prstGeom prst="rect">
            <a:avLst/>
          </a:prstGeom>
        </p:spPr>
        <p:txBody>
          <a:bodyPr lIns="0" tIns="0" rIns="0" bIns="0" rtlCol="0" anchor="t">
            <a:spAutoFit/>
          </a:bodyPr>
          <a:lstStyle/>
          <a:p>
            <a:pPr algn="ctr">
              <a:lnSpc>
                <a:spcPts val="2900"/>
              </a:lnSpc>
            </a:pPr>
            <a:r>
              <a:rPr lang="en-US" sz="2000">
                <a:solidFill>
                  <a:srgbClr val="2E2E2E"/>
                </a:solidFill>
                <a:latin typeface="Poppins"/>
                <a:ea typeface="Poppins"/>
                <a:cs typeface="Poppins"/>
                <a:sym typeface="Poppins"/>
              </a:rPr>
              <a:t>L'area che attualmente comprende la chiesa di Santa Maria degli Angeli, l'ex-albergo Palace, la funicolare e il LAC intorno al 1400 era marginale rispetto al nucleo della città che si estendeva fino alla porta di via Nassa. Era prevalentemente immersa nel verde, con qualche coltivazione, quando nel 1472 il Consiglio di Lugano, per essere aiutato a superare una forte precarietà politica e sociale, invita i frati francescani dell'Osservanza, provenienti da Milano, a insediarsi nel borgo per mettere pace tra le fazioni dei guelfi e ghibellini e per l'assistenza ai malati di peste. La pace fu giurata da tutti gli abitanti che avevano raggiunto l'età di 14 anni.</a:t>
            </a:r>
          </a:p>
          <a:p>
            <a:pPr algn="ctr">
              <a:lnSpc>
                <a:spcPts val="2900"/>
              </a:lnSpc>
            </a:pPr>
            <a:endParaRPr lang="en-US" sz="2000">
              <a:solidFill>
                <a:srgbClr val="2E2E2E"/>
              </a:solidFill>
              <a:latin typeface="Poppins"/>
              <a:ea typeface="Poppins"/>
              <a:cs typeface="Poppins"/>
              <a:sym typeface="Poppins"/>
            </a:endParaRPr>
          </a:p>
        </p:txBody>
      </p:sp>
      <p:grpSp>
        <p:nvGrpSpPr>
          <p:cNvPr id="13" name="Group 13"/>
          <p:cNvGrpSpPr/>
          <p:nvPr/>
        </p:nvGrpSpPr>
        <p:grpSpPr>
          <a:xfrm>
            <a:off x="288932" y="7965240"/>
            <a:ext cx="5527882" cy="716527"/>
            <a:chOff x="0" y="0"/>
            <a:chExt cx="2247108" cy="291271"/>
          </a:xfrm>
        </p:grpSpPr>
        <p:sp>
          <p:nvSpPr>
            <p:cNvPr id="14" name="Freeform 14"/>
            <p:cNvSpPr/>
            <p:nvPr/>
          </p:nvSpPr>
          <p:spPr>
            <a:xfrm>
              <a:off x="0" y="0"/>
              <a:ext cx="2247108" cy="291271"/>
            </a:xfrm>
            <a:custGeom>
              <a:avLst/>
              <a:gdLst/>
              <a:ahLst/>
              <a:cxnLst/>
              <a:rect l="l" t="t" r="r" b="b"/>
              <a:pathLst>
                <a:path w="2247108" h="291271">
                  <a:moveTo>
                    <a:pt x="71427" y="0"/>
                  </a:moveTo>
                  <a:lnTo>
                    <a:pt x="2175681" y="0"/>
                  </a:lnTo>
                  <a:cubicBezTo>
                    <a:pt x="2194625" y="0"/>
                    <a:pt x="2212792" y="7525"/>
                    <a:pt x="2226187" y="20920"/>
                  </a:cubicBezTo>
                  <a:cubicBezTo>
                    <a:pt x="2239582" y="34315"/>
                    <a:pt x="2247108" y="52483"/>
                    <a:pt x="2247108" y="71427"/>
                  </a:cubicBezTo>
                  <a:lnTo>
                    <a:pt x="2247108" y="219845"/>
                  </a:lnTo>
                  <a:cubicBezTo>
                    <a:pt x="2247108" y="238788"/>
                    <a:pt x="2239582" y="256956"/>
                    <a:pt x="2226187" y="270351"/>
                  </a:cubicBezTo>
                  <a:cubicBezTo>
                    <a:pt x="2212792" y="283746"/>
                    <a:pt x="2194625" y="291271"/>
                    <a:pt x="2175681" y="291271"/>
                  </a:cubicBezTo>
                  <a:lnTo>
                    <a:pt x="71427" y="291271"/>
                  </a:lnTo>
                  <a:cubicBezTo>
                    <a:pt x="52483" y="291271"/>
                    <a:pt x="34315" y="283746"/>
                    <a:pt x="20920" y="270351"/>
                  </a:cubicBezTo>
                  <a:cubicBezTo>
                    <a:pt x="7525" y="256956"/>
                    <a:pt x="0" y="238788"/>
                    <a:pt x="0" y="219845"/>
                  </a:cubicBezTo>
                  <a:lnTo>
                    <a:pt x="0" y="71427"/>
                  </a:lnTo>
                  <a:cubicBezTo>
                    <a:pt x="0" y="52483"/>
                    <a:pt x="7525" y="34315"/>
                    <a:pt x="20920" y="20920"/>
                  </a:cubicBezTo>
                  <a:cubicBezTo>
                    <a:pt x="34315" y="7525"/>
                    <a:pt x="52483" y="0"/>
                    <a:pt x="71427" y="0"/>
                  </a:cubicBezTo>
                  <a:close/>
                </a:path>
              </a:pathLst>
            </a:custGeom>
            <a:solidFill>
              <a:srgbClr val="FFFFFF"/>
            </a:solidFill>
            <a:ln w="38100" cap="rnd">
              <a:solidFill>
                <a:srgbClr val="282A29"/>
              </a:solidFill>
              <a:prstDash val="solid"/>
              <a:round/>
            </a:ln>
          </p:spPr>
          <p:txBody>
            <a:bodyPr/>
            <a:lstStyle/>
            <a:p>
              <a:endParaRPr lang="it-IT"/>
            </a:p>
          </p:txBody>
        </p:sp>
        <p:sp>
          <p:nvSpPr>
            <p:cNvPr id="15" name="TextBox 15"/>
            <p:cNvSpPr txBox="1"/>
            <p:nvPr/>
          </p:nvSpPr>
          <p:spPr>
            <a:xfrm>
              <a:off x="0" y="-28575"/>
              <a:ext cx="2247108" cy="319846"/>
            </a:xfrm>
            <a:prstGeom prst="rect">
              <a:avLst/>
            </a:prstGeom>
          </p:spPr>
          <p:txBody>
            <a:bodyPr lIns="50800" tIns="50800" rIns="50800" bIns="50800" rtlCol="0" anchor="ctr"/>
            <a:lstStyle/>
            <a:p>
              <a:pPr algn="ctr">
                <a:lnSpc>
                  <a:spcPts val="2100"/>
                </a:lnSpc>
                <a:spcBef>
                  <a:spcPct val="0"/>
                </a:spcBef>
              </a:pPr>
              <a:r>
                <a:rPr lang="en-US" sz="1500">
                  <a:solidFill>
                    <a:srgbClr val="000000"/>
                  </a:solidFill>
                  <a:latin typeface="Canva Sans"/>
                  <a:ea typeface="Canva Sans"/>
                  <a:cs typeface="Canva Sans"/>
                  <a:sym typeface="Canva Sans"/>
                </a:rPr>
                <a:t>Ipotesi ricostruttiva del Convento di S. M. degli Angeli intorno al 1550 (Simone Boni, InKlink)</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6137" y="0"/>
            <a:ext cx="10616277" cy="10287000"/>
          </a:xfrm>
          <a:custGeom>
            <a:avLst/>
            <a:gdLst/>
            <a:ahLst/>
            <a:cxnLst/>
            <a:rect l="l" t="t" r="r" b="b"/>
            <a:pathLst>
              <a:path w="10616277" h="10287000">
                <a:moveTo>
                  <a:pt x="0" y="0"/>
                </a:moveTo>
                <a:lnTo>
                  <a:pt x="10616276" y="0"/>
                </a:lnTo>
                <a:lnTo>
                  <a:pt x="10616276" y="10287000"/>
                </a:lnTo>
                <a:lnTo>
                  <a:pt x="0" y="10287000"/>
                </a:lnTo>
                <a:lnTo>
                  <a:pt x="0" y="0"/>
                </a:lnTo>
                <a:close/>
              </a:path>
            </a:pathLst>
          </a:custGeom>
          <a:blipFill>
            <a:blip r:embed="rId2"/>
            <a:stretch>
              <a:fillRect l="-10499" r="-41242"/>
            </a:stretch>
          </a:blipFill>
        </p:spPr>
        <p:txBody>
          <a:bodyPr/>
          <a:lstStyle/>
          <a:p>
            <a:endParaRPr lang="it-IT"/>
          </a:p>
        </p:txBody>
      </p:sp>
      <p:grpSp>
        <p:nvGrpSpPr>
          <p:cNvPr id="3" name="Group 3"/>
          <p:cNvGrpSpPr/>
          <p:nvPr/>
        </p:nvGrpSpPr>
        <p:grpSpPr>
          <a:xfrm>
            <a:off x="1439181" y="431489"/>
            <a:ext cx="16230600" cy="1194423"/>
            <a:chOff x="0" y="0"/>
            <a:chExt cx="3902373" cy="287179"/>
          </a:xfrm>
        </p:grpSpPr>
        <p:sp>
          <p:nvSpPr>
            <p:cNvPr id="4" name="Freeform 4"/>
            <p:cNvSpPr/>
            <p:nvPr/>
          </p:nvSpPr>
          <p:spPr>
            <a:xfrm>
              <a:off x="0" y="0"/>
              <a:ext cx="3902373" cy="287179"/>
            </a:xfrm>
            <a:custGeom>
              <a:avLst/>
              <a:gdLst/>
              <a:ahLst/>
              <a:cxnLst/>
              <a:rect l="l" t="t" r="r" b="b"/>
              <a:pathLst>
                <a:path w="3902373" h="287179">
                  <a:moveTo>
                    <a:pt x="24327" y="0"/>
                  </a:moveTo>
                  <a:lnTo>
                    <a:pt x="3878046" y="0"/>
                  </a:lnTo>
                  <a:cubicBezTo>
                    <a:pt x="3884498" y="0"/>
                    <a:pt x="3890686" y="2563"/>
                    <a:pt x="3895248" y="7125"/>
                  </a:cubicBezTo>
                  <a:cubicBezTo>
                    <a:pt x="3899810" y="11687"/>
                    <a:pt x="3902373" y="17875"/>
                    <a:pt x="3902373" y="24327"/>
                  </a:cubicBezTo>
                  <a:lnTo>
                    <a:pt x="3902373" y="262852"/>
                  </a:lnTo>
                  <a:cubicBezTo>
                    <a:pt x="3902373" y="276287"/>
                    <a:pt x="3891481" y="287179"/>
                    <a:pt x="3878046" y="287179"/>
                  </a:cubicBezTo>
                  <a:lnTo>
                    <a:pt x="24327" y="287179"/>
                  </a:lnTo>
                  <a:cubicBezTo>
                    <a:pt x="10891" y="287179"/>
                    <a:pt x="0" y="276287"/>
                    <a:pt x="0" y="262852"/>
                  </a:cubicBezTo>
                  <a:lnTo>
                    <a:pt x="0" y="24327"/>
                  </a:lnTo>
                  <a:cubicBezTo>
                    <a:pt x="0" y="10891"/>
                    <a:pt x="10891" y="0"/>
                    <a:pt x="24327"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38100"/>
              <a:ext cx="3902373" cy="32527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411788" y="1625911"/>
            <a:ext cx="7257993" cy="4079597"/>
          </a:xfrm>
          <a:custGeom>
            <a:avLst/>
            <a:gdLst/>
            <a:ahLst/>
            <a:cxnLst/>
            <a:rect l="l" t="t" r="r" b="b"/>
            <a:pathLst>
              <a:path w="7257993" h="4079597">
                <a:moveTo>
                  <a:pt x="0" y="0"/>
                </a:moveTo>
                <a:lnTo>
                  <a:pt x="7257993" y="0"/>
                </a:lnTo>
                <a:lnTo>
                  <a:pt x="7257993" y="4079597"/>
                </a:lnTo>
                <a:lnTo>
                  <a:pt x="0" y="4079597"/>
                </a:lnTo>
                <a:lnTo>
                  <a:pt x="0" y="0"/>
                </a:lnTo>
                <a:close/>
              </a:path>
            </a:pathLst>
          </a:custGeom>
          <a:blipFill>
            <a:blip r:embed="rId3"/>
            <a:stretch>
              <a:fillRect/>
            </a:stretch>
          </a:blipFill>
        </p:spPr>
        <p:txBody>
          <a:bodyPr/>
          <a:lstStyle/>
          <a:p>
            <a:endParaRPr lang="it-IT"/>
          </a:p>
        </p:txBody>
      </p:sp>
      <p:sp>
        <p:nvSpPr>
          <p:cNvPr id="7" name="TextBox 7"/>
          <p:cNvSpPr txBox="1"/>
          <p:nvPr/>
        </p:nvSpPr>
        <p:spPr>
          <a:xfrm>
            <a:off x="1439181" y="664358"/>
            <a:ext cx="16230600" cy="833458"/>
          </a:xfrm>
          <a:prstGeom prst="rect">
            <a:avLst/>
          </a:prstGeom>
        </p:spPr>
        <p:txBody>
          <a:bodyPr lIns="0" tIns="0" rIns="0" bIns="0" rtlCol="0" anchor="t">
            <a:spAutoFit/>
          </a:bodyPr>
          <a:lstStyle/>
          <a:p>
            <a:pPr algn="ctr">
              <a:lnSpc>
                <a:spcPts val="6186"/>
              </a:lnSpc>
            </a:pPr>
            <a:r>
              <a:rPr lang="en-US" sz="6186">
                <a:solidFill>
                  <a:srgbClr val="2E2E2E"/>
                </a:solidFill>
                <a:latin typeface="Bobby Jones Soft"/>
                <a:ea typeface="Bobby Jones Soft"/>
                <a:cs typeface="Bobby Jones Soft"/>
                <a:sym typeface="Bobby Jones Soft"/>
              </a:rPr>
              <a:t>LA COSTRUZIONE DEL CONVENTO E DELLA CHIESA</a:t>
            </a:r>
          </a:p>
        </p:txBody>
      </p:sp>
      <p:sp>
        <p:nvSpPr>
          <p:cNvPr id="8" name="TextBox 8"/>
          <p:cNvSpPr txBox="1"/>
          <p:nvPr/>
        </p:nvSpPr>
        <p:spPr>
          <a:xfrm>
            <a:off x="10411788" y="5791233"/>
            <a:ext cx="7419642" cy="4442163"/>
          </a:xfrm>
          <a:prstGeom prst="rect">
            <a:avLst/>
          </a:prstGeom>
        </p:spPr>
        <p:txBody>
          <a:bodyPr lIns="0" tIns="0" rIns="0" bIns="0" rtlCol="0" anchor="t">
            <a:spAutoFit/>
          </a:bodyPr>
          <a:lstStyle/>
          <a:p>
            <a:pPr algn="l">
              <a:lnSpc>
                <a:spcPts val="2939"/>
              </a:lnSpc>
              <a:spcBef>
                <a:spcPct val="0"/>
              </a:spcBef>
            </a:pPr>
            <a:r>
              <a:rPr lang="en-US" sz="2099">
                <a:solidFill>
                  <a:srgbClr val="2E2E2E"/>
                </a:solidFill>
                <a:latin typeface="Canva Sans"/>
                <a:ea typeface="Canva Sans"/>
                <a:cs typeface="Canva Sans"/>
                <a:sym typeface="Canva Sans"/>
              </a:rPr>
              <a:t>Nel 1490 il rafforzamento della presenza dei frati nella città portò la comunità dei religiosi a chiedere ai duchi di Milano, da cui la regione di Lugano dipendeva (1416-1498), un finanziamento per la costruzione del convento. Successivamente nel 1499 fu avviata l'edificazione della chiesa, consacrata nel 1515 da un vescovo proveniente dalla Palestina, dove i francescani sono presenti dal 1217 nella mediazione tra cristiani e musulmani. Nelle lunette interne verso l'altare, due affreschi con la veduta di Gerusalemme e del Monte degli ulivi ricordano questo legame.</a:t>
            </a:r>
          </a:p>
          <a:p>
            <a:pPr algn="l">
              <a:lnSpc>
                <a:spcPts val="2939"/>
              </a:lnSpc>
              <a:spcBef>
                <a:spcPct val="0"/>
              </a:spcBef>
            </a:pPr>
            <a:endParaRPr lang="en-US" sz="2099">
              <a:solidFill>
                <a:srgbClr val="2E2E2E"/>
              </a:solidFill>
              <a:latin typeface="Canva Sans"/>
              <a:ea typeface="Canva Sans"/>
              <a:cs typeface="Canva Sans"/>
              <a:sym typeface="Canv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55340"/>
            <a:ext cx="16230600" cy="1194423"/>
            <a:chOff x="0" y="0"/>
            <a:chExt cx="3902373" cy="287179"/>
          </a:xfrm>
        </p:grpSpPr>
        <p:sp>
          <p:nvSpPr>
            <p:cNvPr id="3" name="Freeform 3"/>
            <p:cNvSpPr/>
            <p:nvPr/>
          </p:nvSpPr>
          <p:spPr>
            <a:xfrm>
              <a:off x="0" y="0"/>
              <a:ext cx="3902373" cy="287179"/>
            </a:xfrm>
            <a:custGeom>
              <a:avLst/>
              <a:gdLst/>
              <a:ahLst/>
              <a:cxnLst/>
              <a:rect l="l" t="t" r="r" b="b"/>
              <a:pathLst>
                <a:path w="3902373" h="287179">
                  <a:moveTo>
                    <a:pt x="24327" y="0"/>
                  </a:moveTo>
                  <a:lnTo>
                    <a:pt x="3878046" y="0"/>
                  </a:lnTo>
                  <a:cubicBezTo>
                    <a:pt x="3884498" y="0"/>
                    <a:pt x="3890686" y="2563"/>
                    <a:pt x="3895248" y="7125"/>
                  </a:cubicBezTo>
                  <a:cubicBezTo>
                    <a:pt x="3899810" y="11687"/>
                    <a:pt x="3902373" y="17875"/>
                    <a:pt x="3902373" y="24327"/>
                  </a:cubicBezTo>
                  <a:lnTo>
                    <a:pt x="3902373" y="262852"/>
                  </a:lnTo>
                  <a:cubicBezTo>
                    <a:pt x="3902373" y="276287"/>
                    <a:pt x="3891481" y="287179"/>
                    <a:pt x="3878046" y="287179"/>
                  </a:cubicBezTo>
                  <a:lnTo>
                    <a:pt x="24327" y="287179"/>
                  </a:lnTo>
                  <a:cubicBezTo>
                    <a:pt x="10891" y="287179"/>
                    <a:pt x="0" y="276287"/>
                    <a:pt x="0" y="262852"/>
                  </a:cubicBezTo>
                  <a:lnTo>
                    <a:pt x="0" y="24327"/>
                  </a:lnTo>
                  <a:cubicBezTo>
                    <a:pt x="0" y="10891"/>
                    <a:pt x="10891" y="0"/>
                    <a:pt x="24327" y="0"/>
                  </a:cubicBezTo>
                  <a:close/>
                </a:path>
              </a:pathLst>
            </a:custGeom>
            <a:solidFill>
              <a:srgbClr val="FFFFFF"/>
            </a:solidFill>
            <a:ln w="38100" cap="rnd">
              <a:solidFill>
                <a:srgbClr val="282A29"/>
              </a:solidFill>
              <a:prstDash val="solid"/>
              <a:round/>
            </a:ln>
          </p:spPr>
          <p:txBody>
            <a:bodyPr/>
            <a:lstStyle/>
            <a:p>
              <a:endParaRPr lang="it-IT"/>
            </a:p>
          </p:txBody>
        </p:sp>
        <p:sp>
          <p:nvSpPr>
            <p:cNvPr id="4" name="TextBox 4"/>
            <p:cNvSpPr txBox="1"/>
            <p:nvPr/>
          </p:nvSpPr>
          <p:spPr>
            <a:xfrm>
              <a:off x="0" y="-38100"/>
              <a:ext cx="3902373" cy="32527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62025" y="2638956"/>
            <a:ext cx="5236921" cy="6619344"/>
          </a:xfrm>
          <a:custGeom>
            <a:avLst/>
            <a:gdLst/>
            <a:ahLst/>
            <a:cxnLst/>
            <a:rect l="l" t="t" r="r" b="b"/>
            <a:pathLst>
              <a:path w="5236921" h="6619344">
                <a:moveTo>
                  <a:pt x="0" y="0"/>
                </a:moveTo>
                <a:lnTo>
                  <a:pt x="5236921" y="0"/>
                </a:lnTo>
                <a:lnTo>
                  <a:pt x="5236921" y="6619344"/>
                </a:lnTo>
                <a:lnTo>
                  <a:pt x="0" y="6619344"/>
                </a:lnTo>
                <a:lnTo>
                  <a:pt x="0" y="0"/>
                </a:lnTo>
                <a:close/>
              </a:path>
            </a:pathLst>
          </a:custGeom>
          <a:blipFill>
            <a:blip r:embed="rId2"/>
            <a:stretch>
              <a:fillRect l="-2833" t="-13710" r="-3455" b="-18976"/>
            </a:stretch>
          </a:blipFill>
        </p:spPr>
        <p:txBody>
          <a:bodyPr/>
          <a:lstStyle/>
          <a:p>
            <a:endParaRPr lang="it-IT"/>
          </a:p>
        </p:txBody>
      </p:sp>
      <p:sp>
        <p:nvSpPr>
          <p:cNvPr id="6" name="Freeform 6"/>
          <p:cNvSpPr/>
          <p:nvPr/>
        </p:nvSpPr>
        <p:spPr>
          <a:xfrm>
            <a:off x="11971458" y="2638956"/>
            <a:ext cx="5209669" cy="6619344"/>
          </a:xfrm>
          <a:custGeom>
            <a:avLst/>
            <a:gdLst/>
            <a:ahLst/>
            <a:cxnLst/>
            <a:rect l="l" t="t" r="r" b="b"/>
            <a:pathLst>
              <a:path w="5209669" h="6619344">
                <a:moveTo>
                  <a:pt x="0" y="0"/>
                </a:moveTo>
                <a:lnTo>
                  <a:pt x="5209669" y="0"/>
                </a:lnTo>
                <a:lnTo>
                  <a:pt x="5209669" y="6619344"/>
                </a:lnTo>
                <a:lnTo>
                  <a:pt x="0" y="6619344"/>
                </a:lnTo>
                <a:lnTo>
                  <a:pt x="0" y="0"/>
                </a:lnTo>
                <a:close/>
              </a:path>
            </a:pathLst>
          </a:custGeom>
          <a:blipFill>
            <a:blip r:embed="rId3"/>
            <a:stretch>
              <a:fillRect l="-13019" t="-9589" r="-10099" b="-8239"/>
            </a:stretch>
          </a:blipFill>
        </p:spPr>
        <p:txBody>
          <a:bodyPr/>
          <a:lstStyle/>
          <a:p>
            <a:endParaRPr lang="it-IT"/>
          </a:p>
        </p:txBody>
      </p:sp>
      <p:sp>
        <p:nvSpPr>
          <p:cNvPr id="7" name="TextBox 7"/>
          <p:cNvSpPr txBox="1"/>
          <p:nvPr/>
        </p:nvSpPr>
        <p:spPr>
          <a:xfrm>
            <a:off x="1028700" y="1125370"/>
            <a:ext cx="16230600" cy="987663"/>
          </a:xfrm>
          <a:prstGeom prst="rect">
            <a:avLst/>
          </a:prstGeom>
        </p:spPr>
        <p:txBody>
          <a:bodyPr lIns="0" tIns="0" rIns="0" bIns="0" rtlCol="0" anchor="t">
            <a:spAutoFit/>
          </a:bodyPr>
          <a:lstStyle/>
          <a:p>
            <a:pPr algn="ctr">
              <a:lnSpc>
                <a:spcPts val="7386"/>
              </a:lnSpc>
            </a:pPr>
            <a:r>
              <a:rPr lang="en-US" sz="7386">
                <a:solidFill>
                  <a:srgbClr val="2E2E2E"/>
                </a:solidFill>
                <a:latin typeface="Bobby Jones Soft"/>
                <a:ea typeface="Bobby Jones Soft"/>
                <a:cs typeface="Bobby Jones Soft"/>
                <a:sym typeface="Bobby Jones Soft"/>
              </a:rPr>
              <a:t>LA CHIESA </a:t>
            </a:r>
          </a:p>
        </p:txBody>
      </p:sp>
      <p:sp>
        <p:nvSpPr>
          <p:cNvPr id="8" name="TextBox 8"/>
          <p:cNvSpPr txBox="1"/>
          <p:nvPr/>
        </p:nvSpPr>
        <p:spPr>
          <a:xfrm>
            <a:off x="6265621" y="2600856"/>
            <a:ext cx="5634954" cy="7042314"/>
          </a:xfrm>
          <a:prstGeom prst="rect">
            <a:avLst/>
          </a:prstGeom>
        </p:spPr>
        <p:txBody>
          <a:bodyPr lIns="0" tIns="0" rIns="0" bIns="0" rtlCol="0" anchor="t">
            <a:spAutoFit/>
          </a:bodyPr>
          <a:lstStyle/>
          <a:p>
            <a:pPr algn="ctr">
              <a:lnSpc>
                <a:spcPts val="2939"/>
              </a:lnSpc>
              <a:spcBef>
                <a:spcPct val="0"/>
              </a:spcBef>
            </a:pPr>
            <a:r>
              <a:rPr lang="en-US" sz="2099">
                <a:solidFill>
                  <a:srgbClr val="2E2E2E"/>
                </a:solidFill>
                <a:latin typeface="Canva Sans"/>
                <a:ea typeface="Canva Sans"/>
                <a:cs typeface="Canva Sans"/>
                <a:sym typeface="Canva Sans"/>
              </a:rPr>
              <a:t>La chiesa rispecchia il modello di architettura semplice delle chiese francescane definito da San Bernardino da Siena, testimoniato dalla ripetuta decorazione interna del simbolo di pace delle lettere iniziali in greco di Cristo IHS, circondate da raggi. Facciata semplice, incorniciata ai lati da due guglie, il rosone e le due finestre sono state aperte tra '800 e il '900, una navata con tramezzo che separava i monaci dai fedeli, quattro cappelle su un solo lato tra cui va segnalata quella affrescata dedicata ai Camuzio, sepoltura del noto chirurgoLudovico deceduto nel 1520. Di particolare richiamo del monumento sono i suoi affreschi rinascimentali. Nel 1911 è iscritta tra i monumenti tutelati dal Cantone.</a:t>
            </a:r>
          </a:p>
          <a:p>
            <a:pPr algn="ctr">
              <a:lnSpc>
                <a:spcPts val="2939"/>
              </a:lnSpc>
              <a:spcBef>
                <a:spcPct val="0"/>
              </a:spcBef>
            </a:pPr>
            <a:endParaRPr lang="en-US" sz="2099">
              <a:solidFill>
                <a:srgbClr val="2E2E2E"/>
              </a:solidFill>
              <a:latin typeface="Canva Sans"/>
              <a:ea typeface="Canva Sans"/>
              <a:cs typeface="Canva Sans"/>
              <a:sym typeface="Canv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 b="-289"/>
            </a:stretch>
          </a:blipFill>
        </p:spPr>
        <p:txBody>
          <a:bodyPr/>
          <a:lstStyle/>
          <a:p>
            <a:endParaRPr lang="it-IT"/>
          </a:p>
        </p:txBody>
      </p:sp>
      <p:grpSp>
        <p:nvGrpSpPr>
          <p:cNvPr id="3" name="Group 3"/>
          <p:cNvGrpSpPr/>
          <p:nvPr/>
        </p:nvGrpSpPr>
        <p:grpSpPr>
          <a:xfrm>
            <a:off x="7808648" y="5772295"/>
            <a:ext cx="9610628" cy="1170820"/>
            <a:chOff x="0" y="0"/>
            <a:chExt cx="2310713" cy="281504"/>
          </a:xfrm>
        </p:grpSpPr>
        <p:sp>
          <p:nvSpPr>
            <p:cNvPr id="4" name="Freeform 4"/>
            <p:cNvSpPr/>
            <p:nvPr/>
          </p:nvSpPr>
          <p:spPr>
            <a:xfrm>
              <a:off x="0" y="0"/>
              <a:ext cx="2310713" cy="281504"/>
            </a:xfrm>
            <a:custGeom>
              <a:avLst/>
              <a:gdLst/>
              <a:ahLst/>
              <a:cxnLst/>
              <a:rect l="l" t="t" r="r" b="b"/>
              <a:pathLst>
                <a:path w="2310713" h="281504">
                  <a:moveTo>
                    <a:pt x="41083" y="0"/>
                  </a:moveTo>
                  <a:lnTo>
                    <a:pt x="2269629" y="0"/>
                  </a:lnTo>
                  <a:cubicBezTo>
                    <a:pt x="2292319" y="0"/>
                    <a:pt x="2310713" y="18394"/>
                    <a:pt x="2310713" y="41083"/>
                  </a:cubicBezTo>
                  <a:lnTo>
                    <a:pt x="2310713" y="240420"/>
                  </a:lnTo>
                  <a:cubicBezTo>
                    <a:pt x="2310713" y="251316"/>
                    <a:pt x="2306384" y="261766"/>
                    <a:pt x="2298680" y="269471"/>
                  </a:cubicBezTo>
                  <a:cubicBezTo>
                    <a:pt x="2290975" y="277175"/>
                    <a:pt x="2280525" y="281504"/>
                    <a:pt x="2269629" y="281504"/>
                  </a:cubicBezTo>
                  <a:lnTo>
                    <a:pt x="41083" y="281504"/>
                  </a:lnTo>
                  <a:cubicBezTo>
                    <a:pt x="30187" y="281504"/>
                    <a:pt x="19738" y="277175"/>
                    <a:pt x="12033" y="269471"/>
                  </a:cubicBezTo>
                  <a:cubicBezTo>
                    <a:pt x="4328" y="261766"/>
                    <a:pt x="0" y="251316"/>
                    <a:pt x="0" y="240420"/>
                  </a:cubicBezTo>
                  <a:lnTo>
                    <a:pt x="0" y="41083"/>
                  </a:lnTo>
                  <a:cubicBezTo>
                    <a:pt x="0" y="30187"/>
                    <a:pt x="4328" y="19738"/>
                    <a:pt x="12033" y="12033"/>
                  </a:cubicBezTo>
                  <a:cubicBezTo>
                    <a:pt x="19738" y="4328"/>
                    <a:pt x="30187" y="0"/>
                    <a:pt x="41083"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38100"/>
              <a:ext cx="2310713" cy="319604"/>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644569" y="6048963"/>
            <a:ext cx="15953111" cy="703209"/>
          </a:xfrm>
          <a:prstGeom prst="rect">
            <a:avLst/>
          </a:prstGeom>
        </p:spPr>
        <p:txBody>
          <a:bodyPr lIns="0" tIns="0" rIns="0" bIns="0" rtlCol="0" anchor="t">
            <a:spAutoFit/>
          </a:bodyPr>
          <a:lstStyle/>
          <a:p>
            <a:pPr algn="ctr">
              <a:lnSpc>
                <a:spcPts val="5186"/>
              </a:lnSpc>
            </a:pPr>
            <a:r>
              <a:rPr lang="en-US" sz="5186">
                <a:solidFill>
                  <a:srgbClr val="2E2E2E"/>
                </a:solidFill>
                <a:latin typeface="Bobby Jones Soft"/>
                <a:ea typeface="Bobby Jones Soft"/>
                <a:cs typeface="Bobby Jones Soft"/>
                <a:sym typeface="Bobby Jones Soft"/>
              </a:rPr>
              <a:t>GLI AFFRESCHI DI BERNARDINO LUINI</a:t>
            </a:r>
          </a:p>
        </p:txBody>
      </p:sp>
      <p:grpSp>
        <p:nvGrpSpPr>
          <p:cNvPr id="7" name="Group 7"/>
          <p:cNvGrpSpPr/>
          <p:nvPr/>
        </p:nvGrpSpPr>
        <p:grpSpPr>
          <a:xfrm>
            <a:off x="1028702" y="7320933"/>
            <a:ext cx="16390574" cy="3230791"/>
            <a:chOff x="-20849" y="0"/>
            <a:chExt cx="2136139" cy="421060"/>
          </a:xfrm>
        </p:grpSpPr>
        <p:sp>
          <p:nvSpPr>
            <p:cNvPr id="8" name="Freeform 8"/>
            <p:cNvSpPr/>
            <p:nvPr/>
          </p:nvSpPr>
          <p:spPr>
            <a:xfrm>
              <a:off x="0" y="0"/>
              <a:ext cx="2115290" cy="356440"/>
            </a:xfrm>
            <a:custGeom>
              <a:avLst/>
              <a:gdLst/>
              <a:ahLst/>
              <a:cxnLst/>
              <a:rect l="l" t="t" r="r" b="b"/>
              <a:pathLst>
                <a:path w="2115290" h="356440">
                  <a:moveTo>
                    <a:pt x="24327" y="0"/>
                  </a:moveTo>
                  <a:lnTo>
                    <a:pt x="2090963" y="0"/>
                  </a:lnTo>
                  <a:cubicBezTo>
                    <a:pt x="2104399" y="0"/>
                    <a:pt x="2115290" y="10891"/>
                    <a:pt x="2115290" y="24327"/>
                  </a:cubicBezTo>
                  <a:lnTo>
                    <a:pt x="2115290" y="332113"/>
                  </a:lnTo>
                  <a:cubicBezTo>
                    <a:pt x="2115290" y="345549"/>
                    <a:pt x="2104399" y="356440"/>
                    <a:pt x="2090963" y="356440"/>
                  </a:cubicBezTo>
                  <a:lnTo>
                    <a:pt x="24327" y="356440"/>
                  </a:lnTo>
                  <a:cubicBezTo>
                    <a:pt x="10891" y="356440"/>
                    <a:pt x="0" y="345549"/>
                    <a:pt x="0" y="332113"/>
                  </a:cubicBezTo>
                  <a:lnTo>
                    <a:pt x="0" y="24327"/>
                  </a:lnTo>
                  <a:cubicBezTo>
                    <a:pt x="0" y="10891"/>
                    <a:pt x="10891" y="0"/>
                    <a:pt x="24327" y="0"/>
                  </a:cubicBezTo>
                  <a:close/>
                </a:path>
              </a:pathLst>
            </a:custGeom>
            <a:solidFill>
              <a:srgbClr val="FFFFFF"/>
            </a:solidFill>
            <a:ln w="38100" cap="rnd">
              <a:solidFill>
                <a:srgbClr val="282A29"/>
              </a:solidFill>
              <a:prstDash val="solid"/>
              <a:round/>
            </a:ln>
          </p:spPr>
          <p:txBody>
            <a:bodyPr/>
            <a:lstStyle/>
            <a:p>
              <a:endParaRPr lang="it-IT"/>
            </a:p>
          </p:txBody>
        </p:sp>
        <p:sp>
          <p:nvSpPr>
            <p:cNvPr id="9" name="TextBox 9"/>
            <p:cNvSpPr txBox="1"/>
            <p:nvPr/>
          </p:nvSpPr>
          <p:spPr>
            <a:xfrm>
              <a:off x="-20849" y="7470"/>
              <a:ext cx="2115290" cy="413590"/>
            </a:xfrm>
            <a:prstGeom prst="rect">
              <a:avLst/>
            </a:prstGeom>
          </p:spPr>
          <p:txBody>
            <a:bodyPr lIns="254000" tIns="254000" rIns="254000" bIns="254000" rtlCol="0" anchor="t"/>
            <a:lstStyle/>
            <a:p>
              <a:pPr algn="r">
                <a:lnSpc>
                  <a:spcPts val="2799"/>
                </a:lnSpc>
                <a:spcBef>
                  <a:spcPct val="0"/>
                </a:spcBef>
              </a:pPr>
              <a:r>
                <a:rPr lang="en-US" sz="1999" dirty="0">
                  <a:solidFill>
                    <a:srgbClr val="000000"/>
                  </a:solidFill>
                  <a:latin typeface="Poppins"/>
                  <a:ea typeface="Poppins"/>
                  <a:cs typeface="Poppins"/>
                  <a:sym typeface="Poppins"/>
                </a:rPr>
                <a:t>La chiesa </a:t>
              </a:r>
              <a:r>
                <a:rPr lang="en-US" sz="1999" dirty="0" err="1">
                  <a:solidFill>
                    <a:srgbClr val="000000"/>
                  </a:solidFill>
                  <a:latin typeface="Poppins"/>
                  <a:ea typeface="Poppins"/>
                  <a:cs typeface="Poppins"/>
                  <a:sym typeface="Poppins"/>
                </a:rPr>
                <a:t>richiama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turisti</a:t>
              </a:r>
              <a:r>
                <a:rPr lang="en-US" sz="1999" dirty="0">
                  <a:solidFill>
                    <a:srgbClr val="000000"/>
                  </a:solidFill>
                  <a:latin typeface="Poppins"/>
                  <a:ea typeface="Poppins"/>
                  <a:cs typeface="Poppins"/>
                  <a:sym typeface="Poppins"/>
                </a:rPr>
                <a:t> per lo </a:t>
              </a:r>
              <a:r>
                <a:rPr lang="en-US" sz="1999" dirty="0" err="1">
                  <a:solidFill>
                    <a:srgbClr val="000000"/>
                  </a:solidFill>
                  <a:latin typeface="Poppins"/>
                  <a:ea typeface="Poppins"/>
                  <a:cs typeface="Poppins"/>
                  <a:sym typeface="Poppins"/>
                </a:rPr>
                <a:t>spettecolare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tramezzo</a:t>
              </a:r>
              <a:r>
                <a:rPr lang="en-US" sz="1999" dirty="0">
                  <a:solidFill>
                    <a:srgbClr val="000000"/>
                  </a:solidFill>
                  <a:latin typeface="Poppins"/>
                  <a:ea typeface="Poppins"/>
                  <a:cs typeface="Poppins"/>
                  <a:sym typeface="Poppins"/>
                </a:rPr>
                <a:t> di 110 </a:t>
              </a:r>
              <a:r>
                <a:rPr lang="en-US" sz="1999" dirty="0" err="1">
                  <a:solidFill>
                    <a:srgbClr val="000000"/>
                  </a:solidFill>
                  <a:latin typeface="Poppins"/>
                  <a:ea typeface="Poppins"/>
                  <a:cs typeface="Poppins"/>
                  <a:sym typeface="Poppins"/>
                </a:rPr>
                <a:t>mq</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delle</a:t>
              </a:r>
              <a:r>
                <a:rPr lang="en-US" sz="1999" dirty="0">
                  <a:solidFill>
                    <a:srgbClr val="000000"/>
                  </a:solidFill>
                  <a:latin typeface="Poppins"/>
                  <a:ea typeface="Poppins"/>
                  <a:cs typeface="Poppins"/>
                  <a:sym typeface="Poppins"/>
                </a:rPr>
                <a:t> </a:t>
              </a:r>
              <a:r>
                <a:rPr lang="en-US" sz="1999" i="1" dirty="0">
                  <a:solidFill>
                    <a:srgbClr val="000000"/>
                  </a:solidFill>
                  <a:latin typeface="Poppins Italics"/>
                  <a:ea typeface="Poppins Italics"/>
                  <a:cs typeface="Poppins Italics"/>
                  <a:sym typeface="Poppins Italics"/>
                </a:rPr>
                <a:t>Storie </a:t>
              </a:r>
              <a:r>
                <a:rPr lang="en-US" sz="1999" i="1" dirty="0" err="1">
                  <a:solidFill>
                    <a:srgbClr val="000000"/>
                  </a:solidFill>
                  <a:latin typeface="Poppins Italics"/>
                  <a:ea typeface="Poppins Italics"/>
                  <a:cs typeface="Poppins Italics"/>
                  <a:sym typeface="Poppins Italics"/>
                </a:rPr>
                <a:t>della</a:t>
              </a:r>
              <a:r>
                <a:rPr lang="en-US" sz="1999" i="1" dirty="0">
                  <a:solidFill>
                    <a:srgbClr val="000000"/>
                  </a:solidFill>
                  <a:latin typeface="Poppins Italics"/>
                  <a:ea typeface="Poppins Italics"/>
                  <a:cs typeface="Poppins Italics"/>
                  <a:sym typeface="Poppins Italics"/>
                </a:rPr>
                <a:t> Passione di Cristo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affrescato</a:t>
              </a:r>
              <a:r>
                <a:rPr lang="en-US" sz="1999" dirty="0">
                  <a:solidFill>
                    <a:srgbClr val="000000"/>
                  </a:solidFill>
                  <a:latin typeface="Poppins"/>
                  <a:ea typeface="Poppins"/>
                  <a:cs typeface="Poppins"/>
                  <a:sym typeface="Poppins"/>
                </a:rPr>
                <a:t> da uno </a:t>
              </a:r>
              <a:r>
                <a:rPr lang="en-US" sz="1999" dirty="0" err="1">
                  <a:solidFill>
                    <a:srgbClr val="000000"/>
                  </a:solidFill>
                  <a:latin typeface="Poppins"/>
                  <a:ea typeface="Poppins"/>
                  <a:cs typeface="Poppins"/>
                  <a:sym typeface="Poppins"/>
                </a:rPr>
                <a:t>dei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più</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importanti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artisti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rinascimentali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nel</a:t>
              </a:r>
              <a:r>
                <a:rPr lang="en-US" sz="1999" dirty="0">
                  <a:solidFill>
                    <a:srgbClr val="000000"/>
                  </a:solidFill>
                  <a:latin typeface="Poppins"/>
                  <a:ea typeface="Poppins"/>
                  <a:cs typeface="Poppins"/>
                  <a:sym typeface="Poppins"/>
                </a:rPr>
                <a:t> 1529. Al </a:t>
              </a:r>
              <a:r>
                <a:rPr lang="en-US" sz="1999" dirty="0" err="1">
                  <a:solidFill>
                    <a:srgbClr val="000000"/>
                  </a:solidFill>
                  <a:latin typeface="Poppins"/>
                  <a:ea typeface="Poppins"/>
                  <a:cs typeface="Poppins"/>
                  <a:sym typeface="Poppins"/>
                </a:rPr>
                <a:t>centro</a:t>
              </a:r>
              <a:r>
                <a:rPr lang="en-US" sz="1999" dirty="0">
                  <a:solidFill>
                    <a:srgbClr val="000000"/>
                  </a:solidFill>
                  <a:latin typeface="Poppins"/>
                  <a:ea typeface="Poppins"/>
                  <a:cs typeface="Poppins"/>
                  <a:sym typeface="Poppins"/>
                </a:rPr>
                <a:t> le </a:t>
              </a:r>
              <a:r>
                <a:rPr lang="en-US" sz="1999" dirty="0" err="1">
                  <a:solidFill>
                    <a:srgbClr val="000000"/>
                  </a:solidFill>
                  <a:latin typeface="Poppins"/>
                  <a:ea typeface="Poppins"/>
                  <a:cs typeface="Poppins"/>
                  <a:sym typeface="Poppins"/>
                </a:rPr>
                <a:t>tre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croci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scandiscono</a:t>
              </a:r>
              <a:r>
                <a:rPr lang="en-US" sz="1999" dirty="0">
                  <a:solidFill>
                    <a:srgbClr val="000000"/>
                  </a:solidFill>
                  <a:latin typeface="Poppins"/>
                  <a:ea typeface="Poppins"/>
                  <a:cs typeface="Poppins"/>
                  <a:sym typeface="Poppins"/>
                </a:rPr>
                <a:t> un </a:t>
              </a:r>
              <a:r>
                <a:rPr lang="en-US" sz="1999" dirty="0" err="1">
                  <a:solidFill>
                    <a:srgbClr val="000000"/>
                  </a:solidFill>
                  <a:latin typeface="Poppins"/>
                  <a:ea typeface="Poppins"/>
                  <a:cs typeface="Poppins"/>
                  <a:sym typeface="Poppins"/>
                </a:rPr>
                <a:t>grande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spazio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scenico</a:t>
              </a:r>
              <a:r>
                <a:rPr lang="en-US" sz="1999" dirty="0">
                  <a:solidFill>
                    <a:srgbClr val="000000"/>
                  </a:solidFill>
                  <a:latin typeface="Poppins"/>
                  <a:ea typeface="Poppins"/>
                  <a:cs typeface="Poppins"/>
                  <a:sym typeface="Poppins"/>
                </a:rPr>
                <a:t> in </a:t>
              </a:r>
              <a:r>
                <a:rPr lang="en-US" sz="1999" dirty="0" err="1">
                  <a:solidFill>
                    <a:srgbClr val="000000"/>
                  </a:solidFill>
                  <a:latin typeface="Poppins"/>
                  <a:ea typeface="Poppins"/>
                  <a:cs typeface="Poppins"/>
                  <a:sym typeface="Poppins"/>
                </a:rPr>
                <a:t>sette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episodi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affollato</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personaggi</a:t>
              </a:r>
              <a:r>
                <a:rPr lang="en-US" sz="1999" dirty="0">
                  <a:solidFill>
                    <a:srgbClr val="000000"/>
                  </a:solidFill>
                  <a:latin typeface="Poppins"/>
                  <a:ea typeface="Poppins"/>
                  <a:cs typeface="Poppins"/>
                  <a:sym typeface="Poppins"/>
                </a:rPr>
                <a:t>, tutti </a:t>
              </a:r>
              <a:r>
                <a:rPr lang="en-US" sz="1999" dirty="0" err="1">
                  <a:solidFill>
                    <a:srgbClr val="000000"/>
                  </a:solidFill>
                  <a:latin typeface="Poppins"/>
                  <a:ea typeface="Poppins"/>
                  <a:cs typeface="Poppins"/>
                  <a:sym typeface="Poppins"/>
                </a:rPr>
                <a:t>accuratamente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ritratti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disposti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su</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tre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ordini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L'opera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divenne</a:t>
              </a:r>
              <a:r>
                <a:rPr lang="en-US" sz="1999" dirty="0">
                  <a:solidFill>
                    <a:srgbClr val="000000"/>
                  </a:solidFill>
                  <a:latin typeface="Poppins"/>
                  <a:ea typeface="Poppins"/>
                  <a:cs typeface="Poppins"/>
                  <a:sym typeface="Poppins"/>
                </a:rPr>
                <a:t> subito </a:t>
              </a:r>
              <a:r>
                <a:rPr lang="en-US" sz="1999" dirty="0" err="1">
                  <a:solidFill>
                    <a:srgbClr val="000000"/>
                  </a:solidFill>
                  <a:latin typeface="Poppins"/>
                  <a:ea typeface="Poppins"/>
                  <a:cs typeface="Poppins"/>
                  <a:sym typeface="Poppins"/>
                </a:rPr>
                <a:t>ammirata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dai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contemporanei</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Luini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ha dipinto per </a:t>
              </a:r>
              <a:r>
                <a:rPr lang="en-US" sz="1999" dirty="0" err="1">
                  <a:solidFill>
                    <a:srgbClr val="000000"/>
                  </a:solidFill>
                  <a:latin typeface="Poppins"/>
                  <a:ea typeface="Poppins"/>
                  <a:cs typeface="Poppins"/>
                  <a:sym typeface="Poppins"/>
                </a:rPr>
                <a:t>gli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interni</a:t>
              </a:r>
              <a:r>
                <a:rPr lang="en-US" sz="1999" dirty="0">
                  <a:solidFill>
                    <a:srgbClr val="000000"/>
                  </a:solidFill>
                  <a:latin typeface="Poppins"/>
                  <a:ea typeface="Poppins"/>
                  <a:cs typeface="Poppins"/>
                  <a:sym typeface="Poppins"/>
                </a:rPr>
                <a:t> del convento </a:t>
              </a:r>
              <a:r>
                <a:rPr lang="en-US" sz="1999" dirty="0" err="1">
                  <a:solidFill>
                    <a:srgbClr val="000000"/>
                  </a:solidFill>
                  <a:latin typeface="Poppins"/>
                  <a:ea typeface="Poppins"/>
                  <a:cs typeface="Poppins"/>
                  <a:sym typeface="Poppins"/>
                </a:rPr>
                <a:t>un'</a:t>
              </a:r>
              <a:r>
                <a:rPr lang="en-US" sz="1999" i="1" dirty="0" err="1">
                  <a:solidFill>
                    <a:srgbClr val="000000"/>
                  </a:solidFill>
                  <a:latin typeface="Poppins Italics"/>
                  <a:ea typeface="Poppins Italics"/>
                  <a:cs typeface="Poppins Italics"/>
                  <a:sym typeface="Poppins Italics"/>
                </a:rPr>
                <a:t>Ultima</a:t>
              </a:r>
              <a:r>
                <a:rPr lang="en-US" sz="1999" i="1" dirty="0">
                  <a:solidFill>
                    <a:srgbClr val="000000"/>
                  </a:solidFill>
                  <a:latin typeface="Poppins Italics"/>
                  <a:ea typeface="Poppins Italics"/>
                  <a:cs typeface="Poppins Italics"/>
                  <a:sym typeface="Poppins Italics"/>
                </a:rPr>
                <a:t> Cena </a:t>
              </a:r>
              <a:r>
                <a:rPr lang="en-US" sz="1999" dirty="0">
                  <a:solidFill>
                    <a:srgbClr val="000000"/>
                  </a:solidFill>
                  <a:latin typeface="Poppins"/>
                  <a:ea typeface="Poppins"/>
                  <a:cs typeface="Poppins"/>
                  <a:sym typeface="Poppins"/>
                </a:rPr>
                <a:t>e la </a:t>
              </a:r>
              <a:r>
                <a:rPr lang="en-US" sz="1999" dirty="0" err="1">
                  <a:solidFill>
                    <a:srgbClr val="000000"/>
                  </a:solidFill>
                  <a:latin typeface="Poppins"/>
                  <a:ea typeface="Poppins"/>
                  <a:cs typeface="Poppins"/>
                  <a:sym typeface="Poppins"/>
                </a:rPr>
                <a:t>lunetta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della</a:t>
              </a:r>
              <a:r>
                <a:rPr lang="en-US" sz="1999" dirty="0">
                  <a:solidFill>
                    <a:srgbClr val="000000"/>
                  </a:solidFill>
                  <a:latin typeface="Poppins"/>
                  <a:ea typeface="Poppins"/>
                  <a:cs typeface="Poppins"/>
                  <a:sym typeface="Poppins"/>
                </a:rPr>
                <a:t> </a:t>
              </a:r>
              <a:r>
                <a:rPr lang="en-US" sz="1999" i="1" dirty="0">
                  <a:solidFill>
                    <a:srgbClr val="000000"/>
                  </a:solidFill>
                  <a:latin typeface="Poppins Italics"/>
                  <a:ea typeface="Poppins Italics"/>
                  <a:cs typeface="Poppins Italics"/>
                  <a:sym typeface="Poppins Italics"/>
                </a:rPr>
                <a:t>Madonna con Bambino e </a:t>
              </a:r>
              <a:r>
                <a:rPr lang="en-US" sz="1999" i="1" dirty="0" err="1">
                  <a:solidFill>
                    <a:srgbClr val="000000"/>
                  </a:solidFill>
                  <a:latin typeface="Poppins Italics"/>
                  <a:ea typeface="Poppins Italics"/>
                  <a:cs typeface="Poppins Italics"/>
                  <a:sym typeface="Poppins Italics"/>
                </a:rPr>
                <a:t>san</a:t>
              </a:r>
              <a:r>
                <a:rPr lang="en-US" sz="1999" i="1" dirty="0">
                  <a:solidFill>
                    <a:srgbClr val="000000"/>
                  </a:solidFill>
                  <a:latin typeface="Poppins Italics"/>
                  <a:ea typeface="Poppins Italics"/>
                  <a:cs typeface="Poppins Italics"/>
                  <a:sym typeface="Poppins Italics"/>
                </a:rPr>
                <a:t> </a:t>
              </a:r>
              <a:r>
                <a:rPr lang="en-US" sz="1999" i="1" dirty="0" err="1">
                  <a:solidFill>
                    <a:srgbClr val="000000"/>
                  </a:solidFill>
                  <a:latin typeface="Poppins Italics"/>
                  <a:ea typeface="Poppins Italics"/>
                  <a:cs typeface="Poppins Italics"/>
                  <a:sym typeface="Poppins Italics"/>
                </a:rPr>
                <a:t>Giovannino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ora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nella</a:t>
              </a:r>
              <a:r>
                <a:rPr lang="en-US" sz="1999" dirty="0">
                  <a:solidFill>
                    <a:srgbClr val="000000"/>
                  </a:solidFill>
                  <a:latin typeface="Poppins"/>
                  <a:ea typeface="Poppins"/>
                  <a:cs typeface="Poppins"/>
                  <a:sym typeface="Poppins"/>
                </a:rPr>
                <a:t> chiesa. </a:t>
              </a:r>
              <a:r>
                <a:rPr lang="en-US" sz="1999" dirty="0" err="1">
                  <a:solidFill>
                    <a:srgbClr val="000000"/>
                  </a:solidFill>
                  <a:latin typeface="Poppins"/>
                  <a:ea typeface="Poppins"/>
                  <a:cs typeface="Poppins"/>
                  <a:sym typeface="Poppins"/>
                </a:rPr>
                <a:t>Purtoppo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un'altra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importante</a:t>
              </a:r>
              <a:r>
                <a:rPr lang="en-US" sz="1999" dirty="0">
                  <a:solidFill>
                    <a:srgbClr val="000000"/>
                  </a:solidFill>
                  <a:latin typeface="Poppins"/>
                  <a:ea typeface="Poppins"/>
                  <a:cs typeface="Poppins"/>
                  <a:sym typeface="Poppins"/>
                </a:rPr>
                <a:t> opera del </a:t>
              </a:r>
              <a:r>
                <a:rPr lang="en-US" sz="1999" dirty="0" err="1">
                  <a:solidFill>
                    <a:srgbClr val="000000"/>
                  </a:solidFill>
                  <a:latin typeface="Poppins"/>
                  <a:ea typeface="Poppins"/>
                  <a:cs typeface="Poppins"/>
                  <a:sym typeface="Poppins"/>
                </a:rPr>
                <a:t>Luini</a:t>
              </a:r>
              <a:r>
                <a:rPr lang="en-US" sz="1999" dirty="0">
                  <a:solidFill>
                    <a:srgbClr val="000000"/>
                  </a:solidFill>
                  <a:latin typeface="Poppins"/>
                  <a:ea typeface="Poppins"/>
                  <a:cs typeface="Poppins"/>
                  <a:sym typeface="Poppins"/>
                </a:rPr>
                <a:t> fu </a:t>
              </a:r>
              <a:r>
                <a:rPr lang="en-US" sz="1999" dirty="0" err="1">
                  <a:solidFill>
                    <a:srgbClr val="000000"/>
                  </a:solidFill>
                  <a:latin typeface="Poppins"/>
                  <a:ea typeface="Poppins"/>
                  <a:cs typeface="Poppins"/>
                  <a:sym typeface="Poppins"/>
                </a:rPr>
                <a:t>venduta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nell'Ottocento</a:t>
              </a:r>
              <a:r>
                <a:rPr lang="en-US" sz="1999" dirty="0">
                  <a:solidFill>
                    <a:srgbClr val="000000"/>
                  </a:solidFill>
                  <a:latin typeface="Poppins"/>
                  <a:ea typeface="Poppins"/>
                  <a:cs typeface="Poppins"/>
                  <a:sym typeface="Poppins"/>
                </a:rPr>
                <a:t> a un </a:t>
              </a:r>
              <a:r>
                <a:rPr lang="en-US" sz="1999" dirty="0" err="1">
                  <a:solidFill>
                    <a:srgbClr val="000000"/>
                  </a:solidFill>
                  <a:latin typeface="Poppins"/>
                  <a:ea typeface="Poppins"/>
                  <a:cs typeface="Poppins"/>
                  <a:sym typeface="Poppins"/>
                </a:rPr>
                <a:t>privato</a:t>
              </a:r>
              <a:r>
                <a:rPr lang="en-US" sz="1999" dirty="0">
                  <a:solidFill>
                    <a:srgbClr val="000000"/>
                  </a:solidFill>
                  <a:latin typeface="Poppins"/>
                  <a:ea typeface="Poppins"/>
                  <a:cs typeface="Poppins"/>
                  <a:sym typeface="Poppins"/>
                </a:rPr>
                <a:t> di Lugano, </a:t>
              </a:r>
              <a:r>
                <a:rPr lang="en-US" sz="1999" dirty="0" err="1">
                  <a:solidFill>
                    <a:srgbClr val="000000"/>
                  </a:solidFill>
                  <a:latin typeface="Poppins"/>
                  <a:ea typeface="Poppins"/>
                  <a:cs typeface="Poppins"/>
                  <a:sym typeface="Poppins"/>
                </a:rPr>
                <a:t>ora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si</a:t>
              </a:r>
              <a:r>
                <a:rPr lang="en-US" sz="1999" dirty="0">
                  <a:solidFill>
                    <a:srgbClr val="000000"/>
                  </a:solidFill>
                  <a:latin typeface="Poppins"/>
                  <a:ea typeface="Poppins"/>
                  <a:cs typeface="Poppins"/>
                  <a:sym typeface="Poppins"/>
                </a:rPr>
                <a:t> trova </a:t>
              </a:r>
              <a:r>
                <a:rPr lang="en-US" sz="1999" dirty="0" err="1">
                  <a:solidFill>
                    <a:srgbClr val="000000"/>
                  </a:solidFill>
                  <a:latin typeface="Poppins"/>
                  <a:ea typeface="Poppins"/>
                  <a:cs typeface="Poppins"/>
                  <a:sym typeface="Poppins"/>
                </a:rPr>
                <a:t>nel</a:t>
              </a:r>
              <a:r>
                <a:rPr lang="en-US" sz="1999" dirty="0">
                  <a:solidFill>
                    <a:srgbClr val="000000"/>
                  </a:solidFill>
                  <a:latin typeface="Poppins"/>
                  <a:ea typeface="Poppins"/>
                  <a:cs typeface="Poppins"/>
                  <a:sym typeface="Poppins"/>
                </a:rPr>
                <a:t> Regno </a:t>
              </a:r>
              <a:r>
                <a:rPr lang="en-US" sz="1999" dirty="0" err="1">
                  <a:solidFill>
                    <a:srgbClr val="000000"/>
                  </a:solidFill>
                  <a:latin typeface="Poppins"/>
                  <a:ea typeface="Poppins"/>
                  <a:cs typeface="Poppins"/>
                  <a:sym typeface="Poppins"/>
                </a:rPr>
                <a:t>Unito</a:t>
              </a:r>
              <a:r>
                <a:rPr lang="en-US" sz="1999" dirty="0">
                  <a:solidFill>
                    <a:srgbClr val="000000"/>
                  </a:solidFill>
                  <a:latin typeface="Poppins"/>
                  <a:ea typeface="Poppins"/>
                  <a:cs typeface="Poppins"/>
                  <a:sym typeface="Poppins"/>
                </a:rPr>
                <a: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2519"/>
            <a:ext cx="18288000" cy="12384444"/>
          </a:xfrm>
          <a:custGeom>
            <a:avLst/>
            <a:gdLst/>
            <a:ahLst/>
            <a:cxnLst/>
            <a:rect l="l" t="t" r="r" b="b"/>
            <a:pathLst>
              <a:path w="18288000" h="12384444">
                <a:moveTo>
                  <a:pt x="0" y="0"/>
                </a:moveTo>
                <a:lnTo>
                  <a:pt x="18288000" y="0"/>
                </a:lnTo>
                <a:lnTo>
                  <a:pt x="18288000" y="12384444"/>
                </a:lnTo>
                <a:lnTo>
                  <a:pt x="0" y="12384444"/>
                </a:lnTo>
                <a:lnTo>
                  <a:pt x="0" y="0"/>
                </a:lnTo>
                <a:close/>
              </a:path>
            </a:pathLst>
          </a:custGeom>
          <a:blipFill>
            <a:blip r:embed="rId2"/>
            <a:stretch>
              <a:fillRect t="-507" b="-5814"/>
            </a:stretch>
          </a:blipFill>
        </p:spPr>
        <p:txBody>
          <a:bodyPr/>
          <a:lstStyle/>
          <a:p>
            <a:endParaRPr lang="it-IT"/>
          </a:p>
        </p:txBody>
      </p:sp>
      <p:grpSp>
        <p:nvGrpSpPr>
          <p:cNvPr id="3" name="Group 3"/>
          <p:cNvGrpSpPr/>
          <p:nvPr/>
        </p:nvGrpSpPr>
        <p:grpSpPr>
          <a:xfrm>
            <a:off x="1431123" y="451291"/>
            <a:ext cx="5637960" cy="1093757"/>
            <a:chOff x="0" y="0"/>
            <a:chExt cx="1355552" cy="262975"/>
          </a:xfrm>
        </p:grpSpPr>
        <p:sp>
          <p:nvSpPr>
            <p:cNvPr id="4" name="Freeform 4"/>
            <p:cNvSpPr/>
            <p:nvPr/>
          </p:nvSpPr>
          <p:spPr>
            <a:xfrm>
              <a:off x="0" y="0"/>
              <a:ext cx="1355552" cy="262975"/>
            </a:xfrm>
            <a:custGeom>
              <a:avLst/>
              <a:gdLst/>
              <a:ahLst/>
              <a:cxnLst/>
              <a:rect l="l" t="t" r="r" b="b"/>
              <a:pathLst>
                <a:path w="1355552" h="262975">
                  <a:moveTo>
                    <a:pt x="70032" y="0"/>
                  </a:moveTo>
                  <a:lnTo>
                    <a:pt x="1285520" y="0"/>
                  </a:lnTo>
                  <a:cubicBezTo>
                    <a:pt x="1324198" y="0"/>
                    <a:pt x="1355552" y="31354"/>
                    <a:pt x="1355552" y="70032"/>
                  </a:cubicBezTo>
                  <a:lnTo>
                    <a:pt x="1355552" y="192943"/>
                  </a:lnTo>
                  <a:cubicBezTo>
                    <a:pt x="1355552" y="231621"/>
                    <a:pt x="1324198" y="262975"/>
                    <a:pt x="1285520" y="262975"/>
                  </a:cubicBezTo>
                  <a:lnTo>
                    <a:pt x="70032" y="262975"/>
                  </a:lnTo>
                  <a:cubicBezTo>
                    <a:pt x="31354" y="262975"/>
                    <a:pt x="0" y="231621"/>
                    <a:pt x="0" y="192943"/>
                  </a:cubicBezTo>
                  <a:lnTo>
                    <a:pt x="0" y="70032"/>
                  </a:lnTo>
                  <a:cubicBezTo>
                    <a:pt x="0" y="31354"/>
                    <a:pt x="31354" y="0"/>
                    <a:pt x="70032"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38100"/>
              <a:ext cx="1355552" cy="30107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11529" y="1715483"/>
            <a:ext cx="9742094" cy="2448357"/>
            <a:chOff x="0" y="-15951"/>
            <a:chExt cx="1269661" cy="319088"/>
          </a:xfrm>
        </p:grpSpPr>
        <p:sp>
          <p:nvSpPr>
            <p:cNvPr id="7" name="Freeform 7"/>
            <p:cNvSpPr/>
            <p:nvPr/>
          </p:nvSpPr>
          <p:spPr>
            <a:xfrm>
              <a:off x="0" y="0"/>
              <a:ext cx="1269661" cy="261938"/>
            </a:xfrm>
            <a:custGeom>
              <a:avLst/>
              <a:gdLst/>
              <a:ahLst/>
              <a:cxnLst/>
              <a:rect l="l" t="t" r="r" b="b"/>
              <a:pathLst>
                <a:path w="1269661" h="261938">
                  <a:moveTo>
                    <a:pt x="40529" y="0"/>
                  </a:moveTo>
                  <a:lnTo>
                    <a:pt x="1229132" y="0"/>
                  </a:lnTo>
                  <a:cubicBezTo>
                    <a:pt x="1239881" y="0"/>
                    <a:pt x="1250189" y="4270"/>
                    <a:pt x="1257790" y="11871"/>
                  </a:cubicBezTo>
                  <a:cubicBezTo>
                    <a:pt x="1265391" y="19471"/>
                    <a:pt x="1269661" y="29780"/>
                    <a:pt x="1269661" y="40529"/>
                  </a:cubicBezTo>
                  <a:lnTo>
                    <a:pt x="1269661" y="221409"/>
                  </a:lnTo>
                  <a:cubicBezTo>
                    <a:pt x="1269661" y="232158"/>
                    <a:pt x="1265391" y="242466"/>
                    <a:pt x="1257790" y="250067"/>
                  </a:cubicBezTo>
                  <a:cubicBezTo>
                    <a:pt x="1250189" y="257668"/>
                    <a:pt x="1239881" y="261938"/>
                    <a:pt x="1229132" y="261938"/>
                  </a:cubicBezTo>
                  <a:lnTo>
                    <a:pt x="40529" y="261938"/>
                  </a:lnTo>
                  <a:cubicBezTo>
                    <a:pt x="29780" y="261938"/>
                    <a:pt x="19471" y="257668"/>
                    <a:pt x="11871" y="250067"/>
                  </a:cubicBezTo>
                  <a:cubicBezTo>
                    <a:pt x="4270" y="242466"/>
                    <a:pt x="0" y="232158"/>
                    <a:pt x="0" y="221409"/>
                  </a:cubicBezTo>
                  <a:lnTo>
                    <a:pt x="0" y="40529"/>
                  </a:lnTo>
                  <a:cubicBezTo>
                    <a:pt x="0" y="29780"/>
                    <a:pt x="4270" y="19471"/>
                    <a:pt x="11871" y="11871"/>
                  </a:cubicBezTo>
                  <a:cubicBezTo>
                    <a:pt x="19471" y="4270"/>
                    <a:pt x="29780" y="0"/>
                    <a:pt x="40529" y="0"/>
                  </a:cubicBezTo>
                  <a:close/>
                </a:path>
              </a:pathLst>
            </a:custGeom>
            <a:solidFill>
              <a:srgbClr val="FFFFFF"/>
            </a:solidFill>
            <a:ln w="38100" cap="rnd">
              <a:solidFill>
                <a:srgbClr val="282A29"/>
              </a:solidFill>
              <a:prstDash val="solid"/>
              <a:round/>
            </a:ln>
          </p:spPr>
          <p:txBody>
            <a:bodyPr/>
            <a:lstStyle/>
            <a:p>
              <a:endParaRPr lang="it-IT"/>
            </a:p>
          </p:txBody>
        </p:sp>
        <p:sp>
          <p:nvSpPr>
            <p:cNvPr id="8" name="TextBox 8"/>
            <p:cNvSpPr txBox="1"/>
            <p:nvPr/>
          </p:nvSpPr>
          <p:spPr>
            <a:xfrm>
              <a:off x="0" y="-15951"/>
              <a:ext cx="1269661" cy="319088"/>
            </a:xfrm>
            <a:prstGeom prst="rect">
              <a:avLst/>
            </a:prstGeom>
          </p:spPr>
          <p:txBody>
            <a:bodyPr lIns="254000" tIns="254000" rIns="254000" bIns="254000" rtlCol="0" anchor="t"/>
            <a:lstStyle/>
            <a:p>
              <a:pPr algn="l">
                <a:lnSpc>
                  <a:spcPts val="2799"/>
                </a:lnSpc>
                <a:spcBef>
                  <a:spcPct val="0"/>
                </a:spcBef>
              </a:pP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L’Ultima</a:t>
              </a:r>
              <a:r>
                <a:rPr lang="en-US" sz="1999" dirty="0">
                  <a:solidFill>
                    <a:srgbClr val="000000"/>
                  </a:solidFill>
                  <a:latin typeface="Poppins"/>
                  <a:ea typeface="Poppins"/>
                  <a:cs typeface="Poppins"/>
                  <a:sym typeface="Poppins"/>
                </a:rPr>
                <a:t> Cena, opera del </a:t>
              </a:r>
              <a:r>
                <a:rPr lang="en-US" sz="1999" dirty="0" err="1">
                  <a:solidFill>
                    <a:srgbClr val="000000"/>
                  </a:solidFill>
                  <a:latin typeface="Poppins"/>
                  <a:ea typeface="Poppins"/>
                  <a:cs typeface="Poppins"/>
                  <a:sym typeface="Poppins"/>
                </a:rPr>
                <a:t>discepolo</a:t>
              </a:r>
              <a:r>
                <a:rPr lang="en-US" sz="1999" dirty="0">
                  <a:solidFill>
                    <a:srgbClr val="000000"/>
                  </a:solidFill>
                  <a:latin typeface="Poppins"/>
                  <a:ea typeface="Poppins"/>
                  <a:cs typeface="Poppins"/>
                  <a:sym typeface="Poppins"/>
                </a:rPr>
                <a:t> di Leonardo, Bernardino </a:t>
              </a:r>
              <a:r>
                <a:rPr lang="en-US" sz="1999" dirty="0" err="1">
                  <a:solidFill>
                    <a:srgbClr val="000000"/>
                  </a:solidFill>
                  <a:latin typeface="Poppins"/>
                  <a:ea typeface="Poppins"/>
                  <a:cs typeface="Poppins"/>
                  <a:sym typeface="Poppins"/>
                </a:rPr>
                <a:t>Luini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si</a:t>
              </a:r>
              <a:r>
                <a:rPr lang="en-US" sz="1999" dirty="0">
                  <a:solidFill>
                    <a:srgbClr val="000000"/>
                  </a:solidFill>
                  <a:latin typeface="Poppins"/>
                  <a:ea typeface="Poppins"/>
                  <a:cs typeface="Poppins"/>
                  <a:sym typeface="Poppins"/>
                </a:rPr>
                <a:t> trova </a:t>
              </a:r>
              <a:r>
                <a:rPr lang="en-US" sz="1999" dirty="0" err="1">
                  <a:solidFill>
                    <a:srgbClr val="000000"/>
                  </a:solidFill>
                  <a:latin typeface="Poppins"/>
                  <a:ea typeface="Poppins"/>
                  <a:cs typeface="Poppins"/>
                  <a:sym typeface="Poppins"/>
                </a:rPr>
                <a:t>sulla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parete</a:t>
              </a:r>
              <a:r>
                <a:rPr lang="en-US" sz="1999" dirty="0">
                  <a:solidFill>
                    <a:srgbClr val="000000"/>
                  </a:solidFill>
                  <a:latin typeface="Poppins"/>
                  <a:ea typeface="Poppins"/>
                  <a:cs typeface="Poppins"/>
                  <a:sym typeface="Poppins"/>
                </a:rPr>
                <a:t> sinistra </a:t>
              </a:r>
              <a:r>
                <a:rPr lang="en-US" sz="1999" dirty="0" err="1">
                  <a:solidFill>
                    <a:srgbClr val="000000"/>
                  </a:solidFill>
                  <a:latin typeface="Poppins"/>
                  <a:ea typeface="Poppins"/>
                  <a:cs typeface="Poppins"/>
                  <a:sym typeface="Poppins"/>
                </a:rPr>
                <a:t>della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navata</a:t>
              </a:r>
              <a:r>
                <a:rPr lang="en-US" sz="1999" dirty="0">
                  <a:solidFill>
                    <a:srgbClr val="000000"/>
                  </a:solidFill>
                  <a:latin typeface="Poppins"/>
                  <a:ea typeface="Poppins"/>
                  <a:cs typeface="Poppins"/>
                  <a:sym typeface="Poppins"/>
                </a:rPr>
                <a:t>, è un </a:t>
              </a:r>
              <a:r>
                <a:rPr lang="en-US" sz="1999" dirty="0" err="1">
                  <a:solidFill>
                    <a:srgbClr val="000000"/>
                  </a:solidFill>
                  <a:latin typeface="Poppins"/>
                  <a:ea typeface="Poppins"/>
                  <a:cs typeface="Poppins"/>
                  <a:sym typeface="Poppins"/>
                </a:rPr>
                <a:t>affresco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strappato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in origine era </a:t>
              </a:r>
              <a:r>
                <a:rPr lang="en-US" sz="1999" dirty="0" err="1">
                  <a:solidFill>
                    <a:srgbClr val="000000"/>
                  </a:solidFill>
                  <a:latin typeface="Poppins"/>
                  <a:ea typeface="Poppins"/>
                  <a:cs typeface="Poppins"/>
                  <a:sym typeface="Poppins"/>
                </a:rPr>
                <a:t>nell’antico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refettorio</a:t>
              </a:r>
              <a:r>
                <a:rPr lang="en-US" sz="1999" dirty="0">
                  <a:solidFill>
                    <a:srgbClr val="000000"/>
                  </a:solidFill>
                  <a:latin typeface="Poppins"/>
                  <a:ea typeface="Poppins"/>
                  <a:cs typeface="Poppins"/>
                  <a:sym typeface="Poppins"/>
                </a:rPr>
                <a:t> del convento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fu </a:t>
              </a:r>
              <a:r>
                <a:rPr lang="en-US" sz="1999" dirty="0" err="1">
                  <a:solidFill>
                    <a:srgbClr val="000000"/>
                  </a:solidFill>
                  <a:latin typeface="Poppins"/>
                  <a:ea typeface="Poppins"/>
                  <a:cs typeface="Poppins"/>
                  <a:sym typeface="Poppins"/>
                </a:rPr>
                <a:t>distrutto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seconda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metà</a:t>
              </a:r>
              <a:r>
                <a:rPr lang="en-US" sz="1999" dirty="0">
                  <a:solidFill>
                    <a:srgbClr val="000000"/>
                  </a:solidFill>
                  <a:latin typeface="Poppins"/>
                  <a:ea typeface="Poppins"/>
                  <a:cs typeface="Poppins"/>
                  <a:sym typeface="Poppins"/>
                </a:rPr>
                <a:t> del XIX </a:t>
              </a:r>
              <a:r>
                <a:rPr lang="en-US" sz="1999" dirty="0" err="1">
                  <a:solidFill>
                    <a:srgbClr val="000000"/>
                  </a:solidFill>
                  <a:latin typeface="Poppins"/>
                  <a:ea typeface="Poppins"/>
                  <a:cs typeface="Poppins"/>
                  <a:sym typeface="Poppins"/>
                </a:rPr>
                <a:t>secolo</a:t>
              </a:r>
              <a:r>
                <a:rPr lang="en-US" sz="1999" dirty="0">
                  <a:solidFill>
                    <a:srgbClr val="000000"/>
                  </a:solidFill>
                  <a:latin typeface="Poppins"/>
                  <a:ea typeface="Poppins"/>
                  <a:cs typeface="Poppins"/>
                  <a:sym typeface="Poppins"/>
                </a:rPr>
                <a:t>.</a:t>
              </a:r>
            </a:p>
          </p:txBody>
        </p:sp>
      </p:grpSp>
      <p:sp>
        <p:nvSpPr>
          <p:cNvPr id="9" name="TextBox 9"/>
          <p:cNvSpPr txBox="1"/>
          <p:nvPr/>
        </p:nvSpPr>
        <p:spPr>
          <a:xfrm>
            <a:off x="1673623" y="575116"/>
            <a:ext cx="5395460" cy="985222"/>
          </a:xfrm>
          <a:prstGeom prst="rect">
            <a:avLst/>
          </a:prstGeom>
        </p:spPr>
        <p:txBody>
          <a:bodyPr lIns="0" tIns="0" rIns="0" bIns="0" rtlCol="0" anchor="t">
            <a:spAutoFit/>
          </a:bodyPr>
          <a:lstStyle/>
          <a:p>
            <a:pPr algn="ctr">
              <a:lnSpc>
                <a:spcPts val="7286"/>
              </a:lnSpc>
            </a:pPr>
            <a:r>
              <a:rPr lang="en-US" sz="7286">
                <a:solidFill>
                  <a:srgbClr val="2E2E2E"/>
                </a:solidFill>
                <a:latin typeface="Bobby Jones Soft"/>
                <a:ea typeface="Bobby Jones Soft"/>
                <a:cs typeface="Bobby Jones Soft"/>
                <a:sym typeface="Bobby Jones Soft"/>
              </a:rPr>
              <a:t>L’ULTIMA CENA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951778" y="-2951778"/>
            <a:ext cx="12384444" cy="18288000"/>
          </a:xfrm>
          <a:custGeom>
            <a:avLst/>
            <a:gdLst/>
            <a:ahLst/>
            <a:cxnLst/>
            <a:rect l="l" t="t" r="r" b="b"/>
            <a:pathLst>
              <a:path w="12384444" h="18288000">
                <a:moveTo>
                  <a:pt x="12384444" y="0"/>
                </a:moveTo>
                <a:lnTo>
                  <a:pt x="12384444" y="18288000"/>
                </a:lnTo>
                <a:lnTo>
                  <a:pt x="0" y="18288000"/>
                </a:lnTo>
                <a:lnTo>
                  <a:pt x="0" y="0"/>
                </a:lnTo>
                <a:lnTo>
                  <a:pt x="12384444" y="0"/>
                </a:lnTo>
                <a:close/>
              </a:path>
            </a:pathLst>
          </a:custGeom>
          <a:blipFill>
            <a:blip r:embed="rId2"/>
            <a:stretch>
              <a:fillRect l="-23834" t="-16747" r="-23834" b="-16747"/>
            </a:stretch>
          </a:blipFill>
        </p:spPr>
        <p:txBody>
          <a:bodyPr/>
          <a:lstStyle/>
          <a:p>
            <a:endParaRPr lang="it-IT"/>
          </a:p>
        </p:txBody>
      </p:sp>
      <p:grpSp>
        <p:nvGrpSpPr>
          <p:cNvPr id="3" name="Group 3"/>
          <p:cNvGrpSpPr/>
          <p:nvPr/>
        </p:nvGrpSpPr>
        <p:grpSpPr>
          <a:xfrm>
            <a:off x="1028700" y="489466"/>
            <a:ext cx="16230600" cy="1093757"/>
            <a:chOff x="0" y="0"/>
            <a:chExt cx="3902373" cy="262975"/>
          </a:xfrm>
        </p:grpSpPr>
        <p:sp>
          <p:nvSpPr>
            <p:cNvPr id="4" name="Freeform 4"/>
            <p:cNvSpPr/>
            <p:nvPr/>
          </p:nvSpPr>
          <p:spPr>
            <a:xfrm>
              <a:off x="0" y="0"/>
              <a:ext cx="3902373" cy="262975"/>
            </a:xfrm>
            <a:custGeom>
              <a:avLst/>
              <a:gdLst/>
              <a:ahLst/>
              <a:cxnLst/>
              <a:rect l="l" t="t" r="r" b="b"/>
              <a:pathLst>
                <a:path w="3902373" h="262975">
                  <a:moveTo>
                    <a:pt x="24327" y="0"/>
                  </a:moveTo>
                  <a:lnTo>
                    <a:pt x="3878046" y="0"/>
                  </a:lnTo>
                  <a:cubicBezTo>
                    <a:pt x="3884498" y="0"/>
                    <a:pt x="3890686" y="2563"/>
                    <a:pt x="3895248" y="7125"/>
                  </a:cubicBezTo>
                  <a:cubicBezTo>
                    <a:pt x="3899810" y="11687"/>
                    <a:pt x="3902373" y="17875"/>
                    <a:pt x="3902373" y="24327"/>
                  </a:cubicBezTo>
                  <a:lnTo>
                    <a:pt x="3902373" y="238649"/>
                  </a:lnTo>
                  <a:cubicBezTo>
                    <a:pt x="3902373" y="252084"/>
                    <a:pt x="3891481" y="262975"/>
                    <a:pt x="3878046" y="262975"/>
                  </a:cubicBezTo>
                  <a:lnTo>
                    <a:pt x="24327" y="262975"/>
                  </a:lnTo>
                  <a:cubicBezTo>
                    <a:pt x="10891" y="262975"/>
                    <a:pt x="0" y="252084"/>
                    <a:pt x="0" y="238649"/>
                  </a:cubicBezTo>
                  <a:lnTo>
                    <a:pt x="0" y="24327"/>
                  </a:lnTo>
                  <a:cubicBezTo>
                    <a:pt x="0" y="10891"/>
                    <a:pt x="10891" y="0"/>
                    <a:pt x="24327"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38100"/>
              <a:ext cx="3902373" cy="30107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721566" y="598001"/>
            <a:ext cx="16844868" cy="985222"/>
          </a:xfrm>
          <a:prstGeom prst="rect">
            <a:avLst/>
          </a:prstGeom>
        </p:spPr>
        <p:txBody>
          <a:bodyPr lIns="0" tIns="0" rIns="0" bIns="0" rtlCol="0" anchor="t">
            <a:spAutoFit/>
          </a:bodyPr>
          <a:lstStyle/>
          <a:p>
            <a:pPr algn="ctr">
              <a:lnSpc>
                <a:spcPts val="7286"/>
              </a:lnSpc>
            </a:pPr>
            <a:r>
              <a:rPr lang="en-US" sz="7286">
                <a:solidFill>
                  <a:srgbClr val="2E2E2E"/>
                </a:solidFill>
                <a:latin typeface="Bobby Jones Soft"/>
                <a:ea typeface="Bobby Jones Soft"/>
                <a:cs typeface="Bobby Jones Soft"/>
                <a:sym typeface="Bobby Jones Soft"/>
              </a:rPr>
              <a:t>MADONNA CON BAMBINO E SAN GIOVANNINO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455126" cy="10287000"/>
          </a:xfrm>
          <a:custGeom>
            <a:avLst/>
            <a:gdLst/>
            <a:ahLst/>
            <a:cxnLst/>
            <a:rect l="l" t="t" r="r" b="b"/>
            <a:pathLst>
              <a:path w="19455126" h="10287000">
                <a:moveTo>
                  <a:pt x="0" y="0"/>
                </a:moveTo>
                <a:lnTo>
                  <a:pt x="19455126" y="0"/>
                </a:lnTo>
                <a:lnTo>
                  <a:pt x="19455126" y="10287000"/>
                </a:lnTo>
                <a:lnTo>
                  <a:pt x="0" y="10287000"/>
                </a:lnTo>
                <a:lnTo>
                  <a:pt x="0" y="0"/>
                </a:lnTo>
                <a:close/>
              </a:path>
            </a:pathLst>
          </a:custGeom>
          <a:blipFill>
            <a:blip r:embed="rId2"/>
            <a:stretch>
              <a:fillRect l="-22096" t="-3398" b="-3398"/>
            </a:stretch>
          </a:blipFill>
        </p:spPr>
        <p:txBody>
          <a:bodyPr/>
          <a:lstStyle/>
          <a:p>
            <a:endParaRPr lang="it-IT"/>
          </a:p>
        </p:txBody>
      </p:sp>
      <p:grpSp>
        <p:nvGrpSpPr>
          <p:cNvPr id="3" name="Group 3"/>
          <p:cNvGrpSpPr/>
          <p:nvPr/>
        </p:nvGrpSpPr>
        <p:grpSpPr>
          <a:xfrm>
            <a:off x="493501" y="2422935"/>
            <a:ext cx="6060090" cy="7030527"/>
            <a:chOff x="0" y="-20560"/>
            <a:chExt cx="789795" cy="916270"/>
          </a:xfrm>
        </p:grpSpPr>
        <p:sp>
          <p:nvSpPr>
            <p:cNvPr id="4" name="Freeform 4"/>
            <p:cNvSpPr/>
            <p:nvPr/>
          </p:nvSpPr>
          <p:spPr>
            <a:xfrm>
              <a:off x="0" y="0"/>
              <a:ext cx="789795" cy="859120"/>
            </a:xfrm>
            <a:custGeom>
              <a:avLst/>
              <a:gdLst/>
              <a:ahLst/>
              <a:cxnLst/>
              <a:rect l="l" t="t" r="r" b="b"/>
              <a:pathLst>
                <a:path w="789795" h="859120">
                  <a:moveTo>
                    <a:pt x="65154" y="0"/>
                  </a:moveTo>
                  <a:lnTo>
                    <a:pt x="724641" y="0"/>
                  </a:lnTo>
                  <a:cubicBezTo>
                    <a:pt x="741921" y="0"/>
                    <a:pt x="758493" y="6864"/>
                    <a:pt x="770712" y="19083"/>
                  </a:cubicBezTo>
                  <a:cubicBezTo>
                    <a:pt x="782931" y="31302"/>
                    <a:pt x="789795" y="47874"/>
                    <a:pt x="789795" y="65154"/>
                  </a:cubicBezTo>
                  <a:lnTo>
                    <a:pt x="789795" y="793966"/>
                  </a:lnTo>
                  <a:cubicBezTo>
                    <a:pt x="789795" y="811246"/>
                    <a:pt x="782931" y="827818"/>
                    <a:pt x="770712" y="840037"/>
                  </a:cubicBezTo>
                  <a:cubicBezTo>
                    <a:pt x="758493" y="852255"/>
                    <a:pt x="741921" y="859120"/>
                    <a:pt x="724641" y="859120"/>
                  </a:cubicBezTo>
                  <a:lnTo>
                    <a:pt x="65154" y="859120"/>
                  </a:lnTo>
                  <a:cubicBezTo>
                    <a:pt x="47874" y="859120"/>
                    <a:pt x="31302" y="852255"/>
                    <a:pt x="19083" y="840037"/>
                  </a:cubicBezTo>
                  <a:cubicBezTo>
                    <a:pt x="6864" y="827818"/>
                    <a:pt x="0" y="811246"/>
                    <a:pt x="0" y="793966"/>
                  </a:cubicBezTo>
                  <a:lnTo>
                    <a:pt x="0" y="65154"/>
                  </a:lnTo>
                  <a:cubicBezTo>
                    <a:pt x="0" y="47874"/>
                    <a:pt x="6864" y="31302"/>
                    <a:pt x="19083" y="19083"/>
                  </a:cubicBezTo>
                  <a:cubicBezTo>
                    <a:pt x="31302" y="6864"/>
                    <a:pt x="47874" y="0"/>
                    <a:pt x="65154" y="0"/>
                  </a:cubicBezTo>
                  <a:close/>
                </a:path>
              </a:pathLst>
            </a:custGeom>
            <a:solidFill>
              <a:srgbClr val="FFFFFF"/>
            </a:solidFill>
            <a:ln w="38100" cap="rnd">
              <a:solidFill>
                <a:srgbClr val="282A29"/>
              </a:solidFill>
              <a:prstDash val="solid"/>
              <a:round/>
            </a:ln>
          </p:spPr>
          <p:txBody>
            <a:bodyPr/>
            <a:lstStyle/>
            <a:p>
              <a:endParaRPr lang="it-IT"/>
            </a:p>
          </p:txBody>
        </p:sp>
        <p:sp>
          <p:nvSpPr>
            <p:cNvPr id="5" name="TextBox 5"/>
            <p:cNvSpPr txBox="1"/>
            <p:nvPr/>
          </p:nvSpPr>
          <p:spPr>
            <a:xfrm>
              <a:off x="0" y="-20560"/>
              <a:ext cx="789795" cy="916270"/>
            </a:xfrm>
            <a:prstGeom prst="rect">
              <a:avLst/>
            </a:prstGeom>
          </p:spPr>
          <p:txBody>
            <a:bodyPr lIns="254000" tIns="254000" rIns="254000" bIns="254000" rtlCol="0" anchor="t"/>
            <a:lstStyle/>
            <a:p>
              <a:pPr marL="0" lvl="0" indent="0" algn="ctr">
                <a:lnSpc>
                  <a:spcPts val="2799"/>
                </a:lnSpc>
                <a:spcBef>
                  <a:spcPct val="0"/>
                </a:spcBef>
              </a:pPr>
              <a:r>
                <a:rPr lang="en-US" sz="1999" dirty="0">
                  <a:solidFill>
                    <a:srgbClr val="000000"/>
                  </a:solidFill>
                  <a:latin typeface="Poppins"/>
                  <a:ea typeface="Poppins"/>
                  <a:cs typeface="Poppins"/>
                  <a:sym typeface="Poppins"/>
                </a:rPr>
                <a:t>La vita al </a:t>
              </a:r>
              <a:r>
                <a:rPr lang="en-US" sz="1999" dirty="0" err="1">
                  <a:solidFill>
                    <a:srgbClr val="000000"/>
                  </a:solidFill>
                  <a:latin typeface="Poppins"/>
                  <a:ea typeface="Poppins"/>
                  <a:cs typeface="Poppins"/>
                  <a:sym typeface="Poppins"/>
                </a:rPr>
                <a:t>suo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interno</a:t>
              </a:r>
              <a:r>
                <a:rPr lang="en-US" sz="1999" dirty="0">
                  <a:solidFill>
                    <a:srgbClr val="000000"/>
                  </a:solidFill>
                  <a:latin typeface="Poppins"/>
                  <a:ea typeface="Poppins"/>
                  <a:cs typeface="Poppins"/>
                  <a:sym typeface="Poppins"/>
                </a:rPr>
                <a:t> era molto </a:t>
              </a:r>
              <a:r>
                <a:rPr lang="en-US" sz="1999" dirty="0" err="1">
                  <a:solidFill>
                    <a:srgbClr val="000000"/>
                  </a:solidFill>
                  <a:latin typeface="Poppins"/>
                  <a:ea typeface="Poppins"/>
                  <a:cs typeface="Poppins"/>
                  <a:sym typeface="Poppins"/>
                </a:rPr>
                <a:t>attiva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oltre</a:t>
              </a:r>
              <a:r>
                <a:rPr lang="en-US" sz="1999" dirty="0">
                  <a:solidFill>
                    <a:srgbClr val="000000"/>
                  </a:solidFill>
                  <a:latin typeface="Poppins"/>
                  <a:ea typeface="Poppins"/>
                  <a:cs typeface="Poppins"/>
                  <a:sym typeface="Poppins"/>
                </a:rPr>
                <a:t> ai </a:t>
              </a:r>
              <a:r>
                <a:rPr lang="en-US" sz="1999" dirty="0" err="1">
                  <a:solidFill>
                    <a:srgbClr val="000000"/>
                  </a:solidFill>
                  <a:latin typeface="Poppins"/>
                  <a:ea typeface="Poppins"/>
                  <a:cs typeface="Poppins"/>
                  <a:sym typeface="Poppins"/>
                </a:rPr>
                <a:t>compiti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spirituali</a:t>
              </a:r>
              <a:r>
                <a:rPr lang="en-US" sz="1999" dirty="0">
                  <a:solidFill>
                    <a:srgbClr val="000000"/>
                  </a:solidFill>
                  <a:latin typeface="Poppins"/>
                  <a:ea typeface="Poppins"/>
                  <a:cs typeface="Poppins"/>
                  <a:sym typeface="Poppins"/>
                </a:rPr>
                <a:t>, vi era il </a:t>
              </a:r>
              <a:r>
                <a:rPr lang="en-US" sz="1999" dirty="0" err="1">
                  <a:solidFill>
                    <a:srgbClr val="000000"/>
                  </a:solidFill>
                  <a:latin typeface="Poppins"/>
                  <a:ea typeface="Poppins"/>
                  <a:cs typeface="Poppins"/>
                  <a:sym typeface="Poppins"/>
                </a:rPr>
                <a:t>lavoro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manuale</a:t>
              </a:r>
              <a:r>
                <a:rPr lang="en-US" sz="1999" dirty="0">
                  <a:solidFill>
                    <a:srgbClr val="000000"/>
                  </a:solidFill>
                  <a:latin typeface="Poppins"/>
                  <a:ea typeface="Poppins"/>
                  <a:cs typeface="Poppins"/>
                  <a:sym typeface="Poppins"/>
                </a:rPr>
                <a:t>, come </a:t>
              </a:r>
              <a:r>
                <a:rPr lang="en-US" sz="1999" dirty="0" err="1">
                  <a:solidFill>
                    <a:srgbClr val="000000"/>
                  </a:solidFill>
                  <a:latin typeface="Poppins"/>
                  <a:ea typeface="Poppins"/>
                  <a:cs typeface="Poppins"/>
                  <a:sym typeface="Poppins"/>
                </a:rPr>
                <a: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documenti</a:t>
              </a:r>
              <a:r>
                <a:rPr lang="en-US" sz="1999" dirty="0">
                  <a:solidFill>
                    <a:srgbClr val="000000"/>
                  </a:solidFill>
                  <a:latin typeface="Poppins"/>
                  <a:ea typeface="Poppins"/>
                  <a:cs typeface="Poppins"/>
                  <a:sym typeface="Poppins"/>
                </a:rPr>
                <a:t> ci </a:t>
              </a:r>
              <a:r>
                <a:rPr lang="en-US" sz="1999" dirty="0" err="1">
                  <a:solidFill>
                    <a:srgbClr val="000000"/>
                  </a:solidFill>
                  <a:latin typeface="Poppins"/>
                  <a:ea typeface="Poppins"/>
                  <a:cs typeface="Poppins"/>
                  <a:sym typeface="Poppins"/>
                </a:rPr>
                <a:t>attestano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vasti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orti</a:t>
              </a:r>
              <a:r>
                <a:rPr lang="en-US" sz="1999" dirty="0">
                  <a:solidFill>
                    <a:srgbClr val="000000"/>
                  </a:solidFill>
                  <a:latin typeface="Poppins"/>
                  <a:ea typeface="Poppins"/>
                  <a:cs typeface="Poppins"/>
                  <a:sym typeface="Poppins"/>
                </a:rPr>
                <a:t> ben </a:t>
              </a:r>
              <a:r>
                <a:rPr lang="en-US" sz="1999" dirty="0" err="1">
                  <a:solidFill>
                    <a:srgbClr val="000000"/>
                  </a:solidFill>
                  <a:latin typeface="Poppins"/>
                  <a:ea typeface="Poppins"/>
                  <a:cs typeface="Poppins"/>
                  <a:sym typeface="Poppins"/>
                </a:rPr>
                <a:t>irrigati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laboratori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artigianali</a:t>
              </a:r>
              <a:r>
                <a:rPr lang="en-US" sz="1999" dirty="0">
                  <a:solidFill>
                    <a:srgbClr val="000000"/>
                  </a:solidFill>
                  <a:latin typeface="Poppins"/>
                  <a:ea typeface="Poppins"/>
                  <a:cs typeface="Poppins"/>
                  <a:sym typeface="Poppins"/>
                </a:rPr>
                <a:t> per </a:t>
              </a:r>
              <a:r>
                <a:rPr lang="en-US" sz="1999" dirty="0" err="1">
                  <a:solidFill>
                    <a:srgbClr val="000000"/>
                  </a:solidFill>
                  <a:latin typeface="Poppins"/>
                  <a:ea typeface="Poppins"/>
                  <a:cs typeface="Poppins"/>
                  <a:sym typeface="Poppins"/>
                </a:rPr>
                <a:t>produrre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quanto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monaci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avevano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bisogno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vasta</a:t>
              </a:r>
              <a:r>
                <a:rPr lang="en-US" sz="1999" dirty="0">
                  <a:solidFill>
                    <a:srgbClr val="000000"/>
                  </a:solidFill>
                  <a:latin typeface="Poppins"/>
                  <a:ea typeface="Poppins"/>
                  <a:cs typeface="Poppins"/>
                  <a:sym typeface="Poppins"/>
                </a:rPr>
                <a:t> cucina </a:t>
              </a:r>
              <a:r>
                <a:rPr lang="en-US" sz="1999" dirty="0" err="1">
                  <a:solidFill>
                    <a:srgbClr val="000000"/>
                  </a:solidFill>
                  <a:latin typeface="Poppins"/>
                  <a:ea typeface="Poppins"/>
                  <a:cs typeface="Poppins"/>
                  <a:sym typeface="Poppins"/>
                </a:rPr>
                <a:t>i</a:t>
              </a:r>
              <a:r>
                <a:rPr lang="en-US" sz="1999" dirty="0">
                  <a:solidFill>
                    <a:srgbClr val="000000"/>
                  </a:solidFill>
                  <a:latin typeface="Poppins"/>
                  <a:ea typeface="Poppins"/>
                  <a:cs typeface="Poppins"/>
                  <a:sym typeface="Poppins"/>
                </a:rPr>
                <a:t> cui </a:t>
              </a:r>
              <a:r>
                <a:rPr lang="en-US" sz="1999" dirty="0" err="1">
                  <a:solidFill>
                    <a:srgbClr val="000000"/>
                  </a:solidFill>
                  <a:latin typeface="Poppins"/>
                  <a:ea typeface="Poppins"/>
                  <a:cs typeface="Poppins"/>
                  <a:sym typeface="Poppins"/>
                </a:rPr>
                <a:t>fuochi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riscaldavano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anche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altri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ambienti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lavanderia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farmacia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aperta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popolazione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veniva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soccorsa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suoi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bisogni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materiali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Anche</a:t>
              </a:r>
              <a:r>
                <a:rPr lang="en-US" sz="1999" dirty="0">
                  <a:solidFill>
                    <a:srgbClr val="000000"/>
                  </a:solidFill>
                  <a:latin typeface="Poppins"/>
                  <a:ea typeface="Poppins"/>
                  <a:cs typeface="Poppins"/>
                  <a:sym typeface="Poppins"/>
                </a:rPr>
                <a:t> le </a:t>
              </a:r>
              <a:r>
                <a:rPr lang="en-US" sz="1999" dirty="0" err="1">
                  <a:solidFill>
                    <a:srgbClr val="000000"/>
                  </a:solidFill>
                  <a:latin typeface="Poppins"/>
                  <a:ea typeface="Poppins"/>
                  <a:cs typeface="Poppins"/>
                  <a:sym typeface="Poppins"/>
                </a:rPr>
                <a:t>autorità</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cittadine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chiesero</a:t>
              </a:r>
              <a:r>
                <a:rPr lang="en-US" sz="1999" dirty="0">
                  <a:solidFill>
                    <a:srgbClr val="000000"/>
                  </a:solidFill>
                  <a:latin typeface="Poppins"/>
                  <a:ea typeface="Poppins"/>
                  <a:cs typeface="Poppins"/>
                  <a:sym typeface="Poppins"/>
                </a:rPr>
                <a:t> al convento, </a:t>
              </a:r>
              <a:r>
                <a:rPr lang="en-US" sz="1999" dirty="0" err="1">
                  <a:solidFill>
                    <a:srgbClr val="000000"/>
                  </a:solidFill>
                  <a:latin typeface="Poppins"/>
                  <a:ea typeface="Poppins"/>
                  <a:cs typeface="Poppins"/>
                  <a:sym typeface="Poppins"/>
                </a:rPr>
                <a:t>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aveva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propria </a:t>
              </a:r>
              <a:r>
                <a:rPr lang="en-US" sz="1999" dirty="0" err="1">
                  <a:solidFill>
                    <a:srgbClr val="000000"/>
                  </a:solidFill>
                  <a:latin typeface="Poppins"/>
                  <a:ea typeface="Poppins"/>
                  <a:cs typeface="Poppins"/>
                  <a:sym typeface="Poppins"/>
                </a:rPr>
                <a:t>sorgente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d'acqua</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creare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fontana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pubblica</a:t>
              </a:r>
              <a:r>
                <a:rPr lang="en-US" sz="1999" dirty="0">
                  <a:solidFill>
                    <a:srgbClr val="000000"/>
                  </a:solidFill>
                  <a:latin typeface="Poppins"/>
                  <a:ea typeface="Poppins"/>
                  <a:cs typeface="Poppins"/>
                  <a:sym typeface="Poppins"/>
                </a:rPr>
                <a:t>. Il Convento era </a:t>
              </a:r>
              <a:r>
                <a:rPr lang="en-US" sz="1999" dirty="0" err="1">
                  <a:solidFill>
                    <a:srgbClr val="000000"/>
                  </a:solidFill>
                  <a:latin typeface="Poppins"/>
                  <a:ea typeface="Poppins"/>
                  <a:cs typeface="Poppins"/>
                  <a:sym typeface="Poppins"/>
                </a:rPr>
                <a:t>anche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dotato</a:t>
              </a:r>
              <a:r>
                <a:rPr lang="en-US" sz="1999" dirty="0">
                  <a:solidFill>
                    <a:srgbClr val="000000"/>
                  </a:solidFill>
                  <a:latin typeface="Poppins"/>
                  <a:ea typeface="Poppins"/>
                  <a:cs typeface="Poppins"/>
                  <a:sym typeface="Poppins"/>
                </a:rPr>
                <a:t> di </a:t>
              </a:r>
              <a:r>
                <a:rPr lang="en-US" sz="1999" dirty="0" err="1">
                  <a:solidFill>
                    <a:srgbClr val="000000"/>
                  </a:solidFill>
                  <a:latin typeface="Poppins"/>
                  <a:ea typeface="Poppins"/>
                  <a:cs typeface="Poppins"/>
                  <a:sym typeface="Poppins"/>
                </a:rPr>
                <a:t>una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biblioteca</a:t>
              </a:r>
              <a:r>
                <a:rPr lang="en-US" sz="1999" dirty="0">
                  <a:solidFill>
                    <a:srgbClr val="000000"/>
                  </a:solidFill>
                  <a:latin typeface="Poppins"/>
                  <a:ea typeface="Poppins"/>
                  <a:cs typeface="Poppins"/>
                  <a:sym typeface="Poppins"/>
                </a:rPr>
                <a:t> di 3000 </a:t>
              </a:r>
              <a:r>
                <a:rPr lang="en-US" sz="1999" dirty="0" err="1">
                  <a:solidFill>
                    <a:srgbClr val="000000"/>
                  </a:solidFill>
                  <a:latin typeface="Poppins"/>
                  <a:ea typeface="Poppins"/>
                  <a:cs typeface="Poppins"/>
                  <a:sym typeface="Poppins"/>
                </a:rPr>
                <a:t>volumi</a:t>
              </a:r>
              <a:r>
                <a:rPr lang="en-US" sz="1999" dirty="0">
                  <a:solidFill>
                    <a:srgbClr val="000000"/>
                  </a:solidFill>
                  <a:latin typeface="Poppins"/>
                  <a:ea typeface="Poppins"/>
                  <a:cs typeface="Poppins"/>
                  <a:sym typeface="Poppins"/>
                </a:rPr>
                <a:t> di cui </a:t>
              </a:r>
              <a:r>
                <a:rPr lang="en-US" sz="1999" dirty="0" err="1">
                  <a:solidFill>
                    <a:srgbClr val="000000"/>
                  </a:solidFill>
                  <a:latin typeface="Poppins"/>
                  <a:ea typeface="Poppins"/>
                  <a:cs typeface="Poppins"/>
                  <a:sym typeface="Poppins"/>
                </a:rPr>
                <a:t>molti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preziosi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passarono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nel</a:t>
              </a:r>
              <a:r>
                <a:rPr lang="en-US" sz="1999" dirty="0">
                  <a:solidFill>
                    <a:srgbClr val="000000"/>
                  </a:solidFill>
                  <a:latin typeface="Poppins"/>
                  <a:ea typeface="Poppins"/>
                  <a:cs typeface="Poppins"/>
                  <a:sym typeface="Poppins"/>
                </a:rPr>
                <a:t> 1848, con la </a:t>
              </a:r>
              <a:r>
                <a:rPr lang="en-US" sz="1999" dirty="0" err="1">
                  <a:solidFill>
                    <a:srgbClr val="000000"/>
                  </a:solidFill>
                  <a:latin typeface="Poppins"/>
                  <a:ea typeface="Poppins"/>
                  <a:cs typeface="Poppins"/>
                  <a:sym typeface="Poppins"/>
                </a:rPr>
                <a:t>soppressione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beni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della</a:t>
              </a:r>
              <a:r>
                <a:rPr lang="en-US" sz="1999" dirty="0">
                  <a:solidFill>
                    <a:srgbClr val="000000"/>
                  </a:solidFill>
                  <a:latin typeface="Poppins"/>
                  <a:ea typeface="Poppins"/>
                  <a:cs typeface="Poppins"/>
                  <a:sym typeface="Poppins"/>
                </a:rPr>
                <a:t> Chiesa, a </a:t>
              </a:r>
              <a:r>
                <a:rPr lang="en-US" sz="1999" dirty="0" err="1">
                  <a:solidFill>
                    <a:srgbClr val="000000"/>
                  </a:solidFill>
                  <a:latin typeface="Poppins"/>
                  <a:ea typeface="Poppins"/>
                  <a:cs typeface="Poppins"/>
                  <a:sym typeface="Poppins"/>
                </a:rPr>
                <a:t>formare</a:t>
              </a:r>
              <a:r>
                <a:rPr lang="en-US" sz="1999" dirty="0">
                  <a:solidFill>
                    <a:srgbClr val="000000"/>
                  </a:solidFill>
                  <a:latin typeface="Poppins"/>
                  <a:ea typeface="Poppins"/>
                  <a:cs typeface="Poppins"/>
                  <a:sym typeface="Poppins"/>
                </a:rPr>
                <a:t> la </a:t>
              </a:r>
              <a:r>
                <a:rPr lang="en-US" sz="1999" dirty="0" err="1">
                  <a:solidFill>
                    <a:srgbClr val="000000"/>
                  </a:solidFill>
                  <a:latin typeface="Poppins"/>
                  <a:ea typeface="Poppins"/>
                  <a:cs typeface="Poppins"/>
                  <a:sym typeface="Poppins"/>
                </a:rPr>
                <a:t>Biblioteca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Cantonale</a:t>
              </a:r>
              <a:r>
                <a:rPr lang="en-US" sz="1999" dirty="0">
                  <a:solidFill>
                    <a:srgbClr val="000000"/>
                  </a:solidFill>
                  <a:latin typeface="Poppins"/>
                  <a:ea typeface="Poppins"/>
                  <a:cs typeface="Poppins"/>
                  <a:sym typeface="Poppins"/>
                </a:rPr>
                <a:t>. </a:t>
              </a:r>
            </a:p>
          </p:txBody>
        </p:sp>
      </p:grpSp>
      <p:grpSp>
        <p:nvGrpSpPr>
          <p:cNvPr id="6" name="Group 6"/>
          <p:cNvGrpSpPr/>
          <p:nvPr/>
        </p:nvGrpSpPr>
        <p:grpSpPr>
          <a:xfrm>
            <a:off x="145760" y="747837"/>
            <a:ext cx="6929199" cy="1675097"/>
            <a:chOff x="0" y="0"/>
            <a:chExt cx="9238932" cy="2233463"/>
          </a:xfrm>
        </p:grpSpPr>
        <p:grpSp>
          <p:nvGrpSpPr>
            <p:cNvPr id="7" name="Group 7"/>
            <p:cNvGrpSpPr/>
            <p:nvPr/>
          </p:nvGrpSpPr>
          <p:grpSpPr>
            <a:xfrm>
              <a:off x="449140" y="0"/>
              <a:ext cx="8340651" cy="2233463"/>
              <a:chOff x="0" y="0"/>
              <a:chExt cx="1510754" cy="404550"/>
            </a:xfrm>
          </p:grpSpPr>
          <p:sp>
            <p:nvSpPr>
              <p:cNvPr id="8" name="Freeform 8"/>
              <p:cNvSpPr/>
              <p:nvPr/>
            </p:nvSpPr>
            <p:spPr>
              <a:xfrm>
                <a:off x="0" y="0"/>
                <a:ext cx="1510754" cy="404550"/>
              </a:xfrm>
              <a:custGeom>
                <a:avLst/>
                <a:gdLst/>
                <a:ahLst/>
                <a:cxnLst/>
                <a:rect l="l" t="t" r="r" b="b"/>
                <a:pathLst>
                  <a:path w="1510754" h="404550">
                    <a:moveTo>
                      <a:pt x="62838" y="0"/>
                    </a:moveTo>
                    <a:lnTo>
                      <a:pt x="1447917" y="0"/>
                    </a:lnTo>
                    <a:cubicBezTo>
                      <a:pt x="1482621" y="0"/>
                      <a:pt x="1510754" y="28133"/>
                      <a:pt x="1510754" y="62838"/>
                    </a:cubicBezTo>
                    <a:lnTo>
                      <a:pt x="1510754" y="341713"/>
                    </a:lnTo>
                    <a:cubicBezTo>
                      <a:pt x="1510754" y="376417"/>
                      <a:pt x="1482621" y="404550"/>
                      <a:pt x="1447917" y="404550"/>
                    </a:cubicBezTo>
                    <a:lnTo>
                      <a:pt x="62838" y="404550"/>
                    </a:lnTo>
                    <a:cubicBezTo>
                      <a:pt x="28133" y="404550"/>
                      <a:pt x="0" y="376417"/>
                      <a:pt x="0" y="341713"/>
                    </a:cubicBezTo>
                    <a:lnTo>
                      <a:pt x="0" y="62838"/>
                    </a:lnTo>
                    <a:cubicBezTo>
                      <a:pt x="0" y="28133"/>
                      <a:pt x="28133" y="0"/>
                      <a:pt x="62838" y="0"/>
                    </a:cubicBezTo>
                    <a:close/>
                  </a:path>
                </a:pathLst>
              </a:custGeom>
              <a:solidFill>
                <a:srgbClr val="FFFFFF"/>
              </a:solidFill>
              <a:ln w="38100" cap="rnd">
                <a:solidFill>
                  <a:srgbClr val="282A29"/>
                </a:solidFill>
                <a:prstDash val="solid"/>
                <a:round/>
              </a:ln>
            </p:spPr>
            <p:txBody>
              <a:bodyPr/>
              <a:lstStyle/>
              <a:p>
                <a:endParaRPr lang="it-IT"/>
              </a:p>
            </p:txBody>
          </p:sp>
          <p:sp>
            <p:nvSpPr>
              <p:cNvPr id="9" name="TextBox 9"/>
              <p:cNvSpPr txBox="1"/>
              <p:nvPr/>
            </p:nvSpPr>
            <p:spPr>
              <a:xfrm>
                <a:off x="0" y="-38100"/>
                <a:ext cx="1510754" cy="442650"/>
              </a:xfrm>
              <a:prstGeom prst="rect">
                <a:avLst/>
              </a:prstGeom>
            </p:spPr>
            <p:txBody>
              <a:bodyPr lIns="50800" tIns="50800" rIns="50800" bIns="50800" rtlCol="0" anchor="ctr"/>
              <a:lstStyle/>
              <a:p>
                <a:pPr marL="0" lvl="0" indent="0" algn="ctr">
                  <a:lnSpc>
                    <a:spcPts val="2660"/>
                  </a:lnSpc>
                  <a:spcBef>
                    <a:spcPct val="0"/>
                  </a:spcBef>
                </a:pPr>
                <a:endParaRPr/>
              </a:p>
            </p:txBody>
          </p:sp>
        </p:grpSp>
        <p:sp>
          <p:nvSpPr>
            <p:cNvPr id="10" name="TextBox 10"/>
            <p:cNvSpPr txBox="1"/>
            <p:nvPr/>
          </p:nvSpPr>
          <p:spPr>
            <a:xfrm>
              <a:off x="0" y="472966"/>
              <a:ext cx="9238932" cy="1722686"/>
            </a:xfrm>
            <a:prstGeom prst="rect">
              <a:avLst/>
            </a:prstGeom>
          </p:spPr>
          <p:txBody>
            <a:bodyPr lIns="0" tIns="0" rIns="0" bIns="0" rtlCol="0" anchor="t">
              <a:spAutoFit/>
            </a:bodyPr>
            <a:lstStyle/>
            <a:p>
              <a:pPr algn="ctr">
                <a:lnSpc>
                  <a:spcPts val="9243"/>
                </a:lnSpc>
              </a:pPr>
              <a:r>
                <a:rPr lang="en-US" sz="9243" dirty="0">
                  <a:solidFill>
                    <a:srgbClr val="2E2E2E"/>
                  </a:solidFill>
                  <a:latin typeface="Bobby Jones Soft"/>
                  <a:ea typeface="Bobby Jones Soft"/>
                  <a:cs typeface="Bobby Jones Soft"/>
                  <a:sym typeface="Bobby Jones Soft"/>
                </a:rPr>
                <a:t>IL CONVENTO</a:t>
              </a:r>
            </a:p>
          </p:txBody>
        </p:sp>
      </p:grpSp>
      <p:grpSp>
        <p:nvGrpSpPr>
          <p:cNvPr id="11" name="Group 11"/>
          <p:cNvGrpSpPr/>
          <p:nvPr/>
        </p:nvGrpSpPr>
        <p:grpSpPr>
          <a:xfrm>
            <a:off x="580315" y="9258300"/>
            <a:ext cx="6060090" cy="741256"/>
            <a:chOff x="0" y="0"/>
            <a:chExt cx="2463453" cy="301324"/>
          </a:xfrm>
        </p:grpSpPr>
        <p:sp>
          <p:nvSpPr>
            <p:cNvPr id="12" name="Freeform 12"/>
            <p:cNvSpPr/>
            <p:nvPr/>
          </p:nvSpPr>
          <p:spPr>
            <a:xfrm>
              <a:off x="0" y="0"/>
              <a:ext cx="2463453" cy="301324"/>
            </a:xfrm>
            <a:custGeom>
              <a:avLst/>
              <a:gdLst/>
              <a:ahLst/>
              <a:cxnLst/>
              <a:rect l="l" t="t" r="r" b="b"/>
              <a:pathLst>
                <a:path w="2463453" h="301324">
                  <a:moveTo>
                    <a:pt x="65154" y="0"/>
                  </a:moveTo>
                  <a:lnTo>
                    <a:pt x="2398299" y="0"/>
                  </a:lnTo>
                  <a:cubicBezTo>
                    <a:pt x="2415579" y="0"/>
                    <a:pt x="2432151" y="6864"/>
                    <a:pt x="2444370" y="19083"/>
                  </a:cubicBezTo>
                  <a:cubicBezTo>
                    <a:pt x="2456589" y="31302"/>
                    <a:pt x="2463453" y="47874"/>
                    <a:pt x="2463453" y="65154"/>
                  </a:cubicBezTo>
                  <a:lnTo>
                    <a:pt x="2463453" y="236170"/>
                  </a:lnTo>
                  <a:cubicBezTo>
                    <a:pt x="2463453" y="253450"/>
                    <a:pt x="2456589" y="270022"/>
                    <a:pt x="2444370" y="282241"/>
                  </a:cubicBezTo>
                  <a:cubicBezTo>
                    <a:pt x="2432151" y="294459"/>
                    <a:pt x="2415579" y="301324"/>
                    <a:pt x="2398299" y="301324"/>
                  </a:cubicBezTo>
                  <a:lnTo>
                    <a:pt x="65154" y="301324"/>
                  </a:lnTo>
                  <a:cubicBezTo>
                    <a:pt x="47874" y="301324"/>
                    <a:pt x="31302" y="294459"/>
                    <a:pt x="19083" y="282241"/>
                  </a:cubicBezTo>
                  <a:cubicBezTo>
                    <a:pt x="6864" y="270022"/>
                    <a:pt x="0" y="253450"/>
                    <a:pt x="0" y="236170"/>
                  </a:cubicBezTo>
                  <a:lnTo>
                    <a:pt x="0" y="65154"/>
                  </a:lnTo>
                  <a:cubicBezTo>
                    <a:pt x="0" y="47874"/>
                    <a:pt x="6864" y="31302"/>
                    <a:pt x="19083" y="19083"/>
                  </a:cubicBezTo>
                  <a:cubicBezTo>
                    <a:pt x="31302" y="6864"/>
                    <a:pt x="47874" y="0"/>
                    <a:pt x="65154" y="0"/>
                  </a:cubicBezTo>
                  <a:close/>
                </a:path>
              </a:pathLst>
            </a:custGeom>
            <a:solidFill>
              <a:srgbClr val="FFFFFF"/>
            </a:solidFill>
            <a:ln w="38100" cap="rnd">
              <a:solidFill>
                <a:srgbClr val="282A29"/>
              </a:solidFill>
              <a:prstDash val="solid"/>
              <a:round/>
            </a:ln>
          </p:spPr>
          <p:txBody>
            <a:bodyPr/>
            <a:lstStyle/>
            <a:p>
              <a:endParaRPr lang="it-IT"/>
            </a:p>
          </p:txBody>
        </p:sp>
        <p:sp>
          <p:nvSpPr>
            <p:cNvPr id="13" name="TextBox 13"/>
            <p:cNvSpPr txBox="1"/>
            <p:nvPr/>
          </p:nvSpPr>
          <p:spPr>
            <a:xfrm>
              <a:off x="0" y="-28575"/>
              <a:ext cx="2463453" cy="329899"/>
            </a:xfrm>
            <a:prstGeom prst="rect">
              <a:avLst/>
            </a:prstGeom>
          </p:spPr>
          <p:txBody>
            <a:bodyPr lIns="50800" tIns="50800" rIns="50800" bIns="50800" rtlCol="0" anchor="ctr"/>
            <a:lstStyle/>
            <a:p>
              <a:pPr algn="ctr">
                <a:lnSpc>
                  <a:spcPts val="2100"/>
                </a:lnSpc>
                <a:spcBef>
                  <a:spcPct val="0"/>
                </a:spcBef>
              </a:pPr>
              <a:r>
                <a:rPr lang="en-US" sz="1500">
                  <a:solidFill>
                    <a:srgbClr val="000000"/>
                  </a:solidFill>
                  <a:latin typeface="Canva Sans"/>
                  <a:ea typeface="Canva Sans"/>
                  <a:cs typeface="Canva Sans"/>
                  <a:sym typeface="Canva Sans"/>
                </a:rPr>
                <a:t>Ipotesi ricostruttiva del Convento di S. M. degli Angeli intorno al 1550 (Simone Boni, InKlink)</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41625" y="2881568"/>
            <a:ext cx="6888624" cy="7405433"/>
            <a:chOff x="0" y="-32515"/>
            <a:chExt cx="897776" cy="965130"/>
          </a:xfrm>
        </p:grpSpPr>
        <p:sp>
          <p:nvSpPr>
            <p:cNvPr id="3" name="Freeform 3"/>
            <p:cNvSpPr/>
            <p:nvPr/>
          </p:nvSpPr>
          <p:spPr>
            <a:xfrm>
              <a:off x="0" y="0"/>
              <a:ext cx="897776" cy="898455"/>
            </a:xfrm>
            <a:custGeom>
              <a:avLst/>
              <a:gdLst/>
              <a:ahLst/>
              <a:cxnLst/>
              <a:rect l="l" t="t" r="r" b="b"/>
              <a:pathLst>
                <a:path w="897776" h="898455">
                  <a:moveTo>
                    <a:pt x="57317" y="0"/>
                  </a:moveTo>
                  <a:lnTo>
                    <a:pt x="840458" y="0"/>
                  </a:lnTo>
                  <a:cubicBezTo>
                    <a:pt x="855660" y="0"/>
                    <a:pt x="870239" y="6039"/>
                    <a:pt x="880988" y="16788"/>
                  </a:cubicBezTo>
                  <a:cubicBezTo>
                    <a:pt x="891737" y="27537"/>
                    <a:pt x="897776" y="42116"/>
                    <a:pt x="897776" y="57317"/>
                  </a:cubicBezTo>
                  <a:lnTo>
                    <a:pt x="897776" y="841138"/>
                  </a:lnTo>
                  <a:cubicBezTo>
                    <a:pt x="897776" y="856339"/>
                    <a:pt x="891737" y="870918"/>
                    <a:pt x="880988" y="881667"/>
                  </a:cubicBezTo>
                  <a:cubicBezTo>
                    <a:pt x="870239" y="892416"/>
                    <a:pt x="855660" y="898455"/>
                    <a:pt x="840458" y="898455"/>
                  </a:cubicBezTo>
                  <a:lnTo>
                    <a:pt x="57317" y="898455"/>
                  </a:lnTo>
                  <a:cubicBezTo>
                    <a:pt x="42116" y="898455"/>
                    <a:pt x="27537" y="892416"/>
                    <a:pt x="16788" y="881667"/>
                  </a:cubicBezTo>
                  <a:cubicBezTo>
                    <a:pt x="6039" y="870918"/>
                    <a:pt x="0" y="856339"/>
                    <a:pt x="0" y="841138"/>
                  </a:cubicBezTo>
                  <a:lnTo>
                    <a:pt x="0" y="57317"/>
                  </a:lnTo>
                  <a:cubicBezTo>
                    <a:pt x="0" y="42116"/>
                    <a:pt x="6039" y="27537"/>
                    <a:pt x="16788" y="16788"/>
                  </a:cubicBezTo>
                  <a:cubicBezTo>
                    <a:pt x="27537" y="6039"/>
                    <a:pt x="42116" y="0"/>
                    <a:pt x="57317" y="0"/>
                  </a:cubicBezTo>
                  <a:close/>
                </a:path>
              </a:pathLst>
            </a:custGeom>
            <a:solidFill>
              <a:srgbClr val="FFFFFF"/>
            </a:solidFill>
            <a:ln w="38100" cap="rnd">
              <a:solidFill>
                <a:srgbClr val="282A29"/>
              </a:solidFill>
              <a:prstDash val="solid"/>
              <a:round/>
            </a:ln>
          </p:spPr>
          <p:txBody>
            <a:bodyPr/>
            <a:lstStyle/>
            <a:p>
              <a:endParaRPr lang="it-IT"/>
            </a:p>
          </p:txBody>
        </p:sp>
        <p:sp>
          <p:nvSpPr>
            <p:cNvPr id="4" name="TextBox 4"/>
            <p:cNvSpPr txBox="1"/>
            <p:nvPr/>
          </p:nvSpPr>
          <p:spPr>
            <a:xfrm>
              <a:off x="0" y="-32515"/>
              <a:ext cx="897776" cy="965130"/>
            </a:xfrm>
            <a:prstGeom prst="rect">
              <a:avLst/>
            </a:prstGeom>
          </p:spPr>
          <p:txBody>
            <a:bodyPr lIns="254000" tIns="254000" rIns="254000" bIns="254000" rtlCol="0" anchor="t"/>
            <a:lstStyle/>
            <a:p>
              <a:pPr algn="ctr">
                <a:lnSpc>
                  <a:spcPts val="3359"/>
                </a:lnSpc>
              </a:pPr>
              <a:r>
                <a:rPr lang="en-US" sz="2399" dirty="0">
                  <a:solidFill>
                    <a:srgbClr val="000000"/>
                  </a:solidFill>
                  <a:latin typeface="Poppins"/>
                  <a:ea typeface="Poppins"/>
                  <a:cs typeface="Poppins"/>
                  <a:sym typeface="Poppins"/>
                </a:rPr>
                <a:t>Il </a:t>
              </a:r>
              <a:r>
                <a:rPr lang="en-US" sz="2399" dirty="0" err="1">
                  <a:solidFill>
                    <a:srgbClr val="000000"/>
                  </a:solidFill>
                  <a:latin typeface="Poppins"/>
                  <a:ea typeface="Poppins"/>
                  <a:cs typeface="Poppins"/>
                  <a:sym typeface="Poppins"/>
                </a:rPr>
                <a:t>chiostro</a:t>
              </a:r>
              <a:r>
                <a:rPr lang="en-US" sz="2399" dirty="0">
                  <a:solidFill>
                    <a:srgbClr val="000000"/>
                  </a:solidFill>
                  <a:latin typeface="Poppins"/>
                  <a:ea typeface="Poppins"/>
                  <a:cs typeface="Poppins"/>
                  <a:sym typeface="Poppins"/>
                </a:rPr>
                <a:t> di un convento è </a:t>
              </a:r>
              <a:r>
                <a:rPr lang="en-US" sz="2399" dirty="0" err="1">
                  <a:solidFill>
                    <a:srgbClr val="000000"/>
                  </a:solidFill>
                  <a:latin typeface="Poppins"/>
                  <a:ea typeface="Poppins"/>
                  <a:cs typeface="Poppins"/>
                  <a:sym typeface="Poppins"/>
                </a:rPr>
                <a:t>una</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parte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architettonica</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fondamentale</a:t>
              </a:r>
              <a:r>
                <a:rPr lang="en-US" sz="2399" dirty="0">
                  <a:solidFill>
                    <a:srgbClr val="000000"/>
                  </a:solidFill>
                  <a:latin typeface="Poppins"/>
                  <a:ea typeface="Poppins"/>
                  <a:cs typeface="Poppins"/>
                  <a:sym typeface="Poppins"/>
                </a:rPr>
                <a:t>, è uno </a:t>
              </a:r>
              <a:r>
                <a:rPr lang="en-US" sz="2399" dirty="0" err="1">
                  <a:solidFill>
                    <a:srgbClr val="000000"/>
                  </a:solidFill>
                  <a:latin typeface="Poppins"/>
                  <a:ea typeface="Poppins"/>
                  <a:cs typeface="Poppins"/>
                  <a:sym typeface="Poppins"/>
                </a:rPr>
                <a:t>spazio</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aperto</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circondato</a:t>
              </a:r>
              <a:r>
                <a:rPr lang="en-US" sz="2399" dirty="0">
                  <a:solidFill>
                    <a:srgbClr val="000000"/>
                  </a:solidFill>
                  <a:latin typeface="Poppins"/>
                  <a:ea typeface="Poppins"/>
                  <a:cs typeface="Poppins"/>
                  <a:sym typeface="Poppins"/>
                </a:rPr>
                <a:t> da </a:t>
              </a:r>
              <a:r>
                <a:rPr lang="en-US" sz="2399" dirty="0" err="1">
                  <a:solidFill>
                    <a:srgbClr val="000000"/>
                  </a:solidFill>
                  <a:latin typeface="Poppins"/>
                  <a:ea typeface="Poppins"/>
                  <a:cs typeface="Poppins"/>
                  <a:sym typeface="Poppins"/>
                </a:rPr>
                <a:t>corridoi</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coperti</a:t>
              </a:r>
              <a:r>
                <a:rPr lang="en-US" sz="2399" dirty="0">
                  <a:solidFill>
                    <a:srgbClr val="000000"/>
                  </a:solidFill>
                  <a:latin typeface="Poppins"/>
                  <a:ea typeface="Poppins"/>
                  <a:cs typeface="Poppins"/>
                  <a:sym typeface="Poppins"/>
                </a:rPr>
                <a:t> da cui </a:t>
              </a:r>
              <a:r>
                <a:rPr lang="en-US" sz="2399" dirty="0" err="1">
                  <a:solidFill>
                    <a:srgbClr val="000000"/>
                  </a:solidFill>
                  <a:latin typeface="Poppins"/>
                  <a:ea typeface="Poppins"/>
                  <a:cs typeface="Poppins"/>
                  <a:sym typeface="Poppins"/>
                </a:rPr>
                <a:t>si</a:t>
              </a:r>
              <a:r>
                <a:rPr lang="en-US" sz="2399" dirty="0">
                  <a:solidFill>
                    <a:srgbClr val="000000"/>
                  </a:solidFill>
                  <a:latin typeface="Poppins"/>
                  <a:ea typeface="Poppins"/>
                  <a:cs typeface="Poppins"/>
                  <a:sym typeface="Poppins"/>
                </a:rPr>
                <a:t> accede ai </a:t>
              </a:r>
              <a:r>
                <a:rPr lang="en-US" sz="2399" dirty="0" err="1">
                  <a:solidFill>
                    <a:srgbClr val="000000"/>
                  </a:solidFill>
                  <a:latin typeface="Poppins"/>
                  <a:ea typeface="Poppins"/>
                  <a:cs typeface="Poppins"/>
                  <a:sym typeface="Poppins"/>
                </a:rPr>
                <a:t>principali</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locali</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della</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comunità</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monastica</a:t>
              </a:r>
              <a:r>
                <a:rPr lang="en-US" sz="2399" dirty="0">
                  <a:solidFill>
                    <a:srgbClr val="000000"/>
                  </a:solidFill>
                  <a:latin typeface="Poppins"/>
                  <a:ea typeface="Poppins"/>
                  <a:cs typeface="Poppins"/>
                  <a:sym typeface="Poppins"/>
                </a:rPr>
                <a:t>. Al </a:t>
              </a:r>
              <a:r>
                <a:rPr lang="en-US" sz="2399" dirty="0" err="1">
                  <a:solidFill>
                    <a:srgbClr val="000000"/>
                  </a:solidFill>
                  <a:latin typeface="Poppins"/>
                  <a:ea typeface="Poppins"/>
                  <a:cs typeface="Poppins"/>
                  <a:sym typeface="Poppins"/>
                </a:rPr>
                <a:t>centro</a:t>
              </a:r>
              <a:r>
                <a:rPr lang="en-US" sz="2399" dirty="0">
                  <a:solidFill>
                    <a:srgbClr val="000000"/>
                  </a:solidFill>
                  <a:latin typeface="Poppins"/>
                  <a:ea typeface="Poppins"/>
                  <a:cs typeface="Poppins"/>
                  <a:sym typeface="Poppins"/>
                </a:rPr>
                <a:t> ha un </a:t>
              </a:r>
              <a:r>
                <a:rPr lang="en-US" sz="2399" dirty="0" err="1">
                  <a:solidFill>
                    <a:srgbClr val="000000"/>
                  </a:solidFill>
                  <a:latin typeface="Poppins"/>
                  <a:ea typeface="Poppins"/>
                  <a:cs typeface="Poppins"/>
                  <a:sym typeface="Poppins"/>
                </a:rPr>
                <a:t>giardino</a:t>
              </a:r>
              <a:r>
                <a:rPr lang="en-US" sz="2399" dirty="0">
                  <a:solidFill>
                    <a:srgbClr val="000000"/>
                  </a:solidFill>
                  <a:latin typeface="Poppins"/>
                  <a:ea typeface="Poppins"/>
                  <a:cs typeface="Poppins"/>
                  <a:sym typeface="Poppins"/>
                </a:rPr>
                <a:t> e </a:t>
              </a:r>
              <a:r>
                <a:rPr lang="en-US" sz="2399" dirty="0" err="1">
                  <a:solidFill>
                    <a:srgbClr val="000000"/>
                  </a:solidFill>
                  <a:latin typeface="Poppins"/>
                  <a:ea typeface="Poppins"/>
                  <a:cs typeface="Poppins"/>
                  <a:sym typeface="Poppins"/>
                </a:rPr>
                <a:t>spesso</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una</a:t>
              </a:r>
              <a:r>
                <a:rPr lang="en-US" sz="2399" dirty="0">
                  <a:solidFill>
                    <a:srgbClr val="000000"/>
                  </a:solidFill>
                  <a:latin typeface="Poppins"/>
                  <a:ea typeface="Poppins"/>
                  <a:cs typeface="Poppins"/>
                  <a:sym typeface="Poppins"/>
                </a:rPr>
                <a:t> cisterna. È molto </a:t>
              </a:r>
              <a:r>
                <a:rPr lang="en-US" sz="2399" dirty="0" err="1">
                  <a:solidFill>
                    <a:srgbClr val="000000"/>
                  </a:solidFill>
                  <a:latin typeface="Poppins"/>
                  <a:ea typeface="Poppins"/>
                  <a:cs typeface="Poppins"/>
                  <a:sym typeface="Poppins"/>
                </a:rPr>
                <a:t>vissuto</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dai</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religiosi</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che</a:t>
              </a:r>
              <a:r>
                <a:rPr lang="en-US" sz="2399" dirty="0">
                  <a:solidFill>
                    <a:srgbClr val="000000"/>
                  </a:solidFill>
                  <a:latin typeface="Poppins"/>
                  <a:ea typeface="Poppins"/>
                  <a:cs typeface="Poppins"/>
                  <a:sym typeface="Poppins"/>
                </a:rPr>
                <a:t> vi </a:t>
              </a:r>
              <a:r>
                <a:rPr lang="en-US" sz="2399" dirty="0" err="1">
                  <a:solidFill>
                    <a:srgbClr val="000000"/>
                  </a:solidFill>
                  <a:latin typeface="Poppins"/>
                  <a:ea typeface="Poppins"/>
                  <a:cs typeface="Poppins"/>
                  <a:sym typeface="Poppins"/>
                </a:rPr>
                <a:t>passeggiano</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studiano</a:t>
              </a:r>
              <a:r>
                <a:rPr lang="en-US" sz="2399" dirty="0">
                  <a:solidFill>
                    <a:srgbClr val="000000"/>
                  </a:solidFill>
                  <a:latin typeface="Poppins"/>
                  <a:ea typeface="Poppins"/>
                  <a:cs typeface="Poppins"/>
                  <a:sym typeface="Poppins"/>
                </a:rPr>
                <a:t> o </a:t>
              </a:r>
              <a:r>
                <a:rPr lang="en-US" sz="2399" dirty="0" err="1">
                  <a:solidFill>
                    <a:srgbClr val="000000"/>
                  </a:solidFill>
                  <a:latin typeface="Poppins"/>
                  <a:ea typeface="Poppins"/>
                  <a:cs typeface="Poppins"/>
                  <a:sym typeface="Poppins"/>
                </a:rPr>
                <a:t>pregano</a:t>
              </a:r>
              <a:r>
                <a:rPr lang="en-US" sz="2399" dirty="0">
                  <a:solidFill>
                    <a:srgbClr val="000000"/>
                  </a:solidFill>
                  <a:latin typeface="Poppins"/>
                  <a:ea typeface="Poppins"/>
                  <a:cs typeface="Poppins"/>
                  <a:sym typeface="Poppins"/>
                </a:rPr>
                <a:t> ma è </a:t>
              </a:r>
              <a:r>
                <a:rPr lang="en-US" sz="2399" dirty="0" err="1">
                  <a:solidFill>
                    <a:srgbClr val="000000"/>
                  </a:solidFill>
                  <a:latin typeface="Poppins"/>
                  <a:ea typeface="Poppins"/>
                  <a:cs typeface="Poppins"/>
                  <a:sym typeface="Poppins"/>
                </a:rPr>
                <a:t>anche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aperto</a:t>
              </a:r>
              <a:r>
                <a:rPr lang="en-US" sz="2399" dirty="0">
                  <a:solidFill>
                    <a:srgbClr val="000000"/>
                  </a:solidFill>
                  <a:latin typeface="Poppins"/>
                  <a:ea typeface="Poppins"/>
                  <a:cs typeface="Poppins"/>
                  <a:sym typeface="Poppins"/>
                </a:rPr>
                <a:t> ai </a:t>
              </a:r>
              <a:r>
                <a:rPr lang="en-US" sz="2399" dirty="0" err="1">
                  <a:solidFill>
                    <a:srgbClr val="000000"/>
                  </a:solidFill>
                  <a:latin typeface="Poppins"/>
                  <a:ea typeface="Poppins"/>
                  <a:cs typeface="Poppins"/>
                  <a:sym typeface="Poppins"/>
                </a:rPr>
                <a:t>fedeli</a:t>
              </a:r>
              <a:r>
                <a:rPr lang="en-US" sz="2399" dirty="0">
                  <a:solidFill>
                    <a:srgbClr val="000000"/>
                  </a:solidFill>
                  <a:latin typeface="Poppins"/>
                  <a:ea typeface="Poppins"/>
                  <a:cs typeface="Poppins"/>
                  <a:sym typeface="Poppins"/>
                </a:rPr>
                <a:t>: in </a:t>
              </a:r>
              <a:r>
                <a:rPr lang="en-US" sz="2399" dirty="0" err="1">
                  <a:solidFill>
                    <a:srgbClr val="000000"/>
                  </a:solidFill>
                  <a:latin typeface="Poppins"/>
                  <a:ea typeface="Poppins"/>
                  <a:cs typeface="Poppins"/>
                  <a:sym typeface="Poppins"/>
                </a:rPr>
                <a:t>quello</a:t>
              </a:r>
              <a:r>
                <a:rPr lang="en-US" sz="2399" dirty="0">
                  <a:solidFill>
                    <a:srgbClr val="000000"/>
                  </a:solidFill>
                  <a:latin typeface="Poppins"/>
                  <a:ea typeface="Poppins"/>
                  <a:cs typeface="Poppins"/>
                  <a:sym typeface="Poppins"/>
                </a:rPr>
                <a:t> di S. M. </a:t>
              </a:r>
              <a:r>
                <a:rPr lang="en-US" sz="2399" dirty="0" err="1">
                  <a:solidFill>
                    <a:srgbClr val="000000"/>
                  </a:solidFill>
                  <a:latin typeface="Poppins"/>
                  <a:ea typeface="Poppins"/>
                  <a:cs typeface="Poppins"/>
                  <a:sym typeface="Poppins"/>
                </a:rPr>
                <a:t>degli</a:t>
              </a:r>
              <a:r>
                <a:rPr lang="en-US" sz="2399" dirty="0">
                  <a:solidFill>
                    <a:srgbClr val="000000"/>
                  </a:solidFill>
                  <a:latin typeface="Poppins"/>
                  <a:ea typeface="Poppins"/>
                  <a:cs typeface="Poppins"/>
                  <a:sym typeface="Poppins"/>
                </a:rPr>
                <a:t> Angeli </a:t>
              </a:r>
              <a:r>
                <a:rPr lang="en-US" sz="2399" dirty="0" err="1">
                  <a:solidFill>
                    <a:srgbClr val="000000"/>
                  </a:solidFill>
                  <a:latin typeface="Poppins"/>
                  <a:ea typeface="Poppins"/>
                  <a:cs typeface="Poppins"/>
                  <a:sym typeface="Poppins"/>
                </a:rPr>
                <a:t>potevano</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ammirare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gli</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affreschi</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che</a:t>
              </a:r>
              <a:r>
                <a:rPr lang="en-US" sz="2399" dirty="0">
                  <a:solidFill>
                    <a:srgbClr val="000000"/>
                  </a:solidFill>
                  <a:latin typeface="Poppins"/>
                  <a:ea typeface="Poppins"/>
                  <a:cs typeface="Poppins"/>
                  <a:sym typeface="Poppins"/>
                </a:rPr>
                <a:t> per </a:t>
              </a:r>
              <a:r>
                <a:rPr lang="en-US" sz="2399" dirty="0" err="1">
                  <a:solidFill>
                    <a:srgbClr val="000000"/>
                  </a:solidFill>
                  <a:latin typeface="Poppins"/>
                  <a:ea typeface="Poppins"/>
                  <a:cs typeface="Poppins"/>
                  <a:sym typeface="Poppins"/>
                </a:rPr>
                <a:t>una</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popolazione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prevalentemente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analfabeta</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avevano</a:t>
              </a:r>
              <a:r>
                <a:rPr lang="en-US" sz="2399" dirty="0">
                  <a:solidFill>
                    <a:srgbClr val="000000"/>
                  </a:solidFill>
                  <a:latin typeface="Poppins"/>
                  <a:ea typeface="Poppins"/>
                  <a:cs typeface="Poppins"/>
                  <a:sym typeface="Poppins"/>
                </a:rPr>
                <a:t> la </a:t>
              </a:r>
              <a:r>
                <a:rPr lang="en-US" sz="2399" dirty="0" err="1">
                  <a:solidFill>
                    <a:srgbClr val="000000"/>
                  </a:solidFill>
                  <a:latin typeface="Poppins"/>
                  <a:ea typeface="Poppins"/>
                  <a:cs typeface="Poppins"/>
                  <a:sym typeface="Poppins"/>
                </a:rPr>
                <a:t>funzione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dei</a:t>
              </a:r>
              <a:r>
                <a:rPr lang="en-US" sz="2399" dirty="0">
                  <a:solidFill>
                    <a:srgbClr val="000000"/>
                  </a:solidFill>
                  <a:latin typeface="Poppins"/>
                  <a:ea typeface="Poppins"/>
                  <a:cs typeface="Poppins"/>
                  <a:sym typeface="Poppins"/>
                </a:rPr>
                <a:t> libri.​</a:t>
              </a:r>
            </a:p>
            <a:p>
              <a:pPr algn="ctr">
                <a:lnSpc>
                  <a:spcPts val="3359"/>
                </a:lnSpc>
              </a:pPr>
              <a:r>
                <a:rPr lang="en-US" sz="2399" dirty="0">
                  <a:solidFill>
                    <a:srgbClr val="000000"/>
                  </a:solidFill>
                  <a:latin typeface="Poppins"/>
                  <a:ea typeface="Poppins"/>
                  <a:cs typeface="Poppins"/>
                  <a:sym typeface="Poppins"/>
                </a:rPr>
                <a:t>​</a:t>
              </a:r>
            </a:p>
            <a:p>
              <a:pPr marL="0" lvl="0" indent="0" algn="ctr">
                <a:lnSpc>
                  <a:spcPts val="3359"/>
                </a:lnSpc>
                <a:spcBef>
                  <a:spcPct val="0"/>
                </a:spcBef>
              </a:pPr>
              <a:r>
                <a:rPr lang="en-US" sz="2399" dirty="0">
                  <a:solidFill>
                    <a:srgbClr val="000000"/>
                  </a:solidFill>
                  <a:latin typeface="Poppins"/>
                  <a:ea typeface="Poppins"/>
                  <a:cs typeface="Poppins"/>
                  <a:sym typeface="Poppins"/>
                </a:rPr>
                <a:t>Foto: I </a:t>
              </a:r>
              <a:r>
                <a:rPr lang="en-US" sz="2399" dirty="0" err="1">
                  <a:solidFill>
                    <a:srgbClr val="000000"/>
                  </a:solidFill>
                  <a:latin typeface="Poppins"/>
                  <a:ea typeface="Poppins"/>
                  <a:cs typeface="Poppins"/>
                  <a:sym typeface="Poppins"/>
                </a:rPr>
                <a:t>restauri</a:t>
              </a:r>
              <a:r>
                <a:rPr lang="en-US" sz="2399" dirty="0">
                  <a:solidFill>
                    <a:srgbClr val="000000"/>
                  </a:solidFill>
                  <a:latin typeface="Poppins"/>
                  <a:ea typeface="Poppins"/>
                  <a:cs typeface="Poppins"/>
                  <a:sym typeface="Poppins"/>
                </a:rPr>
                <a:t> del </a:t>
              </a:r>
              <a:r>
                <a:rPr lang="en-US" sz="2399" dirty="0" err="1">
                  <a:solidFill>
                    <a:srgbClr val="000000"/>
                  </a:solidFill>
                  <a:latin typeface="Poppins"/>
                  <a:ea typeface="Poppins"/>
                  <a:cs typeface="Poppins"/>
                  <a:sym typeface="Poppins"/>
                </a:rPr>
                <a:t>chiostro</a:t>
              </a:r>
              <a:r>
                <a:rPr lang="en-US" sz="2399" dirty="0">
                  <a:solidFill>
                    <a:srgbClr val="000000"/>
                  </a:solidFill>
                  <a:latin typeface="Poppins"/>
                  <a:ea typeface="Poppins"/>
                  <a:cs typeface="Poppins"/>
                  <a:sym typeface="Poppins"/>
                </a:rPr>
                <a:t> (2009-2015)</a:t>
              </a:r>
            </a:p>
          </p:txBody>
        </p:sp>
      </p:grpSp>
      <p:grpSp>
        <p:nvGrpSpPr>
          <p:cNvPr id="5" name="Group 5"/>
          <p:cNvGrpSpPr/>
          <p:nvPr/>
        </p:nvGrpSpPr>
        <p:grpSpPr>
          <a:xfrm>
            <a:off x="10370676" y="1028700"/>
            <a:ext cx="7630523" cy="1682615"/>
            <a:chOff x="0" y="0"/>
            <a:chExt cx="10174030" cy="2243487"/>
          </a:xfrm>
        </p:grpSpPr>
        <p:grpSp>
          <p:nvGrpSpPr>
            <p:cNvPr id="6" name="Group 6"/>
            <p:cNvGrpSpPr/>
            <p:nvPr/>
          </p:nvGrpSpPr>
          <p:grpSpPr>
            <a:xfrm>
              <a:off x="494599" y="0"/>
              <a:ext cx="9184833" cy="2243454"/>
              <a:chOff x="0" y="0"/>
              <a:chExt cx="1656253" cy="404550"/>
            </a:xfrm>
          </p:grpSpPr>
          <p:sp>
            <p:nvSpPr>
              <p:cNvPr id="7" name="Freeform 7"/>
              <p:cNvSpPr/>
              <p:nvPr/>
            </p:nvSpPr>
            <p:spPr>
              <a:xfrm>
                <a:off x="0" y="0"/>
                <a:ext cx="1656253" cy="404550"/>
              </a:xfrm>
              <a:custGeom>
                <a:avLst/>
                <a:gdLst/>
                <a:ahLst/>
                <a:cxnLst/>
                <a:rect l="l" t="t" r="r" b="b"/>
                <a:pathLst>
                  <a:path w="1656253" h="404550">
                    <a:moveTo>
                      <a:pt x="57317" y="0"/>
                    </a:moveTo>
                    <a:lnTo>
                      <a:pt x="1598936" y="0"/>
                    </a:lnTo>
                    <a:cubicBezTo>
                      <a:pt x="1630591" y="0"/>
                      <a:pt x="1656253" y="25662"/>
                      <a:pt x="1656253" y="57317"/>
                    </a:cubicBezTo>
                    <a:lnTo>
                      <a:pt x="1656253" y="347233"/>
                    </a:lnTo>
                    <a:cubicBezTo>
                      <a:pt x="1656253" y="362435"/>
                      <a:pt x="1650214" y="377013"/>
                      <a:pt x="1639465" y="387762"/>
                    </a:cubicBezTo>
                    <a:cubicBezTo>
                      <a:pt x="1628716" y="398512"/>
                      <a:pt x="1614137" y="404550"/>
                      <a:pt x="1598936" y="404550"/>
                    </a:cubicBezTo>
                    <a:lnTo>
                      <a:pt x="57317" y="404550"/>
                    </a:lnTo>
                    <a:cubicBezTo>
                      <a:pt x="42116" y="404550"/>
                      <a:pt x="27537" y="398512"/>
                      <a:pt x="16788" y="387762"/>
                    </a:cubicBezTo>
                    <a:cubicBezTo>
                      <a:pt x="6039" y="377013"/>
                      <a:pt x="0" y="362435"/>
                      <a:pt x="0" y="347233"/>
                    </a:cubicBezTo>
                    <a:lnTo>
                      <a:pt x="0" y="57317"/>
                    </a:lnTo>
                    <a:cubicBezTo>
                      <a:pt x="0" y="42116"/>
                      <a:pt x="6039" y="27537"/>
                      <a:pt x="16788" y="16788"/>
                    </a:cubicBezTo>
                    <a:cubicBezTo>
                      <a:pt x="27537" y="6039"/>
                      <a:pt x="42116" y="0"/>
                      <a:pt x="57317" y="0"/>
                    </a:cubicBezTo>
                    <a:close/>
                  </a:path>
                </a:pathLst>
              </a:custGeom>
              <a:solidFill>
                <a:srgbClr val="FFFFFF"/>
              </a:solidFill>
              <a:ln w="38100" cap="rnd">
                <a:solidFill>
                  <a:srgbClr val="282A29"/>
                </a:solidFill>
                <a:prstDash val="solid"/>
                <a:round/>
              </a:ln>
            </p:spPr>
            <p:txBody>
              <a:bodyPr/>
              <a:lstStyle/>
              <a:p>
                <a:endParaRPr lang="it-IT"/>
              </a:p>
            </p:txBody>
          </p:sp>
          <p:sp>
            <p:nvSpPr>
              <p:cNvPr id="8" name="TextBox 8"/>
              <p:cNvSpPr txBox="1"/>
              <p:nvPr/>
            </p:nvSpPr>
            <p:spPr>
              <a:xfrm>
                <a:off x="0" y="-38100"/>
                <a:ext cx="1656253" cy="44265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TextBox 9"/>
            <p:cNvSpPr txBox="1"/>
            <p:nvPr/>
          </p:nvSpPr>
          <p:spPr>
            <a:xfrm>
              <a:off x="0" y="483925"/>
              <a:ext cx="10174030" cy="1759562"/>
            </a:xfrm>
            <a:prstGeom prst="rect">
              <a:avLst/>
            </a:prstGeom>
          </p:spPr>
          <p:txBody>
            <a:bodyPr lIns="0" tIns="0" rIns="0" bIns="0" rtlCol="0" anchor="t">
              <a:spAutoFit/>
            </a:bodyPr>
            <a:lstStyle/>
            <a:p>
              <a:pPr algn="ctr">
                <a:lnSpc>
                  <a:spcPts val="9485"/>
                </a:lnSpc>
              </a:pPr>
              <a:r>
                <a:rPr lang="en-US" sz="9485">
                  <a:solidFill>
                    <a:srgbClr val="2E2E2E"/>
                  </a:solidFill>
                  <a:latin typeface="Bobby Jones Soft"/>
                  <a:ea typeface="Bobby Jones Soft"/>
                  <a:cs typeface="Bobby Jones Soft"/>
                  <a:sym typeface="Bobby Jones Soft"/>
                </a:rPr>
                <a:t>IL CHIOSTRO</a:t>
              </a:r>
            </a:p>
          </p:txBody>
        </p:sp>
      </p:grpSp>
      <p:sp>
        <p:nvSpPr>
          <p:cNvPr id="10" name="Freeform 10"/>
          <p:cNvSpPr/>
          <p:nvPr/>
        </p:nvSpPr>
        <p:spPr>
          <a:xfrm>
            <a:off x="57863" y="0"/>
            <a:ext cx="9991357" cy="10287000"/>
          </a:xfrm>
          <a:custGeom>
            <a:avLst/>
            <a:gdLst/>
            <a:ahLst/>
            <a:cxnLst/>
            <a:rect l="l" t="t" r="r" b="b"/>
            <a:pathLst>
              <a:path w="9991357" h="10287000">
                <a:moveTo>
                  <a:pt x="0" y="0"/>
                </a:moveTo>
                <a:lnTo>
                  <a:pt x="9991357" y="0"/>
                </a:lnTo>
                <a:lnTo>
                  <a:pt x="9991357" y="10287000"/>
                </a:lnTo>
                <a:lnTo>
                  <a:pt x="0" y="10287000"/>
                </a:lnTo>
                <a:lnTo>
                  <a:pt x="0" y="0"/>
                </a:lnTo>
                <a:close/>
              </a:path>
            </a:pathLst>
          </a:custGeom>
          <a:blipFill>
            <a:blip r:embed="rId2"/>
            <a:stretch>
              <a:fillRect l="-11045" r="-24237"/>
            </a:stretch>
          </a:blipFill>
        </p:spPr>
        <p:txBody>
          <a:bodyPr/>
          <a:lstStyle/>
          <a:p>
            <a:endParaRPr lang="it-I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1860</Words>
  <Application>Microsoft Office PowerPoint</Application>
  <PresentationFormat>Personalizzato</PresentationFormat>
  <Paragraphs>49</Paragraphs>
  <Slides>16</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Poppins Bold</vt:lpstr>
      <vt:lpstr>Poppins Italics</vt:lpstr>
      <vt:lpstr>Arial</vt:lpstr>
      <vt:lpstr>Bobby Jones Soft</vt:lpstr>
      <vt:lpstr>Poppins</vt:lpstr>
      <vt:lpstr>Canva Sans</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Lugano e il quadrilatero della chiesa di S. M. degli Angeli</dc:title>
  <cp:lastModifiedBy>Vittoria Locatelli</cp:lastModifiedBy>
  <cp:revision>2</cp:revision>
  <dcterms:created xsi:type="dcterms:W3CDTF">2006-08-16T00:00:00Z</dcterms:created>
  <dcterms:modified xsi:type="dcterms:W3CDTF">2025-06-23T08:48:23Z</dcterms:modified>
  <dc:identifier>DAGVsg0S3S4</dc:identifier>
</cp:coreProperties>
</file>