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97" r:id="rId4"/>
    <p:sldId id="258" r:id="rId5"/>
    <p:sldId id="259" r:id="rId6"/>
    <p:sldId id="260" r:id="rId7"/>
    <p:sldId id="261" r:id="rId8"/>
    <p:sldId id="299" r:id="rId9"/>
    <p:sldId id="264" r:id="rId10"/>
    <p:sldId id="300" r:id="rId11"/>
    <p:sldId id="284" r:id="rId12"/>
    <p:sldId id="301" r:id="rId13"/>
    <p:sldId id="266" r:id="rId14"/>
    <p:sldId id="298" r:id="rId15"/>
    <p:sldId id="272" r:id="rId16"/>
    <p:sldId id="278" r:id="rId17"/>
    <p:sldId id="279" r:id="rId18"/>
    <p:sldId id="273" r:id="rId19"/>
    <p:sldId id="276" r:id="rId20"/>
    <p:sldId id="302" r:id="rId21"/>
    <p:sldId id="281" r:id="rId22"/>
    <p:sldId id="283" r:id="rId23"/>
    <p:sldId id="282" r:id="rId24"/>
    <p:sldId id="285" r:id="rId25"/>
    <p:sldId id="295" r:id="rId26"/>
    <p:sldId id="293" r:id="rId27"/>
    <p:sldId id="288" r:id="rId28"/>
  </p:sldIdLst>
  <p:sldSz cx="18288000" cy="10287000"/>
  <p:notesSz cx="6858000" cy="9144000"/>
  <p:embeddedFontLst>
    <p:embeddedFont>
      <p:font typeface="Libre Baskerville" panose="02000000000000000000" pitchFamily="2" charset="0"/>
      <p:regular r:id="rId30"/>
      <p:bold r:id="rId31"/>
      <p:italic r:id="rId32"/>
    </p:embeddedFont>
    <p:embeddedFont>
      <p:font typeface="Libre Baskerville Italics" panose="020B0604020202020204" charset="0"/>
      <p:regular r:id="rId33"/>
    </p:embeddedFont>
    <p:embeddedFont>
      <p:font typeface="Railey" panose="020B0604020202020204" charset="0"/>
      <p:regular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685A"/>
    <a:srgbClr val="FE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029698-C222-4B19-BCAF-FBFDFE35F50A}" v="449" dt="2025-05-26T11:35:41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026" autoAdjust="0"/>
  </p:normalViewPr>
  <p:slideViewPr>
    <p:cSldViewPr>
      <p:cViewPr varScale="1">
        <p:scale>
          <a:sx n="48" d="100"/>
          <a:sy n="48" d="100"/>
        </p:scale>
        <p:origin x="42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02.06.2025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‹N›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B394A-E2ED-EE82-B51C-BD2900A40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9EB368-2ED8-CD62-6AEA-AB69701BAA8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8DCEB8-52F4-A7D2-9FB9-04DA5C683AC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D11FF7-B9D3-DC51-54CE-84E5AD7A58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9C92591-3F03-969E-747C-77EF87FC87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AD8307-1397-F85F-EAE5-2C5F3848F1E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BDC18C-1120-70C5-3F90-611D3E9880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356976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869D8B-6E5E-1489-FE33-9466939F9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8CB17-2028-9CF0-4283-99FB88B225F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203F20-9C0C-4B31-4314-7765C42EAA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E88C717-EFF3-60A1-7700-DC2BBA190B2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A761087-CCD5-B5A9-C519-D00C84347D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EB726-9CA5-D40F-2E40-60F8D858BA7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65065-5298-478D-F64D-713F0DF31E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4244983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F131C-D756-8901-27B7-A1E8074D3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Header Placeholder 1">
            <a:extLst>
              <a:ext uri="{FF2B5EF4-FFF2-40B4-BE49-F238E27FC236}">
                <a16:creationId xmlns:a16="http://schemas.microsoft.com/office/drawing/2014/main" id="{4A45F160-AD53-8C49-3E85-0ECE7B03ED86}"/>
              </a:ext>
            </a:extLst>
          </p:cNvPr>
          <p:cNvSpPr/>
          <p:nvPr/>
        </p:nvSpPr>
        <p:spPr>
          <a:xfrm>
            <a:off x="0" y="0"/>
            <a:ext cx="3961800" cy="342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5" name="Date Placeholder 2">
            <a:extLst>
              <a:ext uri="{FF2B5EF4-FFF2-40B4-BE49-F238E27FC236}">
                <a16:creationId xmlns:a16="http://schemas.microsoft.com/office/drawing/2014/main" id="{337C4672-FB5E-B9B9-0F71-B356C79DC659}"/>
              </a:ext>
            </a:extLst>
          </p:cNvPr>
          <p:cNvSpPr/>
          <p:nvPr/>
        </p:nvSpPr>
        <p:spPr>
          <a:xfrm>
            <a:off x="5180040" y="0"/>
            <a:ext cx="3961800" cy="342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00000"/>
              </a:lnSpc>
            </a:pPr>
            <a:r>
              <a:rPr lang="cs-CZ" sz="1200" b="0" strike="noStrike" spc="-1">
                <a:latin typeface="Times New Roman"/>
              </a:rPr>
              <a:t>1.7.2013</a:t>
            </a:r>
            <a:endParaRPr lang="it-IT" sz="1200" b="0" strike="noStrike" spc="-1">
              <a:latin typeface="Arial"/>
            </a:endParaRPr>
          </a:p>
        </p:txBody>
      </p:sp>
      <p:sp>
        <p:nvSpPr>
          <p:cNvPr id="246" name="PlaceHolder 1">
            <a:extLst>
              <a:ext uri="{FF2B5EF4-FFF2-40B4-BE49-F238E27FC236}">
                <a16:creationId xmlns:a16="http://schemas.microsoft.com/office/drawing/2014/main" id="{8B4411A2-859C-9340-E9A1-7ACE758B30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</p:spPr>
      </p:sp>
      <p:sp>
        <p:nvSpPr>
          <p:cNvPr id="247" name="PlaceHolder 2">
            <a:extLst>
              <a:ext uri="{FF2B5EF4-FFF2-40B4-BE49-F238E27FC236}">
                <a16:creationId xmlns:a16="http://schemas.microsoft.com/office/drawing/2014/main" id="{B20E2A92-7B11-52F6-5AE9-3C74C5564684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914400" y="3251160"/>
            <a:ext cx="7314480" cy="30805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216000" indent="-21564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>
                <a:latin typeface="Arial"/>
              </a:rPr>
              <a:t>Misti personaggi biblici e bandiere araldiche</a:t>
            </a:r>
            <a:endParaRPr lang="it-IT" sz="2000" b="0" strike="noStrike" spc="-1">
              <a:latin typeface="Arial"/>
            </a:endParaRPr>
          </a:p>
          <a:p>
            <a:pPr marL="216000" indent="-215640">
              <a:lnSpc>
                <a:spcPct val="100000"/>
              </a:lnSpc>
              <a:tabLst>
                <a:tab pos="0" algn="l"/>
              </a:tabLst>
            </a:pPr>
            <a:endParaRPr lang="it-IT" sz="2000" b="0" strike="noStrike" spc="-1">
              <a:latin typeface="Arial"/>
            </a:endParaRPr>
          </a:p>
          <a:p>
            <a:pPr marL="216000" indent="-21564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>
                <a:latin typeface="Arial"/>
              </a:rPr>
              <a:t>9</a:t>
            </a:r>
            <a:endParaRPr lang="it-IT" sz="2000" b="0" strike="noStrike" spc="-1">
              <a:latin typeface="Arial"/>
            </a:endParaRPr>
          </a:p>
        </p:txBody>
      </p:sp>
      <p:sp>
        <p:nvSpPr>
          <p:cNvPr id="248" name="Footer Placeholder 5">
            <a:extLst>
              <a:ext uri="{FF2B5EF4-FFF2-40B4-BE49-F238E27FC236}">
                <a16:creationId xmlns:a16="http://schemas.microsoft.com/office/drawing/2014/main" id="{A51866FE-003B-157E-C4B2-9D6B60E5FA92}"/>
              </a:ext>
            </a:extLst>
          </p:cNvPr>
          <p:cNvSpPr/>
          <p:nvPr/>
        </p:nvSpPr>
        <p:spPr>
          <a:xfrm>
            <a:off x="0" y="6502320"/>
            <a:ext cx="3961800" cy="340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9" name="Slide Number Placeholder 6">
            <a:extLst>
              <a:ext uri="{FF2B5EF4-FFF2-40B4-BE49-F238E27FC236}">
                <a16:creationId xmlns:a16="http://schemas.microsoft.com/office/drawing/2014/main" id="{4F076155-363D-E75E-AB52-622DB0BCD12C}"/>
              </a:ext>
            </a:extLst>
          </p:cNvPr>
          <p:cNvSpPr/>
          <p:nvPr/>
        </p:nvSpPr>
        <p:spPr>
          <a:xfrm>
            <a:off x="5180040" y="6502320"/>
            <a:ext cx="3961800" cy="340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r">
              <a:lnSpc>
                <a:spcPct val="100000"/>
              </a:lnSpc>
            </a:pPr>
            <a:r>
              <a:rPr lang="cs-CZ" sz="1200" b="0" strike="noStrike" spc="-1">
                <a:latin typeface="Times New Roman"/>
              </a:rPr>
              <a:t>‹#›</a:t>
            </a:r>
            <a:endParaRPr lang="it-IT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1910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5C0447-6159-1093-20D6-26D4DCD0F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Header Placeholder 1">
            <a:extLst>
              <a:ext uri="{FF2B5EF4-FFF2-40B4-BE49-F238E27FC236}">
                <a16:creationId xmlns:a16="http://schemas.microsoft.com/office/drawing/2014/main" id="{6C47E8FF-26D6-CF98-6BFA-A60CE1D0535D}"/>
              </a:ext>
            </a:extLst>
          </p:cNvPr>
          <p:cNvSpPr/>
          <p:nvPr/>
        </p:nvSpPr>
        <p:spPr>
          <a:xfrm>
            <a:off x="0" y="0"/>
            <a:ext cx="3961800" cy="342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5" name="Date Placeholder 2">
            <a:extLst>
              <a:ext uri="{FF2B5EF4-FFF2-40B4-BE49-F238E27FC236}">
                <a16:creationId xmlns:a16="http://schemas.microsoft.com/office/drawing/2014/main" id="{954FF5D8-0DEC-CE3B-7675-A7A949C49276}"/>
              </a:ext>
            </a:extLst>
          </p:cNvPr>
          <p:cNvSpPr/>
          <p:nvPr/>
        </p:nvSpPr>
        <p:spPr>
          <a:xfrm>
            <a:off x="5180040" y="0"/>
            <a:ext cx="3961800" cy="342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00000"/>
              </a:lnSpc>
            </a:pPr>
            <a:r>
              <a:rPr lang="cs-CZ" sz="1200" b="0" strike="noStrike" spc="-1">
                <a:latin typeface="Times New Roman"/>
              </a:rPr>
              <a:t>1.7.2013</a:t>
            </a:r>
            <a:endParaRPr lang="it-IT" sz="1200" b="0" strike="noStrike" spc="-1">
              <a:latin typeface="Arial"/>
            </a:endParaRPr>
          </a:p>
        </p:txBody>
      </p:sp>
      <p:sp>
        <p:nvSpPr>
          <p:cNvPr id="246" name="PlaceHolder 1">
            <a:extLst>
              <a:ext uri="{FF2B5EF4-FFF2-40B4-BE49-F238E27FC236}">
                <a16:creationId xmlns:a16="http://schemas.microsoft.com/office/drawing/2014/main" id="{B2D4671D-5065-CBBB-C54E-55F593A167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</p:spPr>
      </p:sp>
      <p:sp>
        <p:nvSpPr>
          <p:cNvPr id="247" name="PlaceHolder 2">
            <a:extLst>
              <a:ext uri="{FF2B5EF4-FFF2-40B4-BE49-F238E27FC236}">
                <a16:creationId xmlns:a16="http://schemas.microsoft.com/office/drawing/2014/main" id="{B27869D7-E465-F7CB-00DF-A0ABCDA0D411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914400" y="3251160"/>
            <a:ext cx="7314480" cy="30805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216000" indent="-21564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>
                <a:latin typeface="Arial"/>
              </a:rPr>
              <a:t>Misti personaggi biblici e bandiere araldiche</a:t>
            </a:r>
            <a:endParaRPr lang="it-IT" sz="2000" b="0" strike="noStrike" spc="-1">
              <a:latin typeface="Arial"/>
            </a:endParaRPr>
          </a:p>
          <a:p>
            <a:pPr marL="216000" indent="-215640">
              <a:lnSpc>
                <a:spcPct val="100000"/>
              </a:lnSpc>
              <a:tabLst>
                <a:tab pos="0" algn="l"/>
              </a:tabLst>
            </a:pPr>
            <a:endParaRPr lang="it-IT" sz="2000" b="0" strike="noStrike" spc="-1">
              <a:latin typeface="Arial"/>
            </a:endParaRPr>
          </a:p>
          <a:p>
            <a:pPr marL="216000" indent="-21564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>
                <a:latin typeface="Arial"/>
              </a:rPr>
              <a:t>9</a:t>
            </a:r>
            <a:endParaRPr lang="it-IT" sz="2000" b="0" strike="noStrike" spc="-1">
              <a:latin typeface="Arial"/>
            </a:endParaRPr>
          </a:p>
        </p:txBody>
      </p:sp>
      <p:sp>
        <p:nvSpPr>
          <p:cNvPr id="248" name="Footer Placeholder 5">
            <a:extLst>
              <a:ext uri="{FF2B5EF4-FFF2-40B4-BE49-F238E27FC236}">
                <a16:creationId xmlns:a16="http://schemas.microsoft.com/office/drawing/2014/main" id="{0778A145-DC34-146A-482C-E66C3F658A85}"/>
              </a:ext>
            </a:extLst>
          </p:cNvPr>
          <p:cNvSpPr/>
          <p:nvPr/>
        </p:nvSpPr>
        <p:spPr>
          <a:xfrm>
            <a:off x="0" y="6502320"/>
            <a:ext cx="3961800" cy="340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9" name="Slide Number Placeholder 6">
            <a:extLst>
              <a:ext uri="{FF2B5EF4-FFF2-40B4-BE49-F238E27FC236}">
                <a16:creationId xmlns:a16="http://schemas.microsoft.com/office/drawing/2014/main" id="{254FF8C7-6DF5-5D83-CE95-43A7AC9DB38A}"/>
              </a:ext>
            </a:extLst>
          </p:cNvPr>
          <p:cNvSpPr/>
          <p:nvPr/>
        </p:nvSpPr>
        <p:spPr>
          <a:xfrm>
            <a:off x="5180040" y="6502320"/>
            <a:ext cx="3961800" cy="340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r">
              <a:lnSpc>
                <a:spcPct val="100000"/>
              </a:lnSpc>
            </a:pPr>
            <a:r>
              <a:rPr lang="cs-CZ" sz="1200" b="0" strike="noStrike" spc="-1">
                <a:latin typeface="Times New Roman"/>
              </a:rPr>
              <a:t>‹#›</a:t>
            </a:r>
            <a:endParaRPr lang="it-IT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2450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1CC85A-D38F-733A-F969-4026F85AC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8951AFC-3EE2-C0E5-9410-8FE6DBD188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E0F410-2143-EA2A-5DD8-EB87DA1AB64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9F2FA80-CE23-BED8-8C76-5CF0D98EF8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A81E9F6-957C-8068-A4D3-CD88930747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04D301-5D1F-4C2E-36EA-B145E79860C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8E804B-7021-25C5-333D-60350049D5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3308803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71E51-BA5D-E793-F34F-6B814AEC38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079BFEB-0B01-7BC1-6AB6-4B245F6389D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46EA75-3A33-3BF5-00A6-B9F7CC9F7CF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935FE68-D68D-A749-294C-984AC5370FE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90A3FD1-3D11-2022-B9E1-22384780B6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Misti personaggi biblici e bandiere araldiche</a:t>
            </a:r>
          </a:p>
          <a:p>
            <a:endParaRPr lang="en-US"/>
          </a:p>
          <a:p>
            <a:r>
              <a:rPr lang="en-US"/>
              <a:t>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801EDD-AF58-624E-A4DB-CA68A7A911F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B5BC23-2816-AEFF-D71D-B71BC982E2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831602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g"/><Relationship Id="rId4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43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jpeg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970908"/>
            <a:ext cx="16230600" cy="5232754"/>
            <a:chOff x="0" y="0"/>
            <a:chExt cx="21640800" cy="697700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640800" cy="6977005"/>
            </a:xfrm>
            <a:custGeom>
              <a:avLst/>
              <a:gdLst/>
              <a:ahLst/>
              <a:cxnLst/>
              <a:rect l="l" t="t" r="r" b="b"/>
              <a:pathLst>
                <a:path w="21640800" h="6977005">
                  <a:moveTo>
                    <a:pt x="0" y="0"/>
                  </a:moveTo>
                  <a:lnTo>
                    <a:pt x="21640800" y="0"/>
                  </a:lnTo>
                  <a:lnTo>
                    <a:pt x="21640800" y="6977005"/>
                  </a:lnTo>
                  <a:lnTo>
                    <a:pt x="0" y="6977005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82389"/>
              <a:ext cx="21640800" cy="499461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6959"/>
                </a:lnSpc>
              </a:pPr>
              <a:r>
                <a:rPr lang="en-US" sz="5799" i="1" spc="52" dirty="0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Il </a:t>
              </a:r>
              <a:r>
                <a:rPr lang="en-US" sz="5799" i="1" spc="52" dirty="0" err="1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soffitto</a:t>
              </a:r>
              <a:r>
                <a:rPr lang="en-US" sz="5799" i="1" spc="52" dirty="0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 </a:t>
              </a:r>
              <a:r>
                <a:rPr lang="en-US" sz="5799" i="1" spc="52" dirty="0" err="1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della</a:t>
              </a:r>
              <a:r>
                <a:rPr lang="en-US" sz="5799" i="1" spc="52" dirty="0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 </a:t>
              </a:r>
              <a:r>
                <a:rPr lang="en-US" sz="5799" i="1" spc="52" dirty="0" err="1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Cervia</a:t>
              </a:r>
              <a:r>
                <a:rPr lang="en-US" sz="5799" i="1" spc="52" dirty="0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 di Bellinzona</a:t>
              </a:r>
            </a:p>
            <a:p>
              <a:pPr algn="ctr">
                <a:lnSpc>
                  <a:spcPts val="6959"/>
                </a:lnSpc>
              </a:pPr>
              <a:r>
                <a:rPr lang="en-US" sz="5799" i="1" spc="52" dirty="0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Museo Castel Grande </a:t>
              </a:r>
            </a:p>
            <a:p>
              <a:pPr algn="ctr">
                <a:lnSpc>
                  <a:spcPts val="6959"/>
                </a:lnSpc>
              </a:pPr>
              <a:endParaRPr lang="en-US" sz="5799" i="1" spc="52" dirty="0">
                <a:solidFill>
                  <a:srgbClr val="EA4E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  <a:p>
              <a:pPr algn="ctr">
                <a:lnSpc>
                  <a:spcPts val="10439"/>
                </a:lnSpc>
              </a:pPr>
              <a:endParaRPr lang="en-US" sz="5799" i="1" spc="52" dirty="0">
                <a:solidFill>
                  <a:srgbClr val="EA4E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  <a:p>
              <a:pPr algn="ctr">
                <a:lnSpc>
                  <a:spcPts val="6959"/>
                </a:lnSpc>
              </a:pPr>
              <a:endParaRPr lang="en-US" sz="5799" i="1" spc="52" dirty="0">
                <a:solidFill>
                  <a:srgbClr val="EA4E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  <a:p>
              <a:pPr algn="ctr">
                <a:lnSpc>
                  <a:spcPts val="10439"/>
                </a:lnSpc>
              </a:pPr>
              <a:endParaRPr lang="en-US" sz="5799" i="1" spc="52" dirty="0">
                <a:solidFill>
                  <a:srgbClr val="EA4E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5894843" y="1028700"/>
            <a:ext cx="6498314" cy="1752355"/>
          </a:xfrm>
          <a:custGeom>
            <a:avLst/>
            <a:gdLst/>
            <a:ahLst/>
            <a:cxnLst/>
            <a:rect l="l" t="t" r="r" b="b"/>
            <a:pathLst>
              <a:path w="6498314" h="1752355">
                <a:moveTo>
                  <a:pt x="0" y="0"/>
                </a:moveTo>
                <a:lnTo>
                  <a:pt x="6498314" y="0"/>
                </a:lnTo>
                <a:lnTo>
                  <a:pt x="6498314" y="1752355"/>
                </a:lnTo>
                <a:lnTo>
                  <a:pt x="0" y="17523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2" b="-242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Freeform 6"/>
          <p:cNvSpPr/>
          <p:nvPr/>
        </p:nvSpPr>
        <p:spPr>
          <a:xfrm>
            <a:off x="12583117" y="8088581"/>
            <a:ext cx="2351552" cy="1120040"/>
          </a:xfrm>
          <a:custGeom>
            <a:avLst/>
            <a:gdLst/>
            <a:ahLst/>
            <a:cxnLst/>
            <a:rect l="l" t="t" r="r" b="b"/>
            <a:pathLst>
              <a:path w="2351552" h="1120040">
                <a:moveTo>
                  <a:pt x="0" y="0"/>
                </a:moveTo>
                <a:lnTo>
                  <a:pt x="2351552" y="0"/>
                </a:lnTo>
                <a:lnTo>
                  <a:pt x="2351552" y="1120040"/>
                </a:lnTo>
                <a:lnTo>
                  <a:pt x="0" y="11200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7" name="Freeform 7"/>
          <p:cNvSpPr/>
          <p:nvPr/>
        </p:nvSpPr>
        <p:spPr>
          <a:xfrm>
            <a:off x="10469849" y="7372883"/>
            <a:ext cx="2551436" cy="2551436"/>
          </a:xfrm>
          <a:custGeom>
            <a:avLst/>
            <a:gdLst/>
            <a:ahLst/>
            <a:cxnLst/>
            <a:rect l="l" t="t" r="r" b="b"/>
            <a:pathLst>
              <a:path w="2551436" h="2551436">
                <a:moveTo>
                  <a:pt x="0" y="0"/>
                </a:moveTo>
                <a:lnTo>
                  <a:pt x="2551436" y="0"/>
                </a:lnTo>
                <a:lnTo>
                  <a:pt x="2551436" y="2551436"/>
                </a:lnTo>
                <a:lnTo>
                  <a:pt x="0" y="25514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8" name="TextBox 8"/>
          <p:cNvSpPr txBox="1"/>
          <p:nvPr/>
        </p:nvSpPr>
        <p:spPr>
          <a:xfrm>
            <a:off x="1028700" y="8393515"/>
            <a:ext cx="8115300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400"/>
              </a:lnSpc>
              <a:spcBef>
                <a:spcPct val="0"/>
              </a:spcBef>
            </a:pPr>
            <a:r>
              <a:rPr lang="en-US" sz="2000" spc="18" dirty="0" err="1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Mediazione</a:t>
            </a:r>
            <a:r>
              <a:rPr lang="en-US" sz="2000" spc="18" dirty="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</a:t>
            </a:r>
            <a:r>
              <a:rPr lang="en-US" sz="2000" spc="18" dirty="0" err="1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fai</a:t>
            </a:r>
            <a:r>
              <a:rPr lang="en-US" sz="2000" spc="18" dirty="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Swiss: Anna Sciancalepore​</a:t>
            </a:r>
          </a:p>
          <a:p>
            <a:pPr>
              <a:lnSpc>
                <a:spcPts val="2400"/>
              </a:lnSpc>
              <a:spcBef>
                <a:spcPct val="0"/>
              </a:spcBef>
            </a:pPr>
            <a:r>
              <a:rPr lang="en-US" sz="2000" spc="18" dirty="0" err="1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Digitalizzazione</a:t>
            </a:r>
            <a:r>
              <a:rPr lang="en-US" sz="2000" spc="18" dirty="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: Vittoria Locatelli​</a:t>
            </a:r>
          </a:p>
          <a:p>
            <a:pPr algn="l">
              <a:lnSpc>
                <a:spcPts val="2400"/>
              </a:lnSpc>
              <a:spcBef>
                <a:spcPct val="0"/>
              </a:spcBef>
            </a:pPr>
            <a:r>
              <a:rPr lang="en-US" sz="2000" spc="18" dirty="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e-mail: education@faiswiss.ch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583117" y="7684373"/>
            <a:ext cx="2768327" cy="304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00"/>
              </a:lnSpc>
              <a:spcBef>
                <a:spcPct val="0"/>
              </a:spcBef>
            </a:pPr>
            <a:r>
              <a:rPr lang="en-US" sz="2000" spc="18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Con il contributo di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988669"/>
            <a:ext cx="16230600" cy="8860224"/>
          </a:xfrm>
          <a:custGeom>
            <a:avLst/>
            <a:gdLst/>
            <a:ahLst/>
            <a:cxnLst/>
            <a:rect l="l" t="t" r="r" b="b"/>
            <a:pathLst>
              <a:path w="16230600" h="8860224">
                <a:moveTo>
                  <a:pt x="0" y="0"/>
                </a:moveTo>
                <a:lnTo>
                  <a:pt x="16230600" y="0"/>
                </a:lnTo>
                <a:lnTo>
                  <a:pt x="16230600" y="8860224"/>
                </a:lnTo>
                <a:lnTo>
                  <a:pt x="0" y="88602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0703" b="-1129"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3" name="Group 3"/>
          <p:cNvGrpSpPr/>
          <p:nvPr/>
        </p:nvGrpSpPr>
        <p:grpSpPr>
          <a:xfrm>
            <a:off x="1156165" y="8213863"/>
            <a:ext cx="12095114" cy="4146275"/>
            <a:chOff x="0" y="0"/>
            <a:chExt cx="16126819" cy="55283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126819" cy="5528366"/>
            </a:xfrm>
            <a:custGeom>
              <a:avLst/>
              <a:gdLst/>
              <a:ahLst/>
              <a:cxnLst/>
              <a:rect l="l" t="t" r="r" b="b"/>
              <a:pathLst>
                <a:path w="16126819" h="5528366">
                  <a:moveTo>
                    <a:pt x="0" y="0"/>
                  </a:moveTo>
                  <a:lnTo>
                    <a:pt x="16126819" y="0"/>
                  </a:lnTo>
                  <a:lnTo>
                    <a:pt x="16126819" y="5528366"/>
                  </a:lnTo>
                  <a:lnTo>
                    <a:pt x="0" y="552836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16126819" cy="5528367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5519"/>
                </a:lnSpc>
              </a:pPr>
              <a:r>
                <a:rPr lang="en-US" sz="4599" i="1" spc="41">
                  <a:solidFill>
                    <a:srgbClr val="FFFFFF"/>
                  </a:solidFill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Musealizzazione </a:t>
              </a:r>
            </a:p>
            <a:p>
              <a:pPr algn="l">
                <a:lnSpc>
                  <a:spcPts val="5519"/>
                </a:lnSpc>
              </a:pPr>
              <a:r>
                <a:rPr lang="en-US" sz="4599" i="1" spc="41">
                  <a:solidFill>
                    <a:srgbClr val="FFFFFF"/>
                  </a:solidFill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del soffitto della Cervia e storia del sito</a:t>
              </a:r>
            </a:p>
            <a:p>
              <a:pPr algn="l">
                <a:lnSpc>
                  <a:spcPts val="8279"/>
                </a:lnSpc>
              </a:pPr>
              <a:endParaRPr lang="en-US" sz="4599" i="1" spc="41">
                <a:solidFill>
                  <a:srgbClr val="FFFFFF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  <a:p>
              <a:pPr algn="l">
                <a:lnSpc>
                  <a:spcPts val="5519"/>
                </a:lnSpc>
              </a:pPr>
              <a:endParaRPr lang="en-US" sz="4599" i="1" spc="41">
                <a:solidFill>
                  <a:srgbClr val="FFFFFF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  <a:p>
              <a:pPr algn="l">
                <a:lnSpc>
                  <a:spcPts val="8279"/>
                </a:lnSpc>
              </a:pPr>
              <a:endParaRPr lang="en-US" sz="4599" i="1" spc="41">
                <a:solidFill>
                  <a:srgbClr val="FFFFFF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BE32FB-12A5-8C8D-7AA8-357097B12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232AB2-06D7-5660-C80D-7F754D80C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E46034D-680E-F104-F555-F7D41DF2D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08692" y="3559302"/>
            <a:ext cx="4882642" cy="27432"/>
          </a:xfrm>
          <a:custGeom>
            <a:avLst/>
            <a:gdLst>
              <a:gd name="connsiteX0" fmla="*/ 0 w 4882642"/>
              <a:gd name="connsiteY0" fmla="*/ 0 h 27432"/>
              <a:gd name="connsiteX1" fmla="*/ 648694 w 4882642"/>
              <a:gd name="connsiteY1" fmla="*/ 0 h 27432"/>
              <a:gd name="connsiteX2" fmla="*/ 1199735 w 4882642"/>
              <a:gd name="connsiteY2" fmla="*/ 0 h 27432"/>
              <a:gd name="connsiteX3" fmla="*/ 1799602 w 4882642"/>
              <a:gd name="connsiteY3" fmla="*/ 0 h 27432"/>
              <a:gd name="connsiteX4" fmla="*/ 2545949 w 4882642"/>
              <a:gd name="connsiteY4" fmla="*/ 0 h 27432"/>
              <a:gd name="connsiteX5" fmla="*/ 3194643 w 4882642"/>
              <a:gd name="connsiteY5" fmla="*/ 0 h 27432"/>
              <a:gd name="connsiteX6" fmla="*/ 3794510 w 4882642"/>
              <a:gd name="connsiteY6" fmla="*/ 0 h 27432"/>
              <a:gd name="connsiteX7" fmla="*/ 4882642 w 4882642"/>
              <a:gd name="connsiteY7" fmla="*/ 0 h 27432"/>
              <a:gd name="connsiteX8" fmla="*/ 4882642 w 4882642"/>
              <a:gd name="connsiteY8" fmla="*/ 27432 h 27432"/>
              <a:gd name="connsiteX9" fmla="*/ 4185122 w 4882642"/>
              <a:gd name="connsiteY9" fmla="*/ 27432 h 27432"/>
              <a:gd name="connsiteX10" fmla="*/ 3585254 w 4882642"/>
              <a:gd name="connsiteY10" fmla="*/ 27432 h 27432"/>
              <a:gd name="connsiteX11" fmla="*/ 2790081 w 4882642"/>
              <a:gd name="connsiteY11" fmla="*/ 27432 h 27432"/>
              <a:gd name="connsiteX12" fmla="*/ 2141387 w 4882642"/>
              <a:gd name="connsiteY12" fmla="*/ 27432 h 27432"/>
              <a:gd name="connsiteX13" fmla="*/ 1590346 w 4882642"/>
              <a:gd name="connsiteY13" fmla="*/ 27432 h 27432"/>
              <a:gd name="connsiteX14" fmla="*/ 844000 w 4882642"/>
              <a:gd name="connsiteY14" fmla="*/ 27432 h 27432"/>
              <a:gd name="connsiteX15" fmla="*/ 0 w 4882642"/>
              <a:gd name="connsiteY15" fmla="*/ 27432 h 27432"/>
              <a:gd name="connsiteX16" fmla="*/ 0 w 4882642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82642" h="27432" fill="none" extrusionOk="0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882642" h="27432" stroke="0" extrusionOk="0"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867CE8DA-C186-B20E-6738-FDBBF4998918}"/>
              </a:ext>
            </a:extLst>
          </p:cNvPr>
          <p:cNvSpPr txBox="1"/>
          <p:nvPr/>
        </p:nvSpPr>
        <p:spPr>
          <a:xfrm>
            <a:off x="10099548" y="3771900"/>
            <a:ext cx="6645369" cy="42667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it-IT" sz="2400" dirty="0">
                <a:latin typeface="Libre Baskerville" panose="02000000000000000000" pitchFamily="2" charset="0"/>
                <a:cs typeface="Times New Roman" panose="02020603050405020304" pitchFamily="18" charset="0"/>
              </a:rPr>
              <a:t>Le tavolette del soffitto ligneo della Cervia, ora custodite a Castel Grande, furono salvate, tra il 1969-1970, dalla demolizione nel nucleo di Bellinzona di Palazzo Ghiringhelli (XV sec.), poi Albergo della Cervia, per far posto a negozi e a un parcheggio. Sono decorazioni di straordinario valore artistico per la varietà dei temi realizzate probabilmente per un matrimonio stretto con la famiglia Muggiasca.</a:t>
            </a:r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57436A6F-986B-162D-F0FF-259C9BC82463}"/>
              </a:ext>
            </a:extLst>
          </p:cNvPr>
          <p:cNvGrpSpPr/>
          <p:nvPr/>
        </p:nvGrpSpPr>
        <p:grpSpPr>
          <a:xfrm>
            <a:off x="10099548" y="2019300"/>
            <a:ext cx="8188452" cy="902048"/>
            <a:chOff x="0" y="0"/>
            <a:chExt cx="20059120" cy="220973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6F53552-53EF-596E-8E81-FC1F7FF3C630}"/>
                </a:ext>
              </a:extLst>
            </p:cNvPr>
            <p:cNvSpPr/>
            <p:nvPr/>
          </p:nvSpPr>
          <p:spPr>
            <a:xfrm>
              <a:off x="0" y="0"/>
              <a:ext cx="20059120" cy="2209731"/>
            </a:xfrm>
            <a:custGeom>
              <a:avLst/>
              <a:gdLst/>
              <a:ahLst/>
              <a:cxnLst/>
              <a:rect l="l" t="t" r="r" b="b"/>
              <a:pathLst>
                <a:path w="20059120" h="2209731">
                  <a:moveTo>
                    <a:pt x="0" y="0"/>
                  </a:moveTo>
                  <a:lnTo>
                    <a:pt x="20059120" y="0"/>
                  </a:lnTo>
                  <a:lnTo>
                    <a:pt x="20059120" y="2209731"/>
                  </a:lnTo>
                  <a:lnTo>
                    <a:pt x="0" y="220973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 sz="4000">
                <a:latin typeface="Libre Baskerville" panose="02000000000000000000" pitchFamily="2" charset="0"/>
              </a:endParaRP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808705B-14A0-C68A-EC0D-3297F4AF2450}"/>
                </a:ext>
              </a:extLst>
            </p:cNvPr>
            <p:cNvSpPr txBox="1"/>
            <p:nvPr/>
          </p:nvSpPr>
          <p:spPr>
            <a:xfrm>
              <a:off x="0" y="9525"/>
              <a:ext cx="20059120" cy="220020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>
                <a:lnSpc>
                  <a:spcPts val="4799"/>
                </a:lnSpc>
              </a:pP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Introduzione</a:t>
              </a:r>
              <a:endParaRPr lang="en-US" sz="4000" spc="46" dirty="0">
                <a:solidFill>
                  <a:srgbClr val="EA4E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8" name="Immagine 7">
            <a:extLst>
              <a:ext uri="{FF2B5EF4-FFF2-40B4-BE49-F238E27FC236}">
                <a16:creationId xmlns:a16="http://schemas.microsoft.com/office/drawing/2014/main" id="{D7A0EC0B-BFD7-1D0A-F4E8-5D9E660825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019300"/>
            <a:ext cx="9159969" cy="5763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929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Immagine che contiene aria aperta, edificio, cielo, orologio  Descrizione generata automaticamente"/>
          <p:cNvSpPr/>
          <p:nvPr/>
        </p:nvSpPr>
        <p:spPr>
          <a:xfrm flipH="1">
            <a:off x="0" y="-276233"/>
            <a:ext cx="9561211" cy="10563233"/>
          </a:xfrm>
          <a:custGeom>
            <a:avLst/>
            <a:gdLst/>
            <a:ahLst/>
            <a:cxnLst/>
            <a:rect l="l" t="t" r="r" b="b"/>
            <a:pathLst>
              <a:path w="9561211" h="10563233">
                <a:moveTo>
                  <a:pt x="9561211" y="0"/>
                </a:moveTo>
                <a:lnTo>
                  <a:pt x="0" y="0"/>
                </a:lnTo>
                <a:lnTo>
                  <a:pt x="0" y="10563233"/>
                </a:lnTo>
                <a:lnTo>
                  <a:pt x="9561211" y="10563233"/>
                </a:lnTo>
                <a:lnTo>
                  <a:pt x="9561211" y="0"/>
                </a:lnTo>
                <a:close/>
              </a:path>
            </a:pathLst>
          </a:custGeom>
          <a:blipFill>
            <a:blip r:embed="rId2"/>
            <a:stretch>
              <a:fillRect t="-27340" b="-9506"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3" name="Group 3"/>
          <p:cNvGrpSpPr/>
          <p:nvPr/>
        </p:nvGrpSpPr>
        <p:grpSpPr>
          <a:xfrm>
            <a:off x="8298210" y="7417208"/>
            <a:ext cx="8961090" cy="1841092"/>
            <a:chOff x="0" y="0"/>
            <a:chExt cx="11948120" cy="245478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948120" cy="2454790"/>
            </a:xfrm>
            <a:custGeom>
              <a:avLst/>
              <a:gdLst/>
              <a:ahLst/>
              <a:cxnLst/>
              <a:rect l="l" t="t" r="r" b="b"/>
              <a:pathLst>
                <a:path w="11948120" h="2454790">
                  <a:moveTo>
                    <a:pt x="0" y="0"/>
                  </a:moveTo>
                  <a:lnTo>
                    <a:pt x="11948120" y="0"/>
                  </a:lnTo>
                  <a:lnTo>
                    <a:pt x="11948120" y="2454790"/>
                  </a:lnTo>
                  <a:lnTo>
                    <a:pt x="0" y="245479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11948120" cy="2454789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3480"/>
                </a:lnSpc>
              </a:pPr>
              <a:r>
                <a:rPr lang="en-US" sz="2900" spc="26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Insegna</a:t>
              </a:r>
              <a:r>
                <a:rPr lang="en-US" sz="2900" spc="26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in ferro battuto </a:t>
              </a:r>
            </a:p>
            <a:p>
              <a:pPr algn="r">
                <a:lnSpc>
                  <a:spcPts val="3480"/>
                </a:lnSpc>
              </a:pPr>
              <a:r>
                <a:rPr lang="en-US" sz="2900" spc="26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dell’antico</a:t>
              </a:r>
              <a:r>
                <a:rPr lang="en-US" sz="2900" spc="26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Hotel </a:t>
              </a:r>
              <a:r>
                <a:rPr lang="en-US" sz="2900" spc="26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della</a:t>
              </a:r>
              <a:r>
                <a:rPr lang="en-US" sz="2900" spc="26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2900" spc="26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Cervia</a:t>
              </a:r>
              <a:endParaRPr lang="en-US" sz="2900" spc="26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  <a:p>
              <a:pPr algn="r">
                <a:lnSpc>
                  <a:spcPts val="3480"/>
                </a:lnSpc>
              </a:pPr>
              <a:r>
                <a:rPr lang="en-US" sz="2900" spc="2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ex palazzo Ghiringhelli-</a:t>
              </a:r>
              <a:r>
                <a:rPr lang="en-US" sz="2900" spc="2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Muggiasca</a:t>
              </a:r>
              <a:r>
                <a:rPr lang="en-US" sz="2900" spc="2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Via </a:t>
              </a:r>
              <a:r>
                <a:rPr lang="en-US" sz="2900" spc="2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Nosetto</a:t>
              </a:r>
              <a:r>
                <a:rPr lang="en-US" sz="2900" spc="2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, Bellinzona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219214" y="1028700"/>
            <a:ext cx="8040085" cy="969497"/>
            <a:chOff x="0" y="0"/>
            <a:chExt cx="10720114" cy="129266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10720114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Bellinzona e il </a:t>
              </a: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suo</a:t>
              </a: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borgo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187395" y="3935313"/>
            <a:ext cx="7071905" cy="1706955"/>
            <a:chOff x="0" y="0"/>
            <a:chExt cx="9429207" cy="227594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429207" cy="2275940"/>
            </a:xfrm>
            <a:custGeom>
              <a:avLst/>
              <a:gdLst/>
              <a:ahLst/>
              <a:cxnLst/>
              <a:rect l="l" t="t" r="r" b="b"/>
              <a:pathLst>
                <a:path w="9429207" h="2275940">
                  <a:moveTo>
                    <a:pt x="0" y="0"/>
                  </a:moveTo>
                  <a:lnTo>
                    <a:pt x="9429207" y="0"/>
                  </a:lnTo>
                  <a:lnTo>
                    <a:pt x="9429207" y="2275940"/>
                  </a:lnTo>
                  <a:lnTo>
                    <a:pt x="0" y="227594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9525"/>
              <a:ext cx="9429207" cy="228546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200"/>
                </a:lnSpc>
              </a:pPr>
              <a:r>
                <a:rPr lang="en-US" sz="3500" spc="31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Che </a:t>
              </a:r>
              <a:r>
                <a:rPr lang="en-US" sz="3500" spc="31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cosa</a:t>
              </a:r>
              <a:r>
                <a:rPr lang="en-US" sz="3500" spc="31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500" spc="31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rimane</a:t>
              </a:r>
              <a:r>
                <a:rPr lang="en-US" sz="3500" spc="31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500" spc="31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oggi</a:t>
              </a:r>
              <a:r>
                <a:rPr lang="en-US" sz="3500" spc="31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</a:p>
            <a:p>
              <a:pPr algn="r">
                <a:lnSpc>
                  <a:spcPts val="4200"/>
                </a:lnSpc>
              </a:pPr>
              <a:r>
                <a:rPr lang="en-US" sz="3500" spc="32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dell’antico</a:t>
              </a:r>
              <a:r>
                <a:rPr lang="en-US" sz="3500" spc="32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palazzo </a:t>
              </a:r>
              <a:r>
                <a:rPr lang="en-US" sz="3500" spc="32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rinascimentale</a:t>
              </a:r>
              <a:r>
                <a:rPr lang="en-US" sz="3500" spc="32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?</a:t>
              </a:r>
            </a:p>
          </p:txBody>
        </p:sp>
      </p:grpSp>
      <p:sp>
        <p:nvSpPr>
          <p:cNvPr id="12" name="Freeform 12"/>
          <p:cNvSpPr/>
          <p:nvPr/>
        </p:nvSpPr>
        <p:spPr>
          <a:xfrm rot="-1346556" flipH="1">
            <a:off x="9440156" y="3541479"/>
            <a:ext cx="1494479" cy="4688560"/>
          </a:xfrm>
          <a:custGeom>
            <a:avLst/>
            <a:gdLst/>
            <a:ahLst/>
            <a:cxnLst/>
            <a:rect l="l" t="t" r="r" b="b"/>
            <a:pathLst>
              <a:path w="1494479" h="4688560">
                <a:moveTo>
                  <a:pt x="1494478" y="0"/>
                </a:moveTo>
                <a:lnTo>
                  <a:pt x="0" y="0"/>
                </a:lnTo>
                <a:lnTo>
                  <a:pt x="0" y="4688561"/>
                </a:lnTo>
                <a:lnTo>
                  <a:pt x="1494478" y="4688561"/>
                </a:lnTo>
                <a:lnTo>
                  <a:pt x="1494478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13" name="Freeform 13"/>
          <p:cNvSpPr/>
          <p:nvPr/>
        </p:nvSpPr>
        <p:spPr>
          <a:xfrm>
            <a:off x="5744860" y="345301"/>
            <a:ext cx="4572000" cy="4114800"/>
          </a:xfrm>
          <a:custGeom>
            <a:avLst/>
            <a:gdLst/>
            <a:ahLst/>
            <a:cxnLst/>
            <a:rect l="l" t="t" r="r" b="b"/>
            <a:pathLst>
              <a:path w="4572000" h="4114800">
                <a:moveTo>
                  <a:pt x="0" y="0"/>
                </a:moveTo>
                <a:lnTo>
                  <a:pt x="4572000" y="0"/>
                </a:lnTo>
                <a:lnTo>
                  <a:pt x="45720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87395" y="1028700"/>
            <a:ext cx="7071905" cy="1950646"/>
            <a:chOff x="0" y="0"/>
            <a:chExt cx="9429207" cy="260086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429207" cy="2600861"/>
            </a:xfrm>
            <a:custGeom>
              <a:avLst/>
              <a:gdLst/>
              <a:ahLst/>
              <a:cxnLst/>
              <a:rect l="l" t="t" r="r" b="b"/>
              <a:pathLst>
                <a:path w="9429207" h="2600861">
                  <a:moveTo>
                    <a:pt x="0" y="0"/>
                  </a:moveTo>
                  <a:lnTo>
                    <a:pt x="9429207" y="0"/>
                  </a:lnTo>
                  <a:lnTo>
                    <a:pt x="9429207" y="2600861"/>
                  </a:lnTo>
                  <a:lnTo>
                    <a:pt x="0" y="260086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9429207" cy="261038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800"/>
                </a:lnSpc>
              </a:pP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Che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cosa</a:t>
              </a: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rimane</a:t>
              </a: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oggi</a:t>
              </a: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dell’antico</a:t>
              </a: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palazzo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rinascimentale</a:t>
              </a: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?</a:t>
              </a:r>
            </a:p>
          </p:txBody>
        </p:sp>
      </p:grpSp>
      <p:sp>
        <p:nvSpPr>
          <p:cNvPr id="5" name="Freeform 5" descr="Immagine che contiene aria aperta, edificio, nuvola, strada  Descrizione generata automaticamente"/>
          <p:cNvSpPr/>
          <p:nvPr/>
        </p:nvSpPr>
        <p:spPr>
          <a:xfrm>
            <a:off x="0" y="37138"/>
            <a:ext cx="9608940" cy="10249862"/>
          </a:xfrm>
          <a:custGeom>
            <a:avLst/>
            <a:gdLst/>
            <a:ahLst/>
            <a:cxnLst/>
            <a:rect l="l" t="t" r="r" b="b"/>
            <a:pathLst>
              <a:path w="9608940" h="10249862">
                <a:moveTo>
                  <a:pt x="0" y="0"/>
                </a:moveTo>
                <a:lnTo>
                  <a:pt x="9608940" y="0"/>
                </a:lnTo>
                <a:lnTo>
                  <a:pt x="9608940" y="10249862"/>
                </a:lnTo>
                <a:lnTo>
                  <a:pt x="0" y="102498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3860" r="-6019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Freeform 6"/>
          <p:cNvSpPr/>
          <p:nvPr/>
        </p:nvSpPr>
        <p:spPr>
          <a:xfrm rot="1006401" flipH="1">
            <a:off x="7480184" y="3196959"/>
            <a:ext cx="8787890" cy="6360236"/>
          </a:xfrm>
          <a:custGeom>
            <a:avLst/>
            <a:gdLst/>
            <a:ahLst/>
            <a:cxnLst/>
            <a:rect l="l" t="t" r="r" b="b"/>
            <a:pathLst>
              <a:path w="8787890" h="6360236">
                <a:moveTo>
                  <a:pt x="8787890" y="0"/>
                </a:moveTo>
                <a:lnTo>
                  <a:pt x="0" y="0"/>
                </a:lnTo>
                <a:lnTo>
                  <a:pt x="0" y="6360236"/>
                </a:lnTo>
                <a:lnTo>
                  <a:pt x="8787890" y="6360236"/>
                </a:lnTo>
                <a:lnTo>
                  <a:pt x="878789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1" y="1028700"/>
            <a:ext cx="16230600" cy="969497"/>
            <a:chOff x="-7364789" y="0"/>
            <a:chExt cx="21640799" cy="12926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276009" cy="1292662"/>
            </a:xfrm>
            <a:custGeom>
              <a:avLst/>
              <a:gdLst/>
              <a:ahLst/>
              <a:cxnLst/>
              <a:rect l="l" t="t" r="r" b="b"/>
              <a:pathLst>
                <a:path w="14276009" h="1292662">
                  <a:moveTo>
                    <a:pt x="0" y="0"/>
                  </a:moveTo>
                  <a:lnTo>
                    <a:pt x="14276009" y="0"/>
                  </a:lnTo>
                  <a:lnTo>
                    <a:pt x="14276009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-7364789" y="0"/>
              <a:ext cx="21640799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4799"/>
                </a:lnSpc>
              </a:pPr>
              <a:r>
                <a:rPr lang="en-US" sz="36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Bellinzona sotto il </a:t>
              </a:r>
              <a:r>
                <a:rPr lang="en-US" sz="36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dominio</a:t>
              </a:r>
              <a:r>
                <a:rPr lang="en-US" sz="36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6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dei</a:t>
              </a:r>
              <a:r>
                <a:rPr lang="en-US" sz="36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Visconti e </a:t>
              </a:r>
              <a:r>
                <a:rPr lang="en-US" sz="36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degli</a:t>
              </a:r>
              <a:r>
                <a:rPr lang="en-US" sz="36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Sforza, 1340-1500</a:t>
              </a:r>
            </a:p>
          </p:txBody>
        </p:sp>
      </p:grpSp>
      <p:sp>
        <p:nvSpPr>
          <p:cNvPr id="5" name="Freeform 5" descr="Immagine che contiene dipinto, arte, interno, portafotografie  Descrizione generata automaticamente"/>
          <p:cNvSpPr/>
          <p:nvPr/>
        </p:nvSpPr>
        <p:spPr>
          <a:xfrm>
            <a:off x="1028700" y="1925947"/>
            <a:ext cx="16230600" cy="6403878"/>
          </a:xfrm>
          <a:custGeom>
            <a:avLst/>
            <a:gdLst/>
            <a:ahLst/>
            <a:cxnLst/>
            <a:rect l="l" t="t" r="r" b="b"/>
            <a:pathLst>
              <a:path w="16230600" h="6403878">
                <a:moveTo>
                  <a:pt x="0" y="0"/>
                </a:moveTo>
                <a:lnTo>
                  <a:pt x="16230600" y="0"/>
                </a:lnTo>
                <a:lnTo>
                  <a:pt x="16230600" y="6403878"/>
                </a:lnTo>
                <a:lnTo>
                  <a:pt x="0" y="64038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941" t="-96910" r="-142" b="-422246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Freeform 6"/>
          <p:cNvSpPr/>
          <p:nvPr/>
        </p:nvSpPr>
        <p:spPr>
          <a:xfrm>
            <a:off x="1845983" y="7425862"/>
            <a:ext cx="6405520" cy="2573855"/>
          </a:xfrm>
          <a:custGeom>
            <a:avLst/>
            <a:gdLst/>
            <a:ahLst/>
            <a:cxnLst/>
            <a:rect l="l" t="t" r="r" b="b"/>
            <a:pathLst>
              <a:path w="6405520" h="2573855">
                <a:moveTo>
                  <a:pt x="0" y="0"/>
                </a:moveTo>
                <a:lnTo>
                  <a:pt x="6405520" y="0"/>
                </a:lnTo>
                <a:lnTo>
                  <a:pt x="6405520" y="2573854"/>
                </a:lnTo>
                <a:lnTo>
                  <a:pt x="0" y="25738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7" name="Group 7"/>
          <p:cNvGrpSpPr/>
          <p:nvPr/>
        </p:nvGrpSpPr>
        <p:grpSpPr>
          <a:xfrm>
            <a:off x="2768384" y="8329825"/>
            <a:ext cx="4560717" cy="1000572"/>
            <a:chOff x="0" y="0"/>
            <a:chExt cx="4396076" cy="96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96076" cy="964452"/>
            </a:xfrm>
            <a:custGeom>
              <a:avLst/>
              <a:gdLst/>
              <a:ahLst/>
              <a:cxnLst/>
              <a:rect l="l" t="t" r="r" b="b"/>
              <a:pathLst>
                <a:path w="4396076" h="964452">
                  <a:moveTo>
                    <a:pt x="0" y="0"/>
                  </a:moveTo>
                  <a:lnTo>
                    <a:pt x="4396076" y="0"/>
                  </a:lnTo>
                  <a:lnTo>
                    <a:pt x="4396076" y="964452"/>
                  </a:lnTo>
                  <a:lnTo>
                    <a:pt x="0" y="96445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0"/>
              <a:ext cx="4396076" cy="96445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5279"/>
                </a:lnSpc>
              </a:pPr>
              <a:r>
                <a:rPr lang="en-US" sz="4399" spc="41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Bianca Maria Visconti</a:t>
              </a:r>
            </a:p>
          </p:txBody>
        </p:sp>
      </p:grpSp>
      <p:sp>
        <p:nvSpPr>
          <p:cNvPr id="10" name="Freeform 10"/>
          <p:cNvSpPr/>
          <p:nvPr/>
        </p:nvSpPr>
        <p:spPr>
          <a:xfrm>
            <a:off x="10463598" y="7425862"/>
            <a:ext cx="6405520" cy="2573855"/>
          </a:xfrm>
          <a:custGeom>
            <a:avLst/>
            <a:gdLst/>
            <a:ahLst/>
            <a:cxnLst/>
            <a:rect l="l" t="t" r="r" b="b"/>
            <a:pathLst>
              <a:path w="6405520" h="2573855">
                <a:moveTo>
                  <a:pt x="0" y="0"/>
                </a:moveTo>
                <a:lnTo>
                  <a:pt x="6405520" y="0"/>
                </a:lnTo>
                <a:lnTo>
                  <a:pt x="6405520" y="2573854"/>
                </a:lnTo>
                <a:lnTo>
                  <a:pt x="0" y="25738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11" name="Group 11"/>
          <p:cNvGrpSpPr/>
          <p:nvPr/>
        </p:nvGrpSpPr>
        <p:grpSpPr>
          <a:xfrm>
            <a:off x="11205369" y="8329825"/>
            <a:ext cx="4560717" cy="1338638"/>
            <a:chOff x="0" y="0"/>
            <a:chExt cx="3485570" cy="102306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3485570" cy="1023066"/>
            </a:xfrm>
            <a:custGeom>
              <a:avLst/>
              <a:gdLst/>
              <a:ahLst/>
              <a:cxnLst/>
              <a:rect l="l" t="t" r="r" b="b"/>
              <a:pathLst>
                <a:path w="3485570" h="1023066">
                  <a:moveTo>
                    <a:pt x="0" y="0"/>
                  </a:moveTo>
                  <a:lnTo>
                    <a:pt x="3485570" y="0"/>
                  </a:lnTo>
                  <a:lnTo>
                    <a:pt x="3485570" y="1023066"/>
                  </a:lnTo>
                  <a:lnTo>
                    <a:pt x="0" y="102306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3485570" cy="102306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5279"/>
                </a:lnSpc>
              </a:pPr>
              <a:r>
                <a:rPr lang="en-US" sz="4399" spc="41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Francesco Sforza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Immagine che contiene dipinto, arte, interno, portafotografie  Descrizione generata automaticamente"/>
          <p:cNvSpPr/>
          <p:nvPr/>
        </p:nvSpPr>
        <p:spPr>
          <a:xfrm>
            <a:off x="1" y="-193031"/>
            <a:ext cx="6354744" cy="10822717"/>
          </a:xfrm>
          <a:custGeom>
            <a:avLst/>
            <a:gdLst/>
            <a:ahLst/>
            <a:cxnLst/>
            <a:rect l="l" t="t" r="r" b="b"/>
            <a:pathLst>
              <a:path w="6661751" h="10822717">
                <a:moveTo>
                  <a:pt x="0" y="0"/>
                </a:moveTo>
                <a:lnTo>
                  <a:pt x="6661751" y="0"/>
                </a:lnTo>
                <a:lnTo>
                  <a:pt x="6661751" y="10822717"/>
                </a:lnTo>
                <a:lnTo>
                  <a:pt x="0" y="108227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3057" t="-173250" r="-232986" b="-226750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6558377" y="7211882"/>
            <a:ext cx="5148385" cy="2331334"/>
          </a:xfrm>
          <a:custGeom>
            <a:avLst/>
            <a:gdLst/>
            <a:ahLst/>
            <a:cxnLst/>
            <a:rect l="l" t="t" r="r" b="b"/>
            <a:pathLst>
              <a:path w="4672541" h="1877512">
                <a:moveTo>
                  <a:pt x="0" y="0"/>
                </a:moveTo>
                <a:lnTo>
                  <a:pt x="4672540" y="0"/>
                </a:lnTo>
                <a:lnTo>
                  <a:pt x="4672540" y="1877511"/>
                </a:lnTo>
                <a:lnTo>
                  <a:pt x="0" y="1877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Freeform 4" descr="Immagine che contiene dipinto, arte, interno, portafotografie  Descrizione generata automaticamente"/>
          <p:cNvSpPr/>
          <p:nvPr/>
        </p:nvSpPr>
        <p:spPr>
          <a:xfrm>
            <a:off x="11933255" y="0"/>
            <a:ext cx="6583345" cy="10629686"/>
          </a:xfrm>
          <a:custGeom>
            <a:avLst/>
            <a:gdLst/>
            <a:ahLst/>
            <a:cxnLst/>
            <a:rect l="l" t="t" r="r" b="b"/>
            <a:pathLst>
              <a:path w="7955342" h="10629686">
                <a:moveTo>
                  <a:pt x="0" y="0"/>
                </a:moveTo>
                <a:lnTo>
                  <a:pt x="7955342" y="0"/>
                </a:lnTo>
                <a:lnTo>
                  <a:pt x="7955342" y="10629686"/>
                </a:lnTo>
                <a:lnTo>
                  <a:pt x="0" y="106296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8323" t="-183044" r="-117612" b="-245222"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5" name="Group 5"/>
          <p:cNvGrpSpPr/>
          <p:nvPr/>
        </p:nvGrpSpPr>
        <p:grpSpPr>
          <a:xfrm>
            <a:off x="7462856" y="7886700"/>
            <a:ext cx="3362288" cy="1200911"/>
            <a:chOff x="0" y="0"/>
            <a:chExt cx="4483051" cy="16012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483051" cy="1601215"/>
            </a:xfrm>
            <a:custGeom>
              <a:avLst/>
              <a:gdLst/>
              <a:ahLst/>
              <a:cxnLst/>
              <a:rect l="l" t="t" r="r" b="b"/>
              <a:pathLst>
                <a:path w="4483051" h="1601215">
                  <a:moveTo>
                    <a:pt x="0" y="0"/>
                  </a:moveTo>
                  <a:lnTo>
                    <a:pt x="4483051" y="0"/>
                  </a:lnTo>
                  <a:lnTo>
                    <a:pt x="4483051" y="1601215"/>
                  </a:lnTo>
                  <a:lnTo>
                    <a:pt x="0" y="1601215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4483051" cy="1591690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2279"/>
                </a:lnSpc>
              </a:pPr>
              <a:r>
                <a:rPr lang="en-US" sz="2400" spc="17" dirty="0" err="1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Anonimo</a:t>
              </a:r>
              <a:r>
                <a:rPr lang="en-US" sz="2400" spc="17" dirty="0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, </a:t>
              </a:r>
            </a:p>
            <a:p>
              <a:pPr algn="ctr">
                <a:lnSpc>
                  <a:spcPts val="2279"/>
                </a:lnSpc>
              </a:pPr>
              <a:r>
                <a:rPr lang="en-US" sz="2400" spc="17" dirty="0" err="1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ritratti</a:t>
              </a:r>
              <a:r>
                <a:rPr lang="en-US" sz="2400" spc="17" dirty="0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2400" spc="17" dirty="0" err="1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ufficiali</a:t>
              </a:r>
              <a:r>
                <a:rPr lang="en-US" sz="2400" spc="17" dirty="0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, </a:t>
              </a:r>
            </a:p>
            <a:p>
              <a:pPr algn="ctr">
                <a:lnSpc>
                  <a:spcPts val="2279"/>
                </a:lnSpc>
              </a:pPr>
              <a:r>
                <a:rPr lang="en-US" sz="2400" spc="17" dirty="0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Milano </a:t>
              </a:r>
            </a:p>
            <a:p>
              <a:pPr algn="ctr">
                <a:lnSpc>
                  <a:spcPts val="2279"/>
                </a:lnSpc>
              </a:pPr>
              <a:r>
                <a:rPr lang="en-US" sz="2400" spc="17" dirty="0">
                  <a:solidFill>
                    <a:srgbClr val="000000"/>
                  </a:solidFill>
                  <a:latin typeface="Libre Baskerville"/>
                  <a:ea typeface="Libre Baskerville"/>
                  <a:cs typeface="Libre Baskerville"/>
                  <a:sym typeface="Libre Baskerville"/>
                </a:rPr>
                <a:t>Pinacoteca di Brera</a:t>
              </a:r>
            </a:p>
          </p:txBody>
        </p:sp>
      </p:grpSp>
      <p:pic>
        <p:nvPicPr>
          <p:cNvPr id="10" name="Immagine 9" descr="Immagine che contiene arte, Intaglio, bassorilievo, Scultura in pietra&#10;&#10;Il contenuto generato dall'IA potrebbe non essere corretto.">
            <a:extLst>
              <a:ext uri="{FF2B5EF4-FFF2-40B4-BE49-F238E27FC236}">
                <a16:creationId xmlns:a16="http://schemas.microsoft.com/office/drawing/2014/main" id="{4EF9DCFB-83F3-7DB6-E98D-3AB9B26447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377" y="743784"/>
            <a:ext cx="5148386" cy="612979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roup 2"/>
          <p:cNvGrpSpPr/>
          <p:nvPr/>
        </p:nvGrpSpPr>
        <p:grpSpPr>
          <a:xfrm>
            <a:off x="2895480" y="746640"/>
            <a:ext cx="13844520" cy="1953360"/>
            <a:chOff x="2895480" y="746640"/>
            <a:chExt cx="13844520" cy="1953360"/>
          </a:xfrm>
        </p:grpSpPr>
        <p:sp>
          <p:nvSpPr>
            <p:cNvPr id="93" name="Freeform 3"/>
            <p:cNvSpPr/>
            <p:nvPr/>
          </p:nvSpPr>
          <p:spPr>
            <a:xfrm>
              <a:off x="2895480" y="756720"/>
              <a:ext cx="13844520" cy="1943280"/>
            </a:xfrm>
            <a:custGeom>
              <a:avLst/>
              <a:gdLst/>
              <a:ahLst/>
              <a:cxnLst/>
              <a:rect l="l" t="t" r="r" b="b"/>
              <a:pathLst>
                <a:path w="18337333" h="1846660">
                  <a:moveTo>
                    <a:pt x="0" y="0"/>
                  </a:moveTo>
                  <a:lnTo>
                    <a:pt x="18337333" y="0"/>
                  </a:lnTo>
                  <a:lnTo>
                    <a:pt x="18337333" y="1846660"/>
                  </a:lnTo>
                  <a:lnTo>
                    <a:pt x="0" y="1846660"/>
                  </a:lnTo>
                  <a:close/>
                </a:path>
              </a:pathLst>
            </a:cu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it-IT"/>
            </a:p>
          </p:txBody>
        </p:sp>
        <p:sp>
          <p:nvSpPr>
            <p:cNvPr id="94" name="TextBox 4"/>
            <p:cNvSpPr/>
            <p:nvPr/>
          </p:nvSpPr>
          <p:spPr>
            <a:xfrm>
              <a:off x="2895480" y="746640"/>
              <a:ext cx="13844520" cy="1953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0" tIns="0" rIns="0" bIns="0">
              <a:noAutofit/>
            </a:bodyPr>
            <a:lstStyle/>
            <a:p>
              <a:pPr algn="ctr">
                <a:lnSpc>
                  <a:spcPts val="4799"/>
                </a:lnSpc>
              </a:pP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La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famiglia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 Ghiringhelli, in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occasione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 di un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matrimono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 con la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famiglia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Muggiasca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,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commissiona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 la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decorazione</a:t>
              </a:r>
              <a:r>
                <a:rPr lang="en-US" sz="4000" b="0" strike="noStrike" spc="32" dirty="0">
                  <a:solidFill>
                    <a:srgbClr val="000000"/>
                  </a:solidFill>
                  <a:latin typeface="Libre Baskerville"/>
                  <a:ea typeface="Libre Baskerville"/>
                </a:rPr>
                <a:t> del </a:t>
              </a:r>
              <a:r>
                <a:rPr lang="en-US" sz="4000" b="0" strike="noStrike" spc="32" dirty="0" err="1">
                  <a:solidFill>
                    <a:srgbClr val="000000"/>
                  </a:solidFill>
                  <a:latin typeface="Libre Baskerville"/>
                  <a:ea typeface="Libre Baskerville"/>
                </a:rPr>
                <a:t>soffitto</a:t>
              </a:r>
              <a:endParaRPr lang="it-IT" sz="4000" b="0" strike="noStrike" spc="-1" dirty="0">
                <a:latin typeface="Arial"/>
              </a:endParaRPr>
            </a:p>
          </p:txBody>
        </p:sp>
      </p:grpSp>
      <p:sp>
        <p:nvSpPr>
          <p:cNvPr id="95" name="Freeform 5"/>
          <p:cNvSpPr/>
          <p:nvPr/>
        </p:nvSpPr>
        <p:spPr>
          <a:xfrm rot="10800000">
            <a:off x="1260000" y="2809440"/>
            <a:ext cx="7200360" cy="3310200"/>
          </a:xfrm>
          <a:custGeom>
            <a:avLst/>
            <a:gdLst/>
            <a:ahLst/>
            <a:cxnLst/>
            <a:rect l="l" t="t" r="r" b="b"/>
            <a:pathLst>
              <a:path w="16230600" h="7044895">
                <a:moveTo>
                  <a:pt x="0" y="0"/>
                </a:moveTo>
                <a:lnTo>
                  <a:pt x="16230600" y="0"/>
                </a:lnTo>
                <a:lnTo>
                  <a:pt x="16230600" y="7044895"/>
                </a:lnTo>
                <a:lnTo>
                  <a:pt x="0" y="7044895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it-IT"/>
          </a:p>
        </p:txBody>
      </p:sp>
      <p:sp>
        <p:nvSpPr>
          <p:cNvPr id="96" name="Freeform 6"/>
          <p:cNvSpPr/>
          <p:nvPr/>
        </p:nvSpPr>
        <p:spPr>
          <a:xfrm>
            <a:off x="3383280" y="6120000"/>
            <a:ext cx="3428280" cy="4046040"/>
          </a:xfrm>
          <a:custGeom>
            <a:avLst/>
            <a:gdLst/>
            <a:ahLst/>
            <a:cxnLst/>
            <a:rect l="l" t="t" r="r" b="b"/>
            <a:pathLst>
              <a:path w="4439617" h="5850682">
                <a:moveTo>
                  <a:pt x="0" y="0"/>
                </a:moveTo>
                <a:lnTo>
                  <a:pt x="4439617" y="0"/>
                </a:lnTo>
                <a:lnTo>
                  <a:pt x="4439617" y="5850682"/>
                </a:lnTo>
                <a:lnTo>
                  <a:pt x="0" y="585068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it-IT"/>
          </a:p>
        </p:txBody>
      </p:sp>
      <p:pic>
        <p:nvPicPr>
          <p:cNvPr id="97" name="Immagine 6"/>
          <p:cNvPicPr/>
          <p:nvPr/>
        </p:nvPicPr>
        <p:blipFill>
          <a:blip r:embed="rId4"/>
          <a:stretch/>
        </p:blipFill>
        <p:spPr>
          <a:xfrm>
            <a:off x="9561960" y="2880000"/>
            <a:ext cx="8078040" cy="3507480"/>
          </a:xfrm>
          <a:prstGeom prst="rect">
            <a:avLst/>
          </a:prstGeom>
          <a:ln w="0">
            <a:noFill/>
          </a:ln>
        </p:spPr>
      </p:pic>
      <p:pic>
        <p:nvPicPr>
          <p:cNvPr id="98" name="Immagine 7"/>
          <p:cNvPicPr/>
          <p:nvPr/>
        </p:nvPicPr>
        <p:blipFill>
          <a:blip r:embed="rId5"/>
          <a:stretch/>
        </p:blipFill>
        <p:spPr>
          <a:xfrm>
            <a:off x="12060000" y="6300000"/>
            <a:ext cx="3165120" cy="4046040"/>
          </a:xfrm>
          <a:prstGeom prst="rect">
            <a:avLst/>
          </a:prstGeom>
          <a:ln w="0">
            <a:noFill/>
          </a:ln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F9B859B6-29C2-C5E4-0CCC-6D3730E6CA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0360" y="2809332"/>
            <a:ext cx="7200000" cy="331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079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Freeform 2"/>
          <p:cNvSpPr/>
          <p:nvPr/>
        </p:nvSpPr>
        <p:spPr>
          <a:xfrm>
            <a:off x="0" y="1124712"/>
            <a:ext cx="18288000" cy="9162288"/>
          </a:xfrm>
          <a:custGeom>
            <a:avLst/>
            <a:gdLst/>
            <a:ahLst/>
            <a:cxnLst/>
            <a:rect l="l" t="t" r="r" b="b"/>
            <a:pathLst>
              <a:path w="22901032" h="13536474">
                <a:moveTo>
                  <a:pt x="0" y="0"/>
                </a:moveTo>
                <a:lnTo>
                  <a:pt x="22901032" y="0"/>
                </a:lnTo>
                <a:lnTo>
                  <a:pt x="22901032" y="13536475"/>
                </a:lnTo>
                <a:lnTo>
                  <a:pt x="0" y="13536475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/>
            <a:srcRect/>
            <a:stretch>
              <a:fillRect l="-12521" t="-10578" r="-12701" b="-14971"/>
            </a:stretch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it-IT"/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6A0E37B2-E861-FC8D-5B0A-9EE2B8469D49}"/>
              </a:ext>
            </a:extLst>
          </p:cNvPr>
          <p:cNvGrpSpPr/>
          <p:nvPr/>
        </p:nvGrpSpPr>
        <p:grpSpPr>
          <a:xfrm>
            <a:off x="182880" y="640080"/>
            <a:ext cx="18105120" cy="1357560"/>
            <a:chOff x="-2267712" y="1028880"/>
            <a:chExt cx="19526472" cy="96876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017ED49-0D52-CB68-F761-1572B2BB58C7}"/>
                </a:ext>
              </a:extLst>
            </p:cNvPr>
            <p:cNvSpPr/>
            <p:nvPr/>
          </p:nvSpPr>
          <p:spPr>
            <a:xfrm>
              <a:off x="6552360" y="1028880"/>
              <a:ext cx="10706400" cy="968760"/>
            </a:xfrm>
            <a:custGeom>
              <a:avLst/>
              <a:gdLst/>
              <a:ahLst/>
              <a:cxnLst/>
              <a:rect l="l" t="t" r="r" b="b"/>
              <a:pathLst>
                <a:path w="14276009" h="1292662">
                  <a:moveTo>
                    <a:pt x="0" y="0"/>
                  </a:moveTo>
                  <a:lnTo>
                    <a:pt x="14276009" y="0"/>
                  </a:lnTo>
                  <a:lnTo>
                    <a:pt x="14276009" y="1292662"/>
                  </a:lnTo>
                  <a:lnTo>
                    <a:pt x="0" y="1292662"/>
                  </a:lnTo>
                  <a:close/>
                </a:path>
              </a:pathLst>
            </a:cu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it-IT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CBC18DE-07CC-DE99-7B46-7141E994812B}"/>
                </a:ext>
              </a:extLst>
            </p:cNvPr>
            <p:cNvSpPr/>
            <p:nvPr/>
          </p:nvSpPr>
          <p:spPr>
            <a:xfrm>
              <a:off x="-2267712" y="1089127"/>
              <a:ext cx="14173272" cy="571176"/>
            </a:xfrm>
            <a:prstGeom prst="rect">
              <a:avLst/>
            </a:prstGeom>
            <a:noFill/>
            <a:ln w="0"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0" tIns="0" rIns="0" bIns="0">
              <a:noAutofit/>
            </a:bodyPr>
            <a:lstStyle/>
            <a:p>
              <a:pPr>
                <a:lnSpc>
                  <a:spcPts val="4799"/>
                </a:lnSpc>
              </a:pPr>
              <a:r>
                <a:rPr lang="it-IT" sz="6000" b="1" strike="noStrike" spc="32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Libre Baskerville"/>
                  <a:ea typeface="Libre Baskerville"/>
                </a:rPr>
                <a:t>Come si presentava il soffitto</a:t>
              </a:r>
              <a:endParaRPr lang="it-IT" sz="6000" b="1" strike="noStrike" spc="-1" dirty="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27325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31E533-36D1-8220-7825-CB623221A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91DA98-F1DD-9C1F-B091-2E22104DF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A0DE92CD-852B-79C2-5555-B4768190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08692" y="3559302"/>
            <a:ext cx="4882642" cy="27432"/>
          </a:xfrm>
          <a:custGeom>
            <a:avLst/>
            <a:gdLst>
              <a:gd name="connsiteX0" fmla="*/ 0 w 4882642"/>
              <a:gd name="connsiteY0" fmla="*/ 0 h 27432"/>
              <a:gd name="connsiteX1" fmla="*/ 648694 w 4882642"/>
              <a:gd name="connsiteY1" fmla="*/ 0 h 27432"/>
              <a:gd name="connsiteX2" fmla="*/ 1199735 w 4882642"/>
              <a:gd name="connsiteY2" fmla="*/ 0 h 27432"/>
              <a:gd name="connsiteX3" fmla="*/ 1799602 w 4882642"/>
              <a:gd name="connsiteY3" fmla="*/ 0 h 27432"/>
              <a:gd name="connsiteX4" fmla="*/ 2545949 w 4882642"/>
              <a:gd name="connsiteY4" fmla="*/ 0 h 27432"/>
              <a:gd name="connsiteX5" fmla="*/ 3194643 w 4882642"/>
              <a:gd name="connsiteY5" fmla="*/ 0 h 27432"/>
              <a:gd name="connsiteX6" fmla="*/ 3794510 w 4882642"/>
              <a:gd name="connsiteY6" fmla="*/ 0 h 27432"/>
              <a:gd name="connsiteX7" fmla="*/ 4882642 w 4882642"/>
              <a:gd name="connsiteY7" fmla="*/ 0 h 27432"/>
              <a:gd name="connsiteX8" fmla="*/ 4882642 w 4882642"/>
              <a:gd name="connsiteY8" fmla="*/ 27432 h 27432"/>
              <a:gd name="connsiteX9" fmla="*/ 4185122 w 4882642"/>
              <a:gd name="connsiteY9" fmla="*/ 27432 h 27432"/>
              <a:gd name="connsiteX10" fmla="*/ 3585254 w 4882642"/>
              <a:gd name="connsiteY10" fmla="*/ 27432 h 27432"/>
              <a:gd name="connsiteX11" fmla="*/ 2790081 w 4882642"/>
              <a:gd name="connsiteY11" fmla="*/ 27432 h 27432"/>
              <a:gd name="connsiteX12" fmla="*/ 2141387 w 4882642"/>
              <a:gd name="connsiteY12" fmla="*/ 27432 h 27432"/>
              <a:gd name="connsiteX13" fmla="*/ 1590346 w 4882642"/>
              <a:gd name="connsiteY13" fmla="*/ 27432 h 27432"/>
              <a:gd name="connsiteX14" fmla="*/ 844000 w 4882642"/>
              <a:gd name="connsiteY14" fmla="*/ 27432 h 27432"/>
              <a:gd name="connsiteX15" fmla="*/ 0 w 4882642"/>
              <a:gd name="connsiteY15" fmla="*/ 27432 h 27432"/>
              <a:gd name="connsiteX16" fmla="*/ 0 w 4882642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82642" h="27432" fill="none" extrusionOk="0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882642" h="27432" stroke="0" extrusionOk="0"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245E14B5-FE96-902B-A858-8AE502AC0FD8}"/>
              </a:ext>
            </a:extLst>
          </p:cNvPr>
          <p:cNvSpPr txBox="1"/>
          <p:nvPr/>
        </p:nvSpPr>
        <p:spPr>
          <a:xfrm>
            <a:off x="10099548" y="4006596"/>
            <a:ext cx="6645369" cy="40320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I soffitti con tavolette dipinte, presenti in case borghesi, sono molto rari. Quello della Cervia è uno dei pochi presenti in Italia e Francia, caratterizzati da una varietà di temi che rispecchiavano la sensibilità e la cultura dei committenti.</a:t>
            </a:r>
          </a:p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In questo caso accanto a temi classici, biblici, letterari vi sono evidenti richiami a un'unione matrimoniale.</a:t>
            </a:r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11F99756-63A5-0CA1-10D3-8EDAF096926D}"/>
              </a:ext>
            </a:extLst>
          </p:cNvPr>
          <p:cNvGrpSpPr/>
          <p:nvPr/>
        </p:nvGrpSpPr>
        <p:grpSpPr>
          <a:xfrm>
            <a:off x="10084308" y="2011680"/>
            <a:ext cx="8203692" cy="909668"/>
            <a:chOff x="-37333" y="-18667"/>
            <a:chExt cx="20096453" cy="2228398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C1B3B567-2E16-BBD1-959B-E5A0B3036B51}"/>
                </a:ext>
              </a:extLst>
            </p:cNvPr>
            <p:cNvSpPr/>
            <p:nvPr/>
          </p:nvSpPr>
          <p:spPr>
            <a:xfrm>
              <a:off x="-37333" y="-18667"/>
              <a:ext cx="20059120" cy="2209731"/>
            </a:xfrm>
            <a:custGeom>
              <a:avLst/>
              <a:gdLst/>
              <a:ahLst/>
              <a:cxnLst/>
              <a:rect l="l" t="t" r="r" b="b"/>
              <a:pathLst>
                <a:path w="20059120" h="2209731">
                  <a:moveTo>
                    <a:pt x="0" y="0"/>
                  </a:moveTo>
                  <a:lnTo>
                    <a:pt x="20059120" y="0"/>
                  </a:lnTo>
                  <a:lnTo>
                    <a:pt x="20059120" y="2209731"/>
                  </a:lnTo>
                  <a:lnTo>
                    <a:pt x="0" y="220973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 sz="4000">
                <a:latin typeface="Libre Baskerville" panose="02000000000000000000" pitchFamily="2" charset="0"/>
              </a:endParaRP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E026669-EC53-4410-D049-5131E6F2D48F}"/>
                </a:ext>
              </a:extLst>
            </p:cNvPr>
            <p:cNvSpPr txBox="1"/>
            <p:nvPr/>
          </p:nvSpPr>
          <p:spPr>
            <a:xfrm>
              <a:off x="0" y="9525"/>
              <a:ext cx="20059120" cy="220020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>
                <a:lnSpc>
                  <a:spcPts val="4799"/>
                </a:lnSpc>
              </a:pPr>
              <a:r>
                <a:rPr lang="it-IT" sz="4000" kern="100" dirty="0">
                  <a:latin typeface="Libre Baskerville" panose="02000000000000000000" pitchFamily="2" charset="0"/>
                  <a:ea typeface="Songti SC"/>
                  <a:cs typeface="Arial Unicode MS"/>
                </a:rPr>
                <a:t>I temi del soffitto</a:t>
              </a:r>
              <a:endParaRPr lang="en-US" sz="4000" spc="46" dirty="0">
                <a:solidFill>
                  <a:srgbClr val="EA4E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6" name="Immagine 5">
            <a:extLst>
              <a:ext uri="{FF2B5EF4-FFF2-40B4-BE49-F238E27FC236}">
                <a16:creationId xmlns:a16="http://schemas.microsoft.com/office/drawing/2014/main" id="{3ADDDCAB-7688-1579-4409-F3FC8E94AC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3559302"/>
            <a:ext cx="9246535" cy="3859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848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5E3D6-3EA4-92ED-7FB9-8948CE795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9">
            <a:extLst>
              <a:ext uri="{FF2B5EF4-FFF2-40B4-BE49-F238E27FC236}">
                <a16:creationId xmlns:a16="http://schemas.microsoft.com/office/drawing/2014/main" id="{CDBFB542-81A2-C500-D30C-DC9A1756C626}"/>
              </a:ext>
            </a:extLst>
          </p:cNvPr>
          <p:cNvSpPr/>
          <p:nvPr/>
        </p:nvSpPr>
        <p:spPr>
          <a:xfrm>
            <a:off x="0" y="0"/>
            <a:ext cx="18287280" cy="102862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it-IT"/>
          </a:p>
        </p:txBody>
      </p:sp>
      <p:sp>
        <p:nvSpPr>
          <p:cNvPr id="108" name="sketch line">
            <a:extLst>
              <a:ext uri="{FF2B5EF4-FFF2-40B4-BE49-F238E27FC236}">
                <a16:creationId xmlns:a16="http://schemas.microsoft.com/office/drawing/2014/main" id="{5DDF0FBF-ADD6-4C7D-96D1-C23CC019CA24}"/>
              </a:ext>
            </a:extLst>
          </p:cNvPr>
          <p:cNvSpPr/>
          <p:nvPr/>
        </p:nvSpPr>
        <p:spPr>
          <a:xfrm>
            <a:off x="10108800" y="3559320"/>
            <a:ext cx="4881960" cy="26640"/>
          </a:xfrm>
          <a:custGeom>
            <a:avLst/>
            <a:gdLst/>
            <a:ahLst/>
            <a:cxnLst/>
            <a:rect l="l" t="t" r="r" b="b"/>
            <a:pathLst>
              <a:path w="4882642" h="27432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rgbClr val="C0504D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it-IT"/>
          </a:p>
        </p:txBody>
      </p:sp>
      <p:grpSp>
        <p:nvGrpSpPr>
          <p:cNvPr id="109" name="Group 2">
            <a:extLst>
              <a:ext uri="{FF2B5EF4-FFF2-40B4-BE49-F238E27FC236}">
                <a16:creationId xmlns:a16="http://schemas.microsoft.com/office/drawing/2014/main" id="{F47669E5-23CF-9905-C81C-4B5CF0868A51}"/>
              </a:ext>
            </a:extLst>
          </p:cNvPr>
          <p:cNvGrpSpPr/>
          <p:nvPr/>
        </p:nvGrpSpPr>
        <p:grpSpPr>
          <a:xfrm>
            <a:off x="10084200" y="2051280"/>
            <a:ext cx="8187840" cy="901440"/>
            <a:chOff x="10099440" y="2019240"/>
            <a:chExt cx="8187840" cy="901440"/>
          </a:xfrm>
        </p:grpSpPr>
        <p:sp>
          <p:nvSpPr>
            <p:cNvPr id="110" name="Freeform 3">
              <a:extLst>
                <a:ext uri="{FF2B5EF4-FFF2-40B4-BE49-F238E27FC236}">
                  <a16:creationId xmlns:a16="http://schemas.microsoft.com/office/drawing/2014/main" id="{F6D56D9E-7BB6-1909-262C-7A6AD9D37317}"/>
                </a:ext>
              </a:extLst>
            </p:cNvPr>
            <p:cNvSpPr/>
            <p:nvPr/>
          </p:nvSpPr>
          <p:spPr>
            <a:xfrm>
              <a:off x="10099440" y="2019240"/>
              <a:ext cx="8187840" cy="901440"/>
            </a:xfrm>
            <a:custGeom>
              <a:avLst/>
              <a:gdLst/>
              <a:ahLst/>
              <a:cxnLst/>
              <a:rect l="l" t="t" r="r" b="b"/>
              <a:pathLst>
                <a:path w="20059120" h="2209731">
                  <a:moveTo>
                    <a:pt x="0" y="0"/>
                  </a:moveTo>
                  <a:lnTo>
                    <a:pt x="20059120" y="0"/>
                  </a:lnTo>
                  <a:lnTo>
                    <a:pt x="20059120" y="2209731"/>
                  </a:lnTo>
                  <a:lnTo>
                    <a:pt x="0" y="2209731"/>
                  </a:lnTo>
                  <a:close/>
                </a:path>
              </a:pathLst>
            </a:cu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it-IT"/>
            </a:p>
          </p:txBody>
        </p:sp>
        <p:sp>
          <p:nvSpPr>
            <p:cNvPr id="111" name="TextBox 4">
              <a:extLst>
                <a:ext uri="{FF2B5EF4-FFF2-40B4-BE49-F238E27FC236}">
                  <a16:creationId xmlns:a16="http://schemas.microsoft.com/office/drawing/2014/main" id="{29A5D115-C091-ADAE-98EC-18F13F23FB88}"/>
                </a:ext>
              </a:extLst>
            </p:cNvPr>
            <p:cNvSpPr/>
            <p:nvPr/>
          </p:nvSpPr>
          <p:spPr>
            <a:xfrm>
              <a:off x="10099440" y="2023200"/>
              <a:ext cx="8187840" cy="8974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0" tIns="0" rIns="0" bIns="0">
              <a:noAutofit/>
            </a:bodyPr>
            <a:lstStyle/>
            <a:p>
              <a:pPr>
                <a:lnSpc>
                  <a:spcPct val="100000"/>
                </a:lnSpc>
                <a:spcAft>
                  <a:spcPts val="601"/>
                </a:spcAft>
              </a:pPr>
              <a:r>
                <a:rPr lang="en-US" sz="4000" b="0" strike="noStrike" spc="21" dirty="0" err="1">
                  <a:solidFill>
                    <a:srgbClr val="000000"/>
                  </a:solidFill>
                  <a:latin typeface="Libre Baskerville"/>
                  <a:ea typeface="DejaVu Sans"/>
                </a:rPr>
                <a:t>Eroi</a:t>
              </a:r>
              <a:r>
                <a:rPr lang="en-US" sz="4000" b="0" strike="noStrike" spc="21" dirty="0">
                  <a:solidFill>
                    <a:srgbClr val="000000"/>
                  </a:solidFill>
                  <a:latin typeface="Libre Baskerville"/>
                  <a:ea typeface="DejaVu Sans"/>
                </a:rPr>
                <a:t> del mondo antico </a:t>
              </a:r>
              <a:endParaRPr lang="it-IT" sz="4000" b="0" strike="noStrike" spc="-1" dirty="0">
                <a:latin typeface="Arial"/>
              </a:endParaRPr>
            </a:p>
            <a:p>
              <a:pPr>
                <a:lnSpc>
                  <a:spcPct val="100000"/>
                </a:lnSpc>
                <a:spcAft>
                  <a:spcPts val="601"/>
                </a:spcAft>
              </a:pPr>
              <a:endParaRPr lang="it-IT" sz="4000" b="0" strike="noStrike" spc="-1" dirty="0">
                <a:latin typeface="Arial"/>
              </a:endParaRPr>
            </a:p>
          </p:txBody>
        </p:sp>
      </p:grpSp>
      <p:pic>
        <p:nvPicPr>
          <p:cNvPr id="112" name="Immagine 6">
            <a:extLst>
              <a:ext uri="{FF2B5EF4-FFF2-40B4-BE49-F238E27FC236}">
                <a16:creationId xmlns:a16="http://schemas.microsoft.com/office/drawing/2014/main" id="{3C4CD203-7C96-BC98-BBB3-A9D5176EF37F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276840" y="2003040"/>
            <a:ext cx="9554040" cy="3724200"/>
          </a:xfrm>
          <a:prstGeom prst="rect">
            <a:avLst/>
          </a:prstGeom>
          <a:ln w="0">
            <a:noFill/>
          </a:ln>
        </p:spPr>
      </p:pic>
      <p:sp>
        <p:nvSpPr>
          <p:cNvPr id="113" name="CasellaDiTesto 8">
            <a:extLst>
              <a:ext uri="{FF2B5EF4-FFF2-40B4-BE49-F238E27FC236}">
                <a16:creationId xmlns:a16="http://schemas.microsoft.com/office/drawing/2014/main" id="{5FC3DC4A-6D0D-162E-0717-4ED0D6C7036B}"/>
              </a:ext>
            </a:extLst>
          </p:cNvPr>
          <p:cNvSpPr/>
          <p:nvPr/>
        </p:nvSpPr>
        <p:spPr>
          <a:xfrm>
            <a:off x="380880" y="5905440"/>
            <a:ext cx="9450000" cy="7064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ts val="4799"/>
              </a:lnSpc>
              <a:tabLst>
                <a:tab pos="0" algn="l"/>
              </a:tabLst>
            </a:pPr>
            <a:r>
              <a:rPr lang="en-US" sz="4000" b="0" strike="noStrike" spc="32" dirty="0">
                <a:solidFill>
                  <a:srgbClr val="000000"/>
                </a:solidFill>
                <a:latin typeface="Libre Baskerville"/>
                <a:ea typeface="Libre Baskerville"/>
              </a:rPr>
              <a:t>Romolo e Remo</a:t>
            </a:r>
            <a:endParaRPr lang="it-IT" sz="4000" b="0" strike="noStrike" spc="-1" dirty="0">
              <a:latin typeface="Arial"/>
            </a:endParaRPr>
          </a:p>
        </p:txBody>
      </p:sp>
      <p:sp>
        <p:nvSpPr>
          <p:cNvPr id="115" name="CasellaDiTesto 13">
            <a:extLst>
              <a:ext uri="{FF2B5EF4-FFF2-40B4-BE49-F238E27FC236}">
                <a16:creationId xmlns:a16="http://schemas.microsoft.com/office/drawing/2014/main" id="{3B64B12D-8639-71C7-D6C2-34C968FDAEC2}"/>
              </a:ext>
            </a:extLst>
          </p:cNvPr>
          <p:cNvSpPr/>
          <p:nvPr/>
        </p:nvSpPr>
        <p:spPr>
          <a:xfrm>
            <a:off x="-1027080" y="8797320"/>
            <a:ext cx="9450000" cy="7064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r">
              <a:lnSpc>
                <a:spcPts val="4799"/>
              </a:lnSpc>
              <a:tabLst>
                <a:tab pos="0" algn="l"/>
              </a:tabLst>
            </a:pPr>
            <a:r>
              <a:rPr lang="en-US" sz="4000" b="0" strike="noStrike" spc="32" dirty="0">
                <a:solidFill>
                  <a:srgbClr val="000000"/>
                </a:solidFill>
                <a:latin typeface="Libre Baskerville"/>
                <a:ea typeface="Libre Baskerville"/>
              </a:rPr>
              <a:t>Paride </a:t>
            </a:r>
            <a:endParaRPr lang="it-IT" sz="4000" b="0" strike="noStrike" spc="-1" dirty="0">
              <a:latin typeface="Arial"/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F54FC0B5-A2D9-D6E9-FA34-358869367F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7120" y="5905440"/>
            <a:ext cx="9450000" cy="350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243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1CE89-48CD-7402-E72C-9A4F016AC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ketch line">
            <a:extLst>
              <a:ext uri="{FF2B5EF4-FFF2-40B4-BE49-F238E27FC236}">
                <a16:creationId xmlns:a16="http://schemas.microsoft.com/office/drawing/2014/main" id="{93D06D49-23BD-B93C-6095-C719C718D91B}"/>
              </a:ext>
            </a:extLst>
          </p:cNvPr>
          <p:cNvSpPr/>
          <p:nvPr/>
        </p:nvSpPr>
        <p:spPr>
          <a:xfrm>
            <a:off x="10108800" y="3559320"/>
            <a:ext cx="4881960" cy="26640"/>
          </a:xfrm>
          <a:custGeom>
            <a:avLst/>
            <a:gdLst/>
            <a:ahLst/>
            <a:cxnLst/>
            <a:rect l="l" t="t" r="r" b="b"/>
            <a:pathLst>
              <a:path w="4882642" h="27432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rgbClr val="C0504D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it-IT"/>
          </a:p>
        </p:txBody>
      </p:sp>
      <p:grpSp>
        <p:nvGrpSpPr>
          <p:cNvPr id="109" name="Group 2">
            <a:extLst>
              <a:ext uri="{FF2B5EF4-FFF2-40B4-BE49-F238E27FC236}">
                <a16:creationId xmlns:a16="http://schemas.microsoft.com/office/drawing/2014/main" id="{033A586F-0183-7AA1-E2F3-E9680207EB0F}"/>
              </a:ext>
            </a:extLst>
          </p:cNvPr>
          <p:cNvGrpSpPr/>
          <p:nvPr/>
        </p:nvGrpSpPr>
        <p:grpSpPr>
          <a:xfrm>
            <a:off x="10084200" y="2051280"/>
            <a:ext cx="8187840" cy="901440"/>
            <a:chOff x="10099440" y="2019240"/>
            <a:chExt cx="8187840" cy="901440"/>
          </a:xfrm>
        </p:grpSpPr>
        <p:sp>
          <p:nvSpPr>
            <p:cNvPr id="110" name="Freeform 3">
              <a:extLst>
                <a:ext uri="{FF2B5EF4-FFF2-40B4-BE49-F238E27FC236}">
                  <a16:creationId xmlns:a16="http://schemas.microsoft.com/office/drawing/2014/main" id="{5F57DFE9-43E2-E3BC-2A9D-3768B3C31750}"/>
                </a:ext>
              </a:extLst>
            </p:cNvPr>
            <p:cNvSpPr/>
            <p:nvPr/>
          </p:nvSpPr>
          <p:spPr>
            <a:xfrm>
              <a:off x="10099440" y="2019240"/>
              <a:ext cx="8187840" cy="901440"/>
            </a:xfrm>
            <a:custGeom>
              <a:avLst/>
              <a:gdLst/>
              <a:ahLst/>
              <a:cxnLst/>
              <a:rect l="l" t="t" r="r" b="b"/>
              <a:pathLst>
                <a:path w="20059120" h="2209731">
                  <a:moveTo>
                    <a:pt x="0" y="0"/>
                  </a:moveTo>
                  <a:lnTo>
                    <a:pt x="20059120" y="0"/>
                  </a:lnTo>
                  <a:lnTo>
                    <a:pt x="20059120" y="2209731"/>
                  </a:lnTo>
                  <a:lnTo>
                    <a:pt x="0" y="2209731"/>
                  </a:lnTo>
                  <a:close/>
                </a:path>
              </a:pathLst>
            </a:cu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it-IT"/>
            </a:p>
          </p:txBody>
        </p:sp>
        <p:sp>
          <p:nvSpPr>
            <p:cNvPr id="111" name="TextBox 4">
              <a:extLst>
                <a:ext uri="{FF2B5EF4-FFF2-40B4-BE49-F238E27FC236}">
                  <a16:creationId xmlns:a16="http://schemas.microsoft.com/office/drawing/2014/main" id="{1F29A3AE-AF95-E0E7-8241-489D2DFE7751}"/>
                </a:ext>
              </a:extLst>
            </p:cNvPr>
            <p:cNvSpPr/>
            <p:nvPr/>
          </p:nvSpPr>
          <p:spPr>
            <a:xfrm>
              <a:off x="10099440" y="2023200"/>
              <a:ext cx="8187840" cy="8974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0" tIns="0" rIns="0" bIns="0">
              <a:noAutofit/>
            </a:bodyPr>
            <a:lstStyle/>
            <a:p>
              <a:pPr>
                <a:lnSpc>
                  <a:spcPct val="100000"/>
                </a:lnSpc>
                <a:spcAft>
                  <a:spcPts val="601"/>
                </a:spcAft>
              </a:pPr>
              <a:r>
                <a:rPr lang="it-CH" sz="4000" b="0" strike="noStrike" spc="21" dirty="0">
                  <a:solidFill>
                    <a:srgbClr val="000000"/>
                  </a:solidFill>
                  <a:latin typeface="Libre Baskerville"/>
                  <a:ea typeface="DejaVu Sans"/>
                </a:rPr>
                <a:t>Personaggi biblici</a:t>
              </a:r>
              <a:endParaRPr lang="it-IT" sz="4000" b="0" strike="noStrike" spc="-1" dirty="0">
                <a:latin typeface="Arial"/>
              </a:endParaRPr>
            </a:p>
            <a:p>
              <a:pPr>
                <a:lnSpc>
                  <a:spcPct val="100000"/>
                </a:lnSpc>
                <a:spcAft>
                  <a:spcPts val="601"/>
                </a:spcAft>
              </a:pPr>
              <a:endParaRPr lang="it-IT" sz="4000" b="0" strike="noStrike" spc="-1" dirty="0">
                <a:latin typeface="Arial"/>
              </a:endParaRPr>
            </a:p>
          </p:txBody>
        </p:sp>
      </p:grpSp>
      <p:sp>
        <p:nvSpPr>
          <p:cNvPr id="113" name="CasellaDiTesto 8">
            <a:extLst>
              <a:ext uri="{FF2B5EF4-FFF2-40B4-BE49-F238E27FC236}">
                <a16:creationId xmlns:a16="http://schemas.microsoft.com/office/drawing/2014/main" id="{BA7A07FB-5F15-9DE9-54A4-DA3CF988F8A3}"/>
              </a:ext>
            </a:extLst>
          </p:cNvPr>
          <p:cNvSpPr/>
          <p:nvPr/>
        </p:nvSpPr>
        <p:spPr>
          <a:xfrm>
            <a:off x="762000" y="5905440"/>
            <a:ext cx="9068880" cy="7064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>
            <a:spAutoFit/>
          </a:bodyPr>
          <a:lstStyle/>
          <a:p>
            <a:pPr>
              <a:lnSpc>
                <a:spcPts val="4799"/>
              </a:lnSpc>
              <a:tabLst>
                <a:tab pos="0" algn="l"/>
              </a:tabLst>
            </a:pPr>
            <a:r>
              <a:rPr lang="en-US" sz="4000" spc="32" dirty="0">
                <a:solidFill>
                  <a:srgbClr val="000000"/>
                </a:solidFill>
                <a:latin typeface="Libre Baskerville"/>
                <a:ea typeface="Libre Baskerville"/>
              </a:rPr>
              <a:t>D</a:t>
            </a:r>
            <a:r>
              <a:rPr lang="en-US" sz="4000" b="0" strike="noStrike" spc="32" dirty="0">
                <a:solidFill>
                  <a:srgbClr val="000000"/>
                </a:solidFill>
                <a:latin typeface="Libre Baskerville"/>
                <a:ea typeface="Libre Baskerville"/>
              </a:rPr>
              <a:t>avide</a:t>
            </a:r>
            <a:endParaRPr lang="it-IT" sz="4000" b="0" strike="noStrike" spc="-1" dirty="0">
              <a:latin typeface="Arial"/>
            </a:endParaRPr>
          </a:p>
        </p:txBody>
      </p:sp>
      <p:sp>
        <p:nvSpPr>
          <p:cNvPr id="115" name="CasellaDiTesto 13">
            <a:extLst>
              <a:ext uri="{FF2B5EF4-FFF2-40B4-BE49-F238E27FC236}">
                <a16:creationId xmlns:a16="http://schemas.microsoft.com/office/drawing/2014/main" id="{E6400D4E-7997-E789-24E9-C12247F2E222}"/>
              </a:ext>
            </a:extLst>
          </p:cNvPr>
          <p:cNvSpPr/>
          <p:nvPr/>
        </p:nvSpPr>
        <p:spPr>
          <a:xfrm>
            <a:off x="-1027080" y="8797320"/>
            <a:ext cx="9450000" cy="7064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r">
              <a:lnSpc>
                <a:spcPts val="4799"/>
              </a:lnSpc>
              <a:tabLst>
                <a:tab pos="0" algn="l"/>
              </a:tabLst>
            </a:pPr>
            <a:r>
              <a:rPr lang="en-US" sz="4000" spc="32" dirty="0">
                <a:solidFill>
                  <a:srgbClr val="000000"/>
                </a:solidFill>
                <a:latin typeface="Libre Baskerville"/>
                <a:ea typeface="Libre Baskerville"/>
              </a:rPr>
              <a:t>Giosuè</a:t>
            </a:r>
            <a:r>
              <a:rPr lang="en-US" sz="4000" b="0" strike="noStrike" spc="32" dirty="0">
                <a:solidFill>
                  <a:srgbClr val="000000"/>
                </a:solidFill>
                <a:latin typeface="Libre Baskerville"/>
                <a:ea typeface="Libre Baskerville"/>
              </a:rPr>
              <a:t> </a:t>
            </a:r>
            <a:endParaRPr lang="it-IT" sz="4000" b="0" strike="noStrike" spc="-1" dirty="0">
              <a:latin typeface="Arial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8B2C28B1-ECF7-2A7E-36C0-B69835A618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1851"/>
          <a:stretch/>
        </p:blipFill>
        <p:spPr>
          <a:xfrm>
            <a:off x="762000" y="1909414"/>
            <a:ext cx="9025608" cy="3817046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F939490C-4EA5-BB5E-EA1A-E135B64C9F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76"/>
          <a:stretch/>
        </p:blipFill>
        <p:spPr>
          <a:xfrm>
            <a:off x="8842962" y="5675429"/>
            <a:ext cx="9025607" cy="374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80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08692" y="3559302"/>
            <a:ext cx="4882642" cy="27432"/>
          </a:xfrm>
          <a:custGeom>
            <a:avLst/>
            <a:gdLst>
              <a:gd name="connsiteX0" fmla="*/ 0 w 4882642"/>
              <a:gd name="connsiteY0" fmla="*/ 0 h 27432"/>
              <a:gd name="connsiteX1" fmla="*/ 648694 w 4882642"/>
              <a:gd name="connsiteY1" fmla="*/ 0 h 27432"/>
              <a:gd name="connsiteX2" fmla="*/ 1199735 w 4882642"/>
              <a:gd name="connsiteY2" fmla="*/ 0 h 27432"/>
              <a:gd name="connsiteX3" fmla="*/ 1799602 w 4882642"/>
              <a:gd name="connsiteY3" fmla="*/ 0 h 27432"/>
              <a:gd name="connsiteX4" fmla="*/ 2545949 w 4882642"/>
              <a:gd name="connsiteY4" fmla="*/ 0 h 27432"/>
              <a:gd name="connsiteX5" fmla="*/ 3194643 w 4882642"/>
              <a:gd name="connsiteY5" fmla="*/ 0 h 27432"/>
              <a:gd name="connsiteX6" fmla="*/ 3794510 w 4882642"/>
              <a:gd name="connsiteY6" fmla="*/ 0 h 27432"/>
              <a:gd name="connsiteX7" fmla="*/ 4882642 w 4882642"/>
              <a:gd name="connsiteY7" fmla="*/ 0 h 27432"/>
              <a:gd name="connsiteX8" fmla="*/ 4882642 w 4882642"/>
              <a:gd name="connsiteY8" fmla="*/ 27432 h 27432"/>
              <a:gd name="connsiteX9" fmla="*/ 4185122 w 4882642"/>
              <a:gd name="connsiteY9" fmla="*/ 27432 h 27432"/>
              <a:gd name="connsiteX10" fmla="*/ 3585254 w 4882642"/>
              <a:gd name="connsiteY10" fmla="*/ 27432 h 27432"/>
              <a:gd name="connsiteX11" fmla="*/ 2790081 w 4882642"/>
              <a:gd name="connsiteY11" fmla="*/ 27432 h 27432"/>
              <a:gd name="connsiteX12" fmla="*/ 2141387 w 4882642"/>
              <a:gd name="connsiteY12" fmla="*/ 27432 h 27432"/>
              <a:gd name="connsiteX13" fmla="*/ 1590346 w 4882642"/>
              <a:gd name="connsiteY13" fmla="*/ 27432 h 27432"/>
              <a:gd name="connsiteX14" fmla="*/ 844000 w 4882642"/>
              <a:gd name="connsiteY14" fmla="*/ 27432 h 27432"/>
              <a:gd name="connsiteX15" fmla="*/ 0 w 4882642"/>
              <a:gd name="connsiteY15" fmla="*/ 27432 h 27432"/>
              <a:gd name="connsiteX16" fmla="*/ 0 w 4882642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82642" h="27432" fill="none" extrusionOk="0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882642" h="27432" stroke="0" extrusionOk="0"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2"/>
          <p:cNvGrpSpPr/>
          <p:nvPr/>
        </p:nvGrpSpPr>
        <p:grpSpPr>
          <a:xfrm>
            <a:off x="8723251" y="2665307"/>
            <a:ext cx="9836785" cy="179831"/>
            <a:chOff x="0" y="0"/>
            <a:chExt cx="24097015" cy="359559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059120" cy="2209731"/>
            </a:xfrm>
            <a:custGeom>
              <a:avLst/>
              <a:gdLst/>
              <a:ahLst/>
              <a:cxnLst/>
              <a:rect l="l" t="t" r="r" b="b"/>
              <a:pathLst>
                <a:path w="20059120" h="2209731">
                  <a:moveTo>
                    <a:pt x="0" y="0"/>
                  </a:moveTo>
                  <a:lnTo>
                    <a:pt x="20059120" y="0"/>
                  </a:lnTo>
                  <a:lnTo>
                    <a:pt x="20059120" y="2209731"/>
                  </a:lnTo>
                  <a:lnTo>
                    <a:pt x="0" y="220973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 sz="4000">
                <a:latin typeface="Libre Baskerville" panose="02000000000000000000" pitchFamily="2" charset="0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037895" y="1395388"/>
              <a:ext cx="20059120" cy="2200207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defTabSz="493776">
                <a:spcAft>
                  <a:spcPts val="600"/>
                </a:spcAft>
              </a:pPr>
              <a:r>
                <a:rPr lang="en-US" sz="4000" kern="1200" spc="25" dirty="0">
                  <a:solidFill>
                    <a:schemeClr val="tx1"/>
                  </a:solidFill>
                  <a:latin typeface="Libre Baskerville" panose="02000000000000000000" pitchFamily="2" charset="0"/>
                  <a:sym typeface="Libre Baskerville"/>
                </a:rPr>
                <a:t>Re e </a:t>
              </a:r>
              <a:r>
                <a:rPr lang="en-US" sz="4000" kern="1200" spc="25" dirty="0" err="1">
                  <a:solidFill>
                    <a:schemeClr val="tx1"/>
                  </a:solidFill>
                  <a:latin typeface="Libre Baskerville" panose="02000000000000000000" pitchFamily="2" charset="0"/>
                  <a:sym typeface="Libre Baskerville"/>
                </a:rPr>
                <a:t>Imperatori</a:t>
              </a:r>
              <a:endParaRPr lang="en-US" sz="4000" kern="1200" spc="25" dirty="0">
                <a:solidFill>
                  <a:schemeClr val="tx1"/>
                </a:solidFill>
                <a:latin typeface="Libre Baskerville" panose="02000000000000000000" pitchFamily="2" charset="0"/>
                <a:sym typeface="Libre Baskerville"/>
              </a:endParaRPr>
            </a:p>
            <a:p>
              <a:pPr defTabSz="493776">
                <a:spcAft>
                  <a:spcPts val="600"/>
                </a:spcAft>
              </a:pPr>
              <a:endParaRPr lang="en-US" sz="4000" spc="46" dirty="0">
                <a:solidFill>
                  <a:srgbClr val="EA4E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13" name="Immagine 12">
            <a:extLst>
              <a:ext uri="{FF2B5EF4-FFF2-40B4-BE49-F238E27FC236}">
                <a16:creationId xmlns:a16="http://schemas.microsoft.com/office/drawing/2014/main" id="{DCFE601E-8A67-2B46-84C3-1D70103F8B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02" r="5438"/>
          <a:stretch/>
        </p:blipFill>
        <p:spPr>
          <a:xfrm>
            <a:off x="9600670" y="6176650"/>
            <a:ext cx="8229600" cy="3550852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B59566F-4F25-6B9A-51AE-A21555748E4D}"/>
              </a:ext>
            </a:extLst>
          </p:cNvPr>
          <p:cNvSpPr txBox="1"/>
          <p:nvPr/>
        </p:nvSpPr>
        <p:spPr>
          <a:xfrm>
            <a:off x="7162800" y="5430023"/>
            <a:ext cx="9450800" cy="6880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7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99" b="0" i="0" u="none" strike="noStrike" kern="1200" cap="none" spc="3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/>
                <a:ea typeface="Libre Baskerville"/>
                <a:cs typeface="Libre Baskerville"/>
                <a:sym typeface="Libre Baskerville"/>
              </a:rPr>
              <a:t>Costantino e Pipino</a:t>
            </a:r>
          </a:p>
        </p:txBody>
      </p:sp>
      <p:sp>
        <p:nvSpPr>
          <p:cNvPr id="6" name="Freeform 2"/>
          <p:cNvSpPr/>
          <p:nvPr/>
        </p:nvSpPr>
        <p:spPr>
          <a:xfrm rot="10800000">
            <a:off x="417344" y="2226563"/>
            <a:ext cx="8577943" cy="3161969"/>
          </a:xfrm>
          <a:custGeom>
            <a:avLst/>
            <a:gdLst/>
            <a:ahLst/>
            <a:cxnLst/>
            <a:rect l="l" t="t" r="r" b="b"/>
            <a:pathLst>
              <a:path w="16230600" h="6907630">
                <a:moveTo>
                  <a:pt x="0" y="0"/>
                </a:moveTo>
                <a:lnTo>
                  <a:pt x="16230600" y="0"/>
                </a:lnTo>
                <a:lnTo>
                  <a:pt x="16230600" y="6907630"/>
                </a:lnTo>
                <a:lnTo>
                  <a:pt x="0" y="69076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690" t="-194399" r="-18894" b="-133096"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8" name="Group 3">
            <a:extLst>
              <a:ext uri="{FF2B5EF4-FFF2-40B4-BE49-F238E27FC236}">
                <a16:creationId xmlns:a16="http://schemas.microsoft.com/office/drawing/2014/main" id="{7770A226-82F2-0384-FCA5-CFCE7250878C}"/>
              </a:ext>
            </a:extLst>
          </p:cNvPr>
          <p:cNvGrpSpPr/>
          <p:nvPr/>
        </p:nvGrpSpPr>
        <p:grpSpPr>
          <a:xfrm>
            <a:off x="417344" y="1097656"/>
            <a:ext cx="21375856" cy="1540002"/>
            <a:chOff x="-9956800" y="225288"/>
            <a:chExt cx="36924720" cy="1947175"/>
          </a:xfrm>
        </p:grpSpPr>
        <p:sp>
          <p:nvSpPr>
            <p:cNvPr id="11" name="Freeform 4">
              <a:extLst>
                <a:ext uri="{FF2B5EF4-FFF2-40B4-BE49-F238E27FC236}">
                  <a16:creationId xmlns:a16="http://schemas.microsoft.com/office/drawing/2014/main" id="{C6AD3F4F-0205-F424-BB3C-D9E128657736}"/>
                </a:ext>
              </a:extLst>
            </p:cNvPr>
            <p:cNvSpPr/>
            <p:nvPr/>
          </p:nvSpPr>
          <p:spPr>
            <a:xfrm>
              <a:off x="6908800" y="225288"/>
              <a:ext cx="20059120" cy="1762626"/>
            </a:xfrm>
            <a:custGeom>
              <a:avLst/>
              <a:gdLst/>
              <a:ahLst/>
              <a:cxnLst/>
              <a:rect l="l" t="t" r="r" b="b"/>
              <a:pathLst>
                <a:path w="20059120" h="1762626">
                  <a:moveTo>
                    <a:pt x="0" y="0"/>
                  </a:moveTo>
                  <a:lnTo>
                    <a:pt x="20059120" y="0"/>
                  </a:lnTo>
                  <a:lnTo>
                    <a:pt x="20059120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15" name="TextBox 5">
              <a:extLst>
                <a:ext uri="{FF2B5EF4-FFF2-40B4-BE49-F238E27FC236}">
                  <a16:creationId xmlns:a16="http://schemas.microsoft.com/office/drawing/2014/main" id="{8EEC20FC-A942-9598-00D5-8A4282624AF9}"/>
                </a:ext>
              </a:extLst>
            </p:cNvPr>
            <p:cNvSpPr txBox="1"/>
            <p:nvPr/>
          </p:nvSpPr>
          <p:spPr>
            <a:xfrm>
              <a:off x="-9956800" y="409837"/>
              <a:ext cx="14838516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Tito </a:t>
              </a: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imperatore</a:t>
              </a: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16" name="Immagine 15">
            <a:extLst>
              <a:ext uri="{FF2B5EF4-FFF2-40B4-BE49-F238E27FC236}">
                <a16:creationId xmlns:a16="http://schemas.microsoft.com/office/drawing/2014/main" id="{BCC34E64-F825-6AB8-18B8-D4EFCFA9D7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344" y="6218344"/>
            <a:ext cx="8577943" cy="3509158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2E535E87-E8E4-4CB7-1473-FC3A85CB3C4E}"/>
              </a:ext>
            </a:extLst>
          </p:cNvPr>
          <p:cNvSpPr txBox="1"/>
          <p:nvPr/>
        </p:nvSpPr>
        <p:spPr>
          <a:xfrm>
            <a:off x="-2819400" y="5412770"/>
            <a:ext cx="9450800" cy="6880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7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999" spc="37" dirty="0">
                <a:solidFill>
                  <a:prstClr val="black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Alessandro</a:t>
            </a:r>
            <a:endParaRPr kumimoji="0" lang="en-US" sz="3999" b="0" i="0" u="none" strike="noStrike" kern="1200" cap="none" spc="37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F76B47-C6A2-1BC4-FB7E-5AAF79297B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1945F41-BF1D-749E-C419-81DB1C99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CC0DA93-A6A7-7ED9-C268-59E5615C9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08692" y="3559302"/>
            <a:ext cx="4882642" cy="27432"/>
          </a:xfrm>
          <a:custGeom>
            <a:avLst/>
            <a:gdLst>
              <a:gd name="connsiteX0" fmla="*/ 0 w 4882642"/>
              <a:gd name="connsiteY0" fmla="*/ 0 h 27432"/>
              <a:gd name="connsiteX1" fmla="*/ 648694 w 4882642"/>
              <a:gd name="connsiteY1" fmla="*/ 0 h 27432"/>
              <a:gd name="connsiteX2" fmla="*/ 1199735 w 4882642"/>
              <a:gd name="connsiteY2" fmla="*/ 0 h 27432"/>
              <a:gd name="connsiteX3" fmla="*/ 1799602 w 4882642"/>
              <a:gd name="connsiteY3" fmla="*/ 0 h 27432"/>
              <a:gd name="connsiteX4" fmla="*/ 2545949 w 4882642"/>
              <a:gd name="connsiteY4" fmla="*/ 0 h 27432"/>
              <a:gd name="connsiteX5" fmla="*/ 3194643 w 4882642"/>
              <a:gd name="connsiteY5" fmla="*/ 0 h 27432"/>
              <a:gd name="connsiteX6" fmla="*/ 3794510 w 4882642"/>
              <a:gd name="connsiteY6" fmla="*/ 0 h 27432"/>
              <a:gd name="connsiteX7" fmla="*/ 4882642 w 4882642"/>
              <a:gd name="connsiteY7" fmla="*/ 0 h 27432"/>
              <a:gd name="connsiteX8" fmla="*/ 4882642 w 4882642"/>
              <a:gd name="connsiteY8" fmla="*/ 27432 h 27432"/>
              <a:gd name="connsiteX9" fmla="*/ 4185122 w 4882642"/>
              <a:gd name="connsiteY9" fmla="*/ 27432 h 27432"/>
              <a:gd name="connsiteX10" fmla="*/ 3585254 w 4882642"/>
              <a:gd name="connsiteY10" fmla="*/ 27432 h 27432"/>
              <a:gd name="connsiteX11" fmla="*/ 2790081 w 4882642"/>
              <a:gd name="connsiteY11" fmla="*/ 27432 h 27432"/>
              <a:gd name="connsiteX12" fmla="*/ 2141387 w 4882642"/>
              <a:gd name="connsiteY12" fmla="*/ 27432 h 27432"/>
              <a:gd name="connsiteX13" fmla="*/ 1590346 w 4882642"/>
              <a:gd name="connsiteY13" fmla="*/ 27432 h 27432"/>
              <a:gd name="connsiteX14" fmla="*/ 844000 w 4882642"/>
              <a:gd name="connsiteY14" fmla="*/ 27432 h 27432"/>
              <a:gd name="connsiteX15" fmla="*/ 0 w 4882642"/>
              <a:gd name="connsiteY15" fmla="*/ 27432 h 27432"/>
              <a:gd name="connsiteX16" fmla="*/ 0 w 4882642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82642" h="27432" fill="none" extrusionOk="0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882642" h="27432" stroke="0" extrusionOk="0"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31039012-53F3-1DAE-6EFA-A70E97623749}"/>
              </a:ext>
            </a:extLst>
          </p:cNvPr>
          <p:cNvSpPr txBox="1"/>
          <p:nvPr/>
        </p:nvSpPr>
        <p:spPr>
          <a:xfrm>
            <a:off x="10118631" y="3970268"/>
            <a:ext cx="6645369" cy="69994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</a:pPr>
            <a:r>
              <a:rPr lang="it-IT" sz="2000" spc="42" dirty="0">
                <a:latin typeface="Libre Baskerville"/>
                <a:ea typeface="Libre Baskerville"/>
                <a:cs typeface="Libre Baskerville"/>
                <a:sym typeface="Libre Baskerville"/>
              </a:rPr>
              <a:t>Il poema del XV sec., richiamato nel soffitto dai 12 paladini cristiani di Carlo Magno, di cui costituivano la guardia nobile, e 12 eroi musulmani del Gran Sultano, narra le imprese del principe saraceno Falconetto che va in guerra contro i cristiani non per contrapposizione politica o religiosa, ma per amore di </a:t>
            </a:r>
            <a:r>
              <a:rPr lang="it-IT" sz="2000" spc="42" dirty="0" err="1">
                <a:latin typeface="Libre Baskerville"/>
                <a:ea typeface="Libre Baskerville"/>
                <a:cs typeface="Libre Baskerville"/>
                <a:sym typeface="Libre Baskerville"/>
              </a:rPr>
              <a:t>Dusilina</a:t>
            </a:r>
            <a:r>
              <a:rPr lang="it-IT" sz="2000" spc="42" dirty="0">
                <a:latin typeface="Libre Baskerville"/>
                <a:ea typeface="Libre Baskerville"/>
                <a:cs typeface="Libre Baskerville"/>
                <a:sym typeface="Libre Baskerville"/>
              </a:rPr>
              <a:t>, figlia del re di Persia, prigioniero di Carlo Magno. </a:t>
            </a:r>
          </a:p>
          <a:p>
            <a:pPr>
              <a:spcBef>
                <a:spcPct val="0"/>
              </a:spcBef>
            </a:pPr>
            <a:r>
              <a:rPr lang="it-IT" sz="2000" spc="42" dirty="0">
                <a:latin typeface="Libre Baskerville"/>
                <a:ea typeface="Libre Baskerville"/>
                <a:cs typeface="Libre Baskerville"/>
                <a:sym typeface="Libre Baskerville"/>
              </a:rPr>
              <a:t>Falconetto è un combattente valoroso e leale ucciso a tradimento dal paladino Orlando.</a:t>
            </a:r>
            <a:endParaRPr lang="en-US" sz="4725" spc="44" dirty="0">
              <a:solidFill>
                <a:srgbClr val="015138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9F37C241-427A-4593-573D-45AE28E40979}"/>
              </a:ext>
            </a:extLst>
          </p:cNvPr>
          <p:cNvGrpSpPr/>
          <p:nvPr/>
        </p:nvGrpSpPr>
        <p:grpSpPr>
          <a:xfrm>
            <a:off x="10099548" y="2019300"/>
            <a:ext cx="8188452" cy="902048"/>
            <a:chOff x="0" y="0"/>
            <a:chExt cx="20059120" cy="220973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53699CB-8DA1-4868-0886-D4BBA86E708E}"/>
                </a:ext>
              </a:extLst>
            </p:cNvPr>
            <p:cNvSpPr/>
            <p:nvPr/>
          </p:nvSpPr>
          <p:spPr>
            <a:xfrm>
              <a:off x="0" y="0"/>
              <a:ext cx="20059120" cy="2209731"/>
            </a:xfrm>
            <a:custGeom>
              <a:avLst/>
              <a:gdLst/>
              <a:ahLst/>
              <a:cxnLst/>
              <a:rect l="l" t="t" r="r" b="b"/>
              <a:pathLst>
                <a:path w="20059120" h="2209731">
                  <a:moveTo>
                    <a:pt x="0" y="0"/>
                  </a:moveTo>
                  <a:lnTo>
                    <a:pt x="20059120" y="0"/>
                  </a:lnTo>
                  <a:lnTo>
                    <a:pt x="20059120" y="2209731"/>
                  </a:lnTo>
                  <a:lnTo>
                    <a:pt x="0" y="220973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 sz="4000">
                <a:latin typeface="Libre Baskerville" panose="02000000000000000000" pitchFamily="2" charset="0"/>
              </a:endParaRP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C2FDA856-EA0C-C4C7-5181-A00ED0D890C3}"/>
                </a:ext>
              </a:extLst>
            </p:cNvPr>
            <p:cNvSpPr txBox="1"/>
            <p:nvPr/>
          </p:nvSpPr>
          <p:spPr>
            <a:xfrm>
              <a:off x="0" y="9524"/>
              <a:ext cx="20059120" cy="2200207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>
                <a:lnSpc>
                  <a:spcPts val="4799"/>
                </a:lnSpc>
              </a:pP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Cavalieri dal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romanzo</a:t>
              </a:r>
              <a:r>
                <a:rPr lang="en-US" sz="4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del </a:t>
              </a:r>
              <a:r>
                <a:rPr lang="en-US" sz="4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Falconetto</a:t>
              </a:r>
              <a:endParaRPr lang="en-US" sz="4000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  <a:p>
              <a:pPr algn="l">
                <a:spcAft>
                  <a:spcPts val="600"/>
                </a:spcAft>
              </a:pPr>
              <a:endParaRPr lang="en-US" sz="4000" spc="46" dirty="0">
                <a:solidFill>
                  <a:srgbClr val="EA4E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6" name="Immagine 5">
            <a:extLst>
              <a:ext uri="{FF2B5EF4-FFF2-40B4-BE49-F238E27FC236}">
                <a16:creationId xmlns:a16="http://schemas.microsoft.com/office/drawing/2014/main" id="{38C4FB60-BFF8-E6FB-0BB3-C4C09D334C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4049168"/>
            <a:ext cx="8151058" cy="342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16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00200" y="1866900"/>
            <a:ext cx="12691615" cy="1321970"/>
            <a:chOff x="0" y="0"/>
            <a:chExt cx="16922153" cy="1762626"/>
          </a:xfrm>
        </p:grpSpPr>
        <p:sp>
          <p:nvSpPr>
            <p:cNvPr id="3" name="Freeform 3"/>
            <p:cNvSpPr/>
            <p:nvPr/>
          </p:nvSpPr>
          <p:spPr>
            <a:xfrm>
              <a:off x="510877" y="0"/>
              <a:ext cx="16411276" cy="1762626"/>
            </a:xfrm>
            <a:custGeom>
              <a:avLst/>
              <a:gdLst/>
              <a:ahLst/>
              <a:cxnLst/>
              <a:rect l="l" t="t" r="r" b="b"/>
              <a:pathLst>
                <a:path w="16411276" h="1762626">
                  <a:moveTo>
                    <a:pt x="0" y="0"/>
                  </a:moveTo>
                  <a:lnTo>
                    <a:pt x="16411276" y="0"/>
                  </a:lnTo>
                  <a:lnTo>
                    <a:pt x="16411276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6411277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Gran Soldano</a:t>
              </a:r>
            </a:p>
            <a:p>
              <a:pPr algn="r">
                <a:lnSpc>
                  <a:spcPts val="4799"/>
                </a:lnSpc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 rot="5400000">
            <a:off x="3238501" y="-914401"/>
            <a:ext cx="3886200" cy="9296402"/>
          </a:xfrm>
          <a:custGeom>
            <a:avLst/>
            <a:gdLst/>
            <a:ahLst/>
            <a:cxnLst/>
            <a:rect l="l" t="t" r="r" b="b"/>
            <a:pathLst>
              <a:path w="3284903" h="7929782">
                <a:moveTo>
                  <a:pt x="0" y="0"/>
                </a:moveTo>
                <a:lnTo>
                  <a:pt x="3284903" y="0"/>
                </a:lnTo>
                <a:lnTo>
                  <a:pt x="3284903" y="7929783"/>
                </a:lnTo>
                <a:lnTo>
                  <a:pt x="0" y="79297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52204" t="-20661" r="-111304" b="-9305"/>
            </a:stretch>
          </a:blipFill>
          <a:ln w="76200" cap="sq">
            <a:noFill/>
            <a:prstDash val="solid"/>
            <a:miter/>
          </a:ln>
        </p:spPr>
        <p:txBody>
          <a:bodyPr/>
          <a:lstStyle/>
          <a:p>
            <a:endParaRPr lang="it-IT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E535A96A-4C6C-A675-950D-E0BB259287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00" y="5676900"/>
            <a:ext cx="10248264" cy="4176122"/>
          </a:xfrm>
          <a:prstGeom prst="rect">
            <a:avLst/>
          </a:prstGeom>
        </p:spPr>
      </p:pic>
      <p:grpSp>
        <p:nvGrpSpPr>
          <p:cNvPr id="7" name="Group 2">
            <a:extLst>
              <a:ext uri="{FF2B5EF4-FFF2-40B4-BE49-F238E27FC236}">
                <a16:creationId xmlns:a16="http://schemas.microsoft.com/office/drawing/2014/main" id="{7FE85889-7F31-487B-FC5A-053170FBF519}"/>
              </a:ext>
            </a:extLst>
          </p:cNvPr>
          <p:cNvGrpSpPr/>
          <p:nvPr/>
        </p:nvGrpSpPr>
        <p:grpSpPr>
          <a:xfrm>
            <a:off x="-4745608" y="9163877"/>
            <a:ext cx="12691615" cy="1321970"/>
            <a:chOff x="0" y="0"/>
            <a:chExt cx="16922153" cy="1762626"/>
          </a:xfrm>
        </p:grpSpPr>
        <p:sp>
          <p:nvSpPr>
            <p:cNvPr id="8" name="Freeform 3">
              <a:extLst>
                <a:ext uri="{FF2B5EF4-FFF2-40B4-BE49-F238E27FC236}">
                  <a16:creationId xmlns:a16="http://schemas.microsoft.com/office/drawing/2014/main" id="{0294D567-251D-C981-B5A1-AB43B5569645}"/>
                </a:ext>
              </a:extLst>
            </p:cNvPr>
            <p:cNvSpPr/>
            <p:nvPr/>
          </p:nvSpPr>
          <p:spPr>
            <a:xfrm>
              <a:off x="510877" y="0"/>
              <a:ext cx="16411276" cy="1762626"/>
            </a:xfrm>
            <a:custGeom>
              <a:avLst/>
              <a:gdLst/>
              <a:ahLst/>
              <a:cxnLst/>
              <a:rect l="l" t="t" r="r" b="b"/>
              <a:pathLst>
                <a:path w="16411276" h="1762626">
                  <a:moveTo>
                    <a:pt x="0" y="0"/>
                  </a:moveTo>
                  <a:lnTo>
                    <a:pt x="16411276" y="0"/>
                  </a:lnTo>
                  <a:lnTo>
                    <a:pt x="16411276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9" name="TextBox 4">
              <a:extLst>
                <a:ext uri="{FF2B5EF4-FFF2-40B4-BE49-F238E27FC236}">
                  <a16:creationId xmlns:a16="http://schemas.microsoft.com/office/drawing/2014/main" id="{05F9A961-6925-F9F4-92D2-A5014D0AB909}"/>
                </a:ext>
              </a:extLst>
            </p:cNvPr>
            <p:cNvSpPr txBox="1"/>
            <p:nvPr/>
          </p:nvSpPr>
          <p:spPr>
            <a:xfrm>
              <a:off x="0" y="0"/>
              <a:ext cx="16411277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Danexe</a:t>
              </a:r>
              <a:endParaRPr lang="en-US" sz="3999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  <a:p>
              <a:pPr algn="r">
                <a:lnSpc>
                  <a:spcPts val="4799"/>
                </a:lnSpc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19937" y="1714500"/>
            <a:ext cx="0" cy="6858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2"/>
          <p:cNvGrpSpPr/>
          <p:nvPr/>
        </p:nvGrpSpPr>
        <p:grpSpPr>
          <a:xfrm>
            <a:off x="8001000" y="2294470"/>
            <a:ext cx="4882864" cy="1219226"/>
            <a:chOff x="0" y="-3747104"/>
            <a:chExt cx="15074259" cy="55097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20114" cy="1762626"/>
            </a:xfrm>
            <a:custGeom>
              <a:avLst/>
              <a:gdLst/>
              <a:ahLst/>
              <a:cxnLst/>
              <a:rect l="l" t="t" r="r" b="b"/>
              <a:pathLst>
                <a:path w="10720114" h="1762626">
                  <a:moveTo>
                    <a:pt x="0" y="0"/>
                  </a:moveTo>
                  <a:lnTo>
                    <a:pt x="10720114" y="0"/>
                  </a:lnTo>
                  <a:lnTo>
                    <a:pt x="10720114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354145" y="-3747104"/>
              <a:ext cx="10720114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defTabSz="896112">
                <a:lnSpc>
                  <a:spcPts val="4703"/>
                </a:lnSpc>
                <a:spcAft>
                  <a:spcPts val="600"/>
                </a:spcAft>
              </a:pPr>
              <a:r>
                <a:rPr lang="en-US" sz="3919" kern="1200" spc="36" dirty="0">
                  <a:latin typeface="Libre Baskerville"/>
                  <a:ea typeface="+mn-ea"/>
                  <a:cs typeface="+mn-cs"/>
                  <a:sym typeface="Libre Baskerville"/>
                </a:rPr>
                <a:t>Il </a:t>
              </a:r>
              <a:r>
                <a:rPr lang="en-US" sz="3919" kern="1200" spc="36" dirty="0" err="1">
                  <a:latin typeface="Libre Baskerville"/>
                  <a:ea typeface="+mn-ea"/>
                  <a:cs typeface="+mn-cs"/>
                  <a:sym typeface="Libre Baskerville"/>
                </a:rPr>
                <a:t>bestiario</a:t>
              </a:r>
              <a:endParaRPr lang="en-US" sz="3919" kern="1200" spc="36" dirty="0">
                <a:latin typeface="Libre Baskerville"/>
                <a:ea typeface="+mn-ea"/>
                <a:cs typeface="+mn-cs"/>
                <a:sym typeface="Libre Baskerville"/>
              </a:endParaRPr>
            </a:p>
            <a:p>
              <a:pPr>
                <a:lnSpc>
                  <a:spcPts val="4799"/>
                </a:lnSpc>
                <a:spcAft>
                  <a:spcPts val="600"/>
                </a:spcAft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686BE48-D251-F24A-A8E9-B5FBE4A732B9}"/>
              </a:ext>
            </a:extLst>
          </p:cNvPr>
          <p:cNvSpPr txBox="1"/>
          <p:nvPr/>
        </p:nvSpPr>
        <p:spPr>
          <a:xfrm>
            <a:off x="9411398" y="3123652"/>
            <a:ext cx="7315200" cy="50913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I bestiari sono studi e rappresentazioni che risalgono al mondo greco</a:t>
            </a:r>
          </a:p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e descrivevano gli animali in chiave simbolica e religiosa. Si diffusero </a:t>
            </a:r>
          </a:p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in particolare nel medioevo del XII-XIV secolo. Ad esempio: la lupa </a:t>
            </a:r>
          </a:p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la </a:t>
            </a:r>
            <a:r>
              <a:rPr lang="it-IT" sz="2400" kern="100" dirty="0" err="1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cupidiglia</a:t>
            </a: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, il leopardo la vanità, il cane la fedeltà, l'unicorno la purezza,</a:t>
            </a:r>
          </a:p>
          <a:p>
            <a:pPr>
              <a:buNone/>
            </a:pP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la sirena la </a:t>
            </a:r>
            <a:r>
              <a:rPr lang="it-IT" sz="2400" kern="100" dirty="0" err="1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tentazine</a:t>
            </a:r>
            <a:r>
              <a:rPr lang="it-IT" sz="2400" kern="100" dirty="0">
                <a:effectLst/>
                <a:latin typeface="Libre Baskerville" panose="02000000000000000000" pitchFamily="2" charset="0"/>
                <a:ea typeface="Songti SC"/>
                <a:cs typeface="Arial Unicode MS"/>
              </a:rPr>
              <a:t>, il drago il peccato, il cervo Cristo che combatte il male.</a:t>
            </a:r>
            <a:endParaRPr lang="it-IT" sz="2400" dirty="0">
              <a:effectLst/>
              <a:latin typeface="Libre Baskerville" panose="02000000000000000000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  <a:buNone/>
            </a:pPr>
            <a:endParaRPr lang="it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it-IT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it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it-IT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D185C417-E381-6545-9791-C9FAF9659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2" y="1943086"/>
            <a:ext cx="7633848" cy="644408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1028700"/>
            <a:ext cx="8040085" cy="1321970"/>
            <a:chOff x="0" y="0"/>
            <a:chExt cx="10720114" cy="17626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20114" cy="1762626"/>
            </a:xfrm>
            <a:custGeom>
              <a:avLst/>
              <a:gdLst/>
              <a:ahLst/>
              <a:cxnLst/>
              <a:rect l="l" t="t" r="r" b="b"/>
              <a:pathLst>
                <a:path w="10720114" h="1762626">
                  <a:moveTo>
                    <a:pt x="0" y="0"/>
                  </a:moveTo>
                  <a:lnTo>
                    <a:pt x="10720114" y="0"/>
                  </a:lnTo>
                  <a:lnTo>
                    <a:pt x="10720114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0720114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Il </a:t>
              </a: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bestiario</a:t>
              </a:r>
              <a:endParaRPr lang="en-US" sz="3999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  <a:p>
              <a:pPr algn="r">
                <a:lnSpc>
                  <a:spcPts val="4799"/>
                </a:lnSpc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7" name="Immagine 6" descr="Immagine che contiene dipinto, disegno, Arti visive, arte&#10;&#10;Il contenuto generato dall'IA potrebbe non essere corretto.">
            <a:extLst>
              <a:ext uri="{FF2B5EF4-FFF2-40B4-BE49-F238E27FC236}">
                <a16:creationId xmlns:a16="http://schemas.microsoft.com/office/drawing/2014/main" id="{A51C24EB-8230-17CE-6F9F-891C58D3A3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2000"/>
                    </a14:imgEffect>
                    <a14:imgEffect>
                      <a14:brightnessContrast bright="28000" contrast="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889" t="31111" r="2778" b="20000"/>
          <a:stretch/>
        </p:blipFill>
        <p:spPr>
          <a:xfrm>
            <a:off x="533400" y="2649028"/>
            <a:ext cx="16840200" cy="699027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19215" y="1028700"/>
            <a:ext cx="8040085" cy="969497"/>
            <a:chOff x="0" y="0"/>
            <a:chExt cx="10720114" cy="12926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0720114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Il </a:t>
              </a: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bestiario</a:t>
              </a:r>
              <a:endParaRPr lang="en-US" sz="3999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5" name="Freeform 5" descr="Immagine che contiene mammifero, disegno, dipinto, schizzo  Descrizione generata automaticamente"/>
          <p:cNvSpPr/>
          <p:nvPr/>
        </p:nvSpPr>
        <p:spPr>
          <a:xfrm>
            <a:off x="1028700" y="2393647"/>
            <a:ext cx="16230600" cy="6864653"/>
          </a:xfrm>
          <a:custGeom>
            <a:avLst/>
            <a:gdLst/>
            <a:ahLst/>
            <a:cxnLst/>
            <a:rect l="l" t="t" r="r" b="b"/>
            <a:pathLst>
              <a:path w="16230600" h="6864653">
                <a:moveTo>
                  <a:pt x="0" y="0"/>
                </a:moveTo>
                <a:lnTo>
                  <a:pt x="16230600" y="0"/>
                </a:lnTo>
                <a:lnTo>
                  <a:pt x="16230600" y="6864653"/>
                </a:lnTo>
                <a:lnTo>
                  <a:pt x="0" y="686465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941" r="-1941" b="-19"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19215" y="1028700"/>
            <a:ext cx="8040085" cy="1321970"/>
            <a:chOff x="0" y="0"/>
            <a:chExt cx="10720114" cy="17626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20114" cy="1762626"/>
            </a:xfrm>
            <a:custGeom>
              <a:avLst/>
              <a:gdLst/>
              <a:ahLst/>
              <a:cxnLst/>
              <a:rect l="l" t="t" r="r" b="b"/>
              <a:pathLst>
                <a:path w="10720114" h="1762626">
                  <a:moveTo>
                    <a:pt x="0" y="0"/>
                  </a:moveTo>
                  <a:lnTo>
                    <a:pt x="10720114" y="0"/>
                  </a:lnTo>
                  <a:lnTo>
                    <a:pt x="10720114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0720114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Il </a:t>
              </a: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bestiario</a:t>
              </a:r>
              <a:endParaRPr lang="en-US" sz="3999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  <a:p>
              <a:pPr algn="r">
                <a:lnSpc>
                  <a:spcPts val="4799"/>
                </a:lnSpc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5" name="Freeform 5" descr="Immagine che contiene testo, libro, colorato, dipingendo  Descrizione generata automaticamente"/>
          <p:cNvSpPr/>
          <p:nvPr/>
        </p:nvSpPr>
        <p:spPr>
          <a:xfrm>
            <a:off x="1028700" y="1028700"/>
            <a:ext cx="8564543" cy="8229600"/>
          </a:xfrm>
          <a:custGeom>
            <a:avLst/>
            <a:gdLst/>
            <a:ahLst/>
            <a:cxnLst/>
            <a:rect l="l" t="t" r="r" b="b"/>
            <a:pathLst>
              <a:path w="8564543" h="8229600">
                <a:moveTo>
                  <a:pt x="0" y="0"/>
                </a:moveTo>
                <a:lnTo>
                  <a:pt x="8564543" y="0"/>
                </a:lnTo>
                <a:lnTo>
                  <a:pt x="856454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" r="-3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Freeform 6"/>
          <p:cNvSpPr/>
          <p:nvPr/>
        </p:nvSpPr>
        <p:spPr>
          <a:xfrm>
            <a:off x="9877411" y="3208194"/>
            <a:ext cx="7381889" cy="2923147"/>
          </a:xfrm>
          <a:custGeom>
            <a:avLst/>
            <a:gdLst/>
            <a:ahLst/>
            <a:cxnLst/>
            <a:rect l="l" t="t" r="r" b="b"/>
            <a:pathLst>
              <a:path w="7381889" h="2923147">
                <a:moveTo>
                  <a:pt x="0" y="0"/>
                </a:moveTo>
                <a:lnTo>
                  <a:pt x="7381889" y="0"/>
                </a:lnTo>
                <a:lnTo>
                  <a:pt x="7381889" y="2923147"/>
                </a:lnTo>
                <a:lnTo>
                  <a:pt x="0" y="29231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0" b="-50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7" name="Freeform 7" descr="Immagine che contiene dipinto, arte, Arti visive, interno  Descrizione generata automaticamente"/>
          <p:cNvSpPr/>
          <p:nvPr/>
        </p:nvSpPr>
        <p:spPr>
          <a:xfrm rot="-10800000">
            <a:off x="9877411" y="6390235"/>
            <a:ext cx="7381889" cy="2868065"/>
          </a:xfrm>
          <a:custGeom>
            <a:avLst/>
            <a:gdLst/>
            <a:ahLst/>
            <a:cxnLst/>
            <a:rect l="l" t="t" r="r" b="b"/>
            <a:pathLst>
              <a:path w="7381889" h="2868065">
                <a:moveTo>
                  <a:pt x="0" y="0"/>
                </a:moveTo>
                <a:lnTo>
                  <a:pt x="7381889" y="0"/>
                </a:lnTo>
                <a:lnTo>
                  <a:pt x="7381889" y="2868065"/>
                </a:lnTo>
                <a:lnTo>
                  <a:pt x="0" y="286806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9545" t="-112401" r="-61584" b="-78866"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40BFAB-7B1F-3944-5EA0-4E3375157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A6C03E6-2D18-0595-58CA-5FCAE699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9E494D-6731-A918-E211-9F6936076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8E355E7-F94B-D95E-BA5C-6E886F3EF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19937" y="1714500"/>
            <a:ext cx="0" cy="6858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magine 6" descr="Immagine che contiene disegno, dipinto, schizzo, arte&#10;&#10;Il contenuto generato dall'IA potrebbe non essere corretto.">
            <a:extLst>
              <a:ext uri="{FF2B5EF4-FFF2-40B4-BE49-F238E27FC236}">
                <a16:creationId xmlns:a16="http://schemas.microsoft.com/office/drawing/2014/main" id="{421F9631-E8D0-F7FD-E5BD-DE47D78343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502343" y="2395297"/>
            <a:ext cx="3077814" cy="7599549"/>
          </a:xfrm>
          <a:prstGeom prst="rect">
            <a:avLst/>
          </a:prstGeom>
        </p:spPr>
      </p:pic>
      <p:grpSp>
        <p:nvGrpSpPr>
          <p:cNvPr id="2" name="Group 2">
            <a:extLst>
              <a:ext uri="{FF2B5EF4-FFF2-40B4-BE49-F238E27FC236}">
                <a16:creationId xmlns:a16="http://schemas.microsoft.com/office/drawing/2014/main" id="{DD38723D-50E5-3631-004C-96A54B360734}"/>
              </a:ext>
            </a:extLst>
          </p:cNvPr>
          <p:cNvGrpSpPr/>
          <p:nvPr/>
        </p:nvGrpSpPr>
        <p:grpSpPr>
          <a:xfrm>
            <a:off x="7924800" y="3145188"/>
            <a:ext cx="4882864" cy="1219226"/>
            <a:chOff x="0" y="-3747104"/>
            <a:chExt cx="15074259" cy="550973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9354CD5-5029-BFA1-2BC2-8ECFA8850CAB}"/>
                </a:ext>
              </a:extLst>
            </p:cNvPr>
            <p:cNvSpPr/>
            <p:nvPr/>
          </p:nvSpPr>
          <p:spPr>
            <a:xfrm>
              <a:off x="0" y="0"/>
              <a:ext cx="10720114" cy="1762626"/>
            </a:xfrm>
            <a:custGeom>
              <a:avLst/>
              <a:gdLst/>
              <a:ahLst/>
              <a:cxnLst/>
              <a:rect l="l" t="t" r="r" b="b"/>
              <a:pathLst>
                <a:path w="10720114" h="1762626">
                  <a:moveTo>
                    <a:pt x="0" y="0"/>
                  </a:moveTo>
                  <a:lnTo>
                    <a:pt x="10720114" y="0"/>
                  </a:lnTo>
                  <a:lnTo>
                    <a:pt x="10720114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BFAA9EE-3C0A-E263-9E32-E371E71DA1D9}"/>
                </a:ext>
              </a:extLst>
            </p:cNvPr>
            <p:cNvSpPr txBox="1"/>
            <p:nvPr/>
          </p:nvSpPr>
          <p:spPr>
            <a:xfrm>
              <a:off x="4354145" y="-3747104"/>
              <a:ext cx="10720114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defTabSz="896112">
                <a:lnSpc>
                  <a:spcPts val="4703"/>
                </a:lnSpc>
                <a:spcAft>
                  <a:spcPts val="600"/>
                </a:spcAft>
              </a:pPr>
              <a:r>
                <a:rPr lang="en-US" sz="3919" kern="1200" spc="36" dirty="0">
                  <a:latin typeface="Libre Baskerville"/>
                  <a:ea typeface="+mn-ea"/>
                  <a:cs typeface="+mn-cs"/>
                  <a:sym typeface="Libre Baskerville"/>
                </a:rPr>
                <a:t>Il </a:t>
              </a:r>
              <a:r>
                <a:rPr lang="en-US" sz="3919" kern="1200" spc="36" dirty="0" err="1">
                  <a:latin typeface="Libre Baskerville"/>
                  <a:ea typeface="+mn-ea"/>
                  <a:cs typeface="+mn-cs"/>
                  <a:sym typeface="Libre Baskerville"/>
                </a:rPr>
                <a:t>bestiario</a:t>
              </a:r>
              <a:endParaRPr lang="en-US" sz="3919" kern="1200" spc="36" dirty="0">
                <a:latin typeface="Libre Baskerville"/>
                <a:ea typeface="+mn-ea"/>
                <a:cs typeface="+mn-cs"/>
                <a:sym typeface="Libre Baskerville"/>
              </a:endParaRPr>
            </a:p>
            <a:p>
              <a:pPr>
                <a:lnSpc>
                  <a:spcPts val="4799"/>
                </a:lnSpc>
                <a:spcAft>
                  <a:spcPts val="600"/>
                </a:spcAft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2E2ED0E-C329-A356-CE18-519F8AF92EF1}"/>
              </a:ext>
            </a:extLst>
          </p:cNvPr>
          <p:cNvSpPr txBox="1"/>
          <p:nvPr/>
        </p:nvSpPr>
        <p:spPr>
          <a:xfrm>
            <a:off x="1446978" y="3145188"/>
            <a:ext cx="7315200" cy="5953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it-IT" sz="3200" b="1" dirty="0">
                <a:latin typeface="Libre Baskerville" panose="02000000000000000000" pitchFamily="2" charset="0"/>
                <a:cs typeface="Times New Roman" panose="02020603050405020304" pitchFamily="18" charset="0"/>
              </a:rPr>
              <a:t>Elefante da combattimento </a:t>
            </a:r>
          </a:p>
          <a:p>
            <a:pPr algn="r"/>
            <a:r>
              <a:rPr lang="it-IT" sz="2400" dirty="0">
                <a:effectLst/>
                <a:latin typeface="Libre Baskerville" panose="02000000000000000000" pitchFamily="2" charset="0"/>
                <a:ea typeface="Calibri" panose="020F0502020204030204" pitchFamily="34" charset="0"/>
                <a:cs typeface="Arial" panose="020B0604020202020204" pitchFamily="34" charset="0"/>
              </a:rPr>
              <a:t>Sfondo rosso e colline verdastre con ciuffi di erba nera. Il pachiderma ha una s</a:t>
            </a:r>
            <a:r>
              <a:rPr lang="it-IT" sz="2400" dirty="0">
                <a:effectLst/>
                <a:latin typeface="Libre Baskerville" panose="020000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agoma allungata sulla cui groppa, legato con cinghia, è posizionato una specie di castello illustrazione tipica dei bestiari medievali che ricordano gli elefanti da combattimento dell'antichità. La proboscide si allarga sul fondo. Le zampe e la coda sembrano quelle di un cane. Dalla conformazione delle orecchie piccole rappresenterebbe un elefante indiano.</a:t>
            </a:r>
          </a:p>
          <a:p>
            <a:pPr algn="r">
              <a:lnSpc>
                <a:spcPct val="107000"/>
              </a:lnSpc>
              <a:spcAft>
                <a:spcPts val="800"/>
              </a:spcAft>
              <a:buNone/>
            </a:pPr>
            <a:endParaRPr lang="it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it-IT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it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it-IT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19469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78475" y="1961184"/>
            <a:ext cx="15852225" cy="6503024"/>
          </a:xfrm>
          <a:custGeom>
            <a:avLst/>
            <a:gdLst/>
            <a:ahLst/>
            <a:cxnLst/>
            <a:rect l="l" t="t" r="r" b="b"/>
            <a:pathLst>
              <a:path w="15852225" h="6503024">
                <a:moveTo>
                  <a:pt x="0" y="0"/>
                </a:moveTo>
                <a:lnTo>
                  <a:pt x="15852225" y="0"/>
                </a:lnTo>
                <a:lnTo>
                  <a:pt x="15852225" y="6503024"/>
                </a:lnTo>
                <a:lnTo>
                  <a:pt x="0" y="65030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755" t="-15888" r="-13554" b="-312873"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3" name="Group 3"/>
          <p:cNvGrpSpPr/>
          <p:nvPr/>
        </p:nvGrpSpPr>
        <p:grpSpPr>
          <a:xfrm>
            <a:off x="8840840" y="1028700"/>
            <a:ext cx="8040085" cy="2704911"/>
            <a:chOff x="0" y="0"/>
            <a:chExt cx="10720114" cy="360654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720114" cy="3606547"/>
            </a:xfrm>
            <a:custGeom>
              <a:avLst/>
              <a:gdLst/>
              <a:ahLst/>
              <a:cxnLst/>
              <a:rect l="l" t="t" r="r" b="b"/>
              <a:pathLst>
                <a:path w="10720114" h="3606547">
                  <a:moveTo>
                    <a:pt x="0" y="0"/>
                  </a:moveTo>
                  <a:lnTo>
                    <a:pt x="10720114" y="0"/>
                  </a:lnTo>
                  <a:lnTo>
                    <a:pt x="10720114" y="3606547"/>
                  </a:lnTo>
                  <a:lnTo>
                    <a:pt x="0" y="360654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0720114" cy="361607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800"/>
                </a:lnSpc>
              </a:pPr>
              <a:r>
                <a:rPr lang="en-US" sz="4000" spc="37" dirty="0" err="1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Citazioni</a:t>
              </a:r>
              <a:r>
                <a:rPr lang="en-US" sz="4000" spc="37" dirty="0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 </a:t>
              </a:r>
              <a:r>
                <a:rPr lang="en-US" sz="4000" spc="37" dirty="0" err="1">
                  <a:latin typeface="Libre Baskerville Italics"/>
                  <a:ea typeface="Libre Baskerville Italics"/>
                  <a:cs typeface="Libre Baskerville Italics"/>
                  <a:sym typeface="Libre Baskerville Italics"/>
                </a:rPr>
                <a:t>letterarie</a:t>
              </a:r>
              <a:endParaRPr lang="en-US" sz="4000" spc="37" dirty="0"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  <a:p>
              <a:pPr algn="r">
                <a:lnSpc>
                  <a:spcPts val="4800"/>
                </a:lnSpc>
              </a:pPr>
              <a:endParaRPr lang="en-US" sz="4000" i="1" spc="37" dirty="0">
                <a:solidFill>
                  <a:srgbClr val="015138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7062807" y="6605505"/>
            <a:ext cx="9706545" cy="3476708"/>
          </a:xfrm>
          <a:custGeom>
            <a:avLst/>
            <a:gdLst/>
            <a:ahLst/>
            <a:cxnLst/>
            <a:rect l="l" t="t" r="r" b="b"/>
            <a:pathLst>
              <a:path w="9706545" h="3476708">
                <a:moveTo>
                  <a:pt x="0" y="0"/>
                </a:moveTo>
                <a:lnTo>
                  <a:pt x="9706545" y="0"/>
                </a:lnTo>
                <a:lnTo>
                  <a:pt x="9706545" y="3476708"/>
                </a:lnTo>
                <a:lnTo>
                  <a:pt x="0" y="34767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7" name="Group 7"/>
          <p:cNvGrpSpPr/>
          <p:nvPr/>
        </p:nvGrpSpPr>
        <p:grpSpPr>
          <a:xfrm>
            <a:off x="7062807" y="7393892"/>
            <a:ext cx="9967893" cy="2140633"/>
            <a:chOff x="0" y="0"/>
            <a:chExt cx="13290524" cy="285417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290524" cy="2854178"/>
            </a:xfrm>
            <a:custGeom>
              <a:avLst/>
              <a:gdLst/>
              <a:ahLst/>
              <a:cxnLst/>
              <a:rect l="l" t="t" r="r" b="b"/>
              <a:pathLst>
                <a:path w="13290524" h="2854178">
                  <a:moveTo>
                    <a:pt x="0" y="0"/>
                  </a:moveTo>
                  <a:lnTo>
                    <a:pt x="13290524" y="0"/>
                  </a:lnTo>
                  <a:lnTo>
                    <a:pt x="13290524" y="2854178"/>
                  </a:lnTo>
                  <a:lnTo>
                    <a:pt x="0" y="285417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250677"/>
              <a:ext cx="13290524" cy="260350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4919"/>
                </a:lnSpc>
              </a:pP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“Così vada poi </a:t>
              </a:r>
              <a:r>
                <a:rPr lang="en-US" sz="4099" dirty="0" err="1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che</a:t>
              </a: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 li è il </a:t>
              </a:r>
              <a:r>
                <a:rPr lang="en-US" sz="4099" dirty="0" err="1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mio</a:t>
              </a: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4099" dirty="0" err="1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destino</a:t>
              </a: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”, </a:t>
              </a:r>
            </a:p>
            <a:p>
              <a:pPr algn="ctr">
                <a:lnSpc>
                  <a:spcPts val="4919"/>
                </a:lnSpc>
              </a:pP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Francesco Petrarca, </a:t>
              </a:r>
              <a:r>
                <a:rPr lang="en-US" sz="4099" dirty="0" err="1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Canzoniere</a:t>
              </a: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, </a:t>
              </a:r>
            </a:p>
            <a:p>
              <a:pPr algn="ctr">
                <a:lnSpc>
                  <a:spcPts val="4919"/>
                </a:lnSpc>
              </a:pPr>
              <a:r>
                <a:rPr lang="en-US" sz="4099" dirty="0">
                  <a:solidFill>
                    <a:srgbClr val="000000"/>
                  </a:solidFill>
                  <a:latin typeface="Railey"/>
                  <a:ea typeface="Railey"/>
                  <a:cs typeface="Railey"/>
                  <a:sym typeface="Railey"/>
                </a:rPr>
                <a:t>canzone CCCXXXI (331). </a:t>
              </a: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33400" y="1070457"/>
            <a:ext cx="8040085" cy="969497"/>
            <a:chOff x="0" y="0"/>
            <a:chExt cx="10720114" cy="12926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0720114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Messaggi</a:t>
              </a: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di </a:t>
              </a: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virtù</a:t>
              </a:r>
              <a:endParaRPr lang="en-US" sz="3999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5" name="Freeform 5" descr="Immagine che contiene testo  Descrizione generata automaticamente"/>
          <p:cNvSpPr/>
          <p:nvPr/>
        </p:nvSpPr>
        <p:spPr>
          <a:xfrm>
            <a:off x="1028700" y="1998196"/>
            <a:ext cx="8343900" cy="3692347"/>
          </a:xfrm>
          <a:custGeom>
            <a:avLst/>
            <a:gdLst/>
            <a:ahLst/>
            <a:cxnLst/>
            <a:rect l="l" t="t" r="r" b="b"/>
            <a:pathLst>
              <a:path w="16230600" h="6615840">
                <a:moveTo>
                  <a:pt x="0" y="0"/>
                </a:moveTo>
                <a:lnTo>
                  <a:pt x="16230600" y="0"/>
                </a:lnTo>
                <a:lnTo>
                  <a:pt x="16230600" y="6615840"/>
                </a:lnTo>
                <a:lnTo>
                  <a:pt x="0" y="66158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1427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Freeform 6"/>
          <p:cNvSpPr/>
          <p:nvPr/>
        </p:nvSpPr>
        <p:spPr>
          <a:xfrm>
            <a:off x="9375913" y="2597294"/>
            <a:ext cx="8343900" cy="2452043"/>
          </a:xfrm>
          <a:custGeom>
            <a:avLst/>
            <a:gdLst/>
            <a:ahLst/>
            <a:cxnLst/>
            <a:rect l="l" t="t" r="r" b="b"/>
            <a:pathLst>
              <a:path w="9706545" h="3476708">
                <a:moveTo>
                  <a:pt x="0" y="0"/>
                </a:moveTo>
                <a:lnTo>
                  <a:pt x="9706545" y="0"/>
                </a:lnTo>
                <a:lnTo>
                  <a:pt x="9706545" y="3476708"/>
                </a:lnTo>
                <a:lnTo>
                  <a:pt x="0" y="34767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7" name="Group 7"/>
          <p:cNvGrpSpPr/>
          <p:nvPr/>
        </p:nvGrpSpPr>
        <p:grpSpPr>
          <a:xfrm>
            <a:off x="10363200" y="3086100"/>
            <a:ext cx="6227966" cy="1835686"/>
            <a:chOff x="0" y="0"/>
            <a:chExt cx="9660076" cy="347038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660077" cy="3470382"/>
            </a:xfrm>
            <a:custGeom>
              <a:avLst/>
              <a:gdLst/>
              <a:ahLst/>
              <a:cxnLst/>
              <a:rect l="l" t="t" r="r" b="b"/>
              <a:pathLst>
                <a:path w="9660077" h="3470382">
                  <a:moveTo>
                    <a:pt x="0" y="0"/>
                  </a:moveTo>
                  <a:lnTo>
                    <a:pt x="9660077" y="0"/>
                  </a:lnTo>
                  <a:lnTo>
                    <a:pt x="9660077" y="3470382"/>
                  </a:lnTo>
                  <a:lnTo>
                    <a:pt x="0" y="347038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0"/>
              <a:ext cx="9660076" cy="347038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5999"/>
                </a:lnSpc>
              </a:pPr>
              <a:r>
                <a:rPr lang="en-US" sz="3600" spc="4" dirty="0">
                  <a:latin typeface="Railey"/>
                  <a:ea typeface="Railey"/>
                  <a:cs typeface="Railey"/>
                  <a:sym typeface="Railey"/>
                </a:rPr>
                <a:t>“Chi </a:t>
              </a:r>
              <a:r>
                <a:rPr lang="en-US" sz="3600" spc="4" dirty="0" err="1">
                  <a:latin typeface="Railey"/>
                  <a:ea typeface="Railey"/>
                  <a:cs typeface="Railey"/>
                  <a:sym typeface="Railey"/>
                </a:rPr>
                <a:t>crede</a:t>
              </a:r>
              <a:r>
                <a:rPr lang="en-US" sz="3600" spc="4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4" dirty="0" err="1">
                  <a:latin typeface="Railey"/>
                  <a:ea typeface="Railey"/>
                  <a:cs typeface="Railey"/>
                  <a:sym typeface="Railey"/>
                </a:rPr>
                <a:t>nei</a:t>
              </a:r>
              <a:r>
                <a:rPr lang="en-US" sz="3600" spc="4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4" dirty="0" err="1">
                  <a:latin typeface="Railey"/>
                  <a:ea typeface="Railey"/>
                  <a:cs typeface="Railey"/>
                  <a:sym typeface="Railey"/>
                </a:rPr>
                <a:t>fiorini</a:t>
              </a:r>
              <a:r>
                <a:rPr lang="en-US" sz="3600" spc="4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4" dirty="0" err="1">
                  <a:latin typeface="Railey"/>
                  <a:ea typeface="Railey"/>
                  <a:cs typeface="Railey"/>
                  <a:sym typeface="Railey"/>
                </a:rPr>
                <a:t>trovar</a:t>
              </a:r>
              <a:r>
                <a:rPr lang="en-US" sz="3600" spc="4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4" dirty="0" err="1">
                  <a:latin typeface="Railey"/>
                  <a:ea typeface="Railey"/>
                  <a:cs typeface="Railey"/>
                  <a:sym typeface="Railey"/>
                </a:rPr>
                <a:t>riposo</a:t>
              </a:r>
              <a:r>
                <a:rPr lang="en-US" sz="3600" spc="4" dirty="0">
                  <a:latin typeface="Railey"/>
                  <a:ea typeface="Railey"/>
                  <a:cs typeface="Railey"/>
                  <a:sym typeface="Railey"/>
                </a:rPr>
                <a:t>, </a:t>
              </a:r>
            </a:p>
            <a:p>
              <a:pPr algn="ctr">
                <a:lnSpc>
                  <a:spcPts val="5999"/>
                </a:lnSpc>
              </a:pP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cerca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l’amaro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e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fugge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la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dolcezza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”</a:t>
              </a:r>
            </a:p>
            <a:p>
              <a:pPr algn="l">
                <a:lnSpc>
                  <a:spcPts val="5999"/>
                </a:lnSpc>
              </a:pPr>
              <a:endParaRPr lang="en-US" sz="4999" spc="8" dirty="0">
                <a:solidFill>
                  <a:srgbClr val="015138"/>
                </a:solidFill>
                <a:latin typeface="Railey"/>
                <a:ea typeface="Railey"/>
                <a:cs typeface="Railey"/>
                <a:sym typeface="Railey"/>
              </a:endParaRPr>
            </a:p>
          </p:txBody>
        </p:sp>
      </p:grpSp>
      <p:pic>
        <p:nvPicPr>
          <p:cNvPr id="10" name="Immagine 9">
            <a:extLst>
              <a:ext uri="{FF2B5EF4-FFF2-40B4-BE49-F238E27FC236}">
                <a16:creationId xmlns:a16="http://schemas.microsoft.com/office/drawing/2014/main" id="{FBD440AB-C619-2694-6728-E73D6E00F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" y="5905500"/>
            <a:ext cx="8702250" cy="3352800"/>
          </a:xfrm>
          <a:prstGeom prst="rect">
            <a:avLst/>
          </a:prstGeom>
        </p:spPr>
      </p:pic>
      <p:sp>
        <p:nvSpPr>
          <p:cNvPr id="12" name="Freeform 6"/>
          <p:cNvSpPr/>
          <p:nvPr/>
        </p:nvSpPr>
        <p:spPr>
          <a:xfrm>
            <a:off x="9372600" y="6288157"/>
            <a:ext cx="8420101" cy="2602787"/>
          </a:xfrm>
          <a:custGeom>
            <a:avLst/>
            <a:gdLst/>
            <a:ahLst/>
            <a:cxnLst/>
            <a:rect l="l" t="t" r="r" b="b"/>
            <a:pathLst>
              <a:path w="9706545" h="3476708">
                <a:moveTo>
                  <a:pt x="0" y="0"/>
                </a:moveTo>
                <a:lnTo>
                  <a:pt x="9706545" y="0"/>
                </a:lnTo>
                <a:lnTo>
                  <a:pt x="9706545" y="3476708"/>
                </a:lnTo>
                <a:lnTo>
                  <a:pt x="0" y="34767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13" name="Group 7"/>
          <p:cNvGrpSpPr/>
          <p:nvPr/>
        </p:nvGrpSpPr>
        <p:grpSpPr>
          <a:xfrm>
            <a:off x="9829111" y="6904173"/>
            <a:ext cx="7544489" cy="2742245"/>
            <a:chOff x="0" y="-185944"/>
            <a:chExt cx="10059319" cy="3656326"/>
          </a:xfrm>
        </p:grpSpPr>
        <p:sp>
          <p:nvSpPr>
            <p:cNvPr id="14" name="Freeform 8"/>
            <p:cNvSpPr/>
            <p:nvPr/>
          </p:nvSpPr>
          <p:spPr>
            <a:xfrm>
              <a:off x="0" y="0"/>
              <a:ext cx="9660077" cy="3470382"/>
            </a:xfrm>
            <a:custGeom>
              <a:avLst/>
              <a:gdLst/>
              <a:ahLst/>
              <a:cxnLst/>
              <a:rect l="l" t="t" r="r" b="b"/>
              <a:pathLst>
                <a:path w="9660077" h="3470382">
                  <a:moveTo>
                    <a:pt x="0" y="0"/>
                  </a:moveTo>
                  <a:lnTo>
                    <a:pt x="9660077" y="0"/>
                  </a:lnTo>
                  <a:lnTo>
                    <a:pt x="9660077" y="3470382"/>
                  </a:lnTo>
                  <a:lnTo>
                    <a:pt x="0" y="347038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15" name="TextBox 9"/>
            <p:cNvSpPr txBox="1"/>
            <p:nvPr/>
          </p:nvSpPr>
          <p:spPr>
            <a:xfrm>
              <a:off x="399243" y="-185944"/>
              <a:ext cx="9660076" cy="347038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5999"/>
                </a:lnSpc>
              </a:pP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“La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virtù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fa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dei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fiorini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acquisire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,</a:t>
              </a:r>
            </a:p>
            <a:p>
              <a:pPr algn="ctr">
                <a:lnSpc>
                  <a:spcPts val="5999"/>
                </a:lnSpc>
              </a:pP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li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fiorini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non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possono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la </a:t>
              </a:r>
              <a:r>
                <a:rPr lang="en-US" sz="3600" spc="8" dirty="0" err="1">
                  <a:latin typeface="Railey"/>
                  <a:ea typeface="Railey"/>
                  <a:cs typeface="Railey"/>
                  <a:sym typeface="Railey"/>
                </a:rPr>
                <a:t>virtù</a:t>
              </a:r>
              <a:r>
                <a:rPr lang="en-US" sz="3600" spc="8" dirty="0">
                  <a:latin typeface="Railey"/>
                  <a:ea typeface="Railey"/>
                  <a:cs typeface="Railey"/>
                  <a:sym typeface="Railey"/>
                </a:rPr>
                <a:t> dare”. </a:t>
              </a:r>
            </a:p>
            <a:p>
              <a:pPr algn="l">
                <a:lnSpc>
                  <a:spcPts val="5999"/>
                </a:lnSpc>
              </a:pPr>
              <a:endParaRPr lang="en-US" sz="4999" spc="8" dirty="0">
                <a:solidFill>
                  <a:srgbClr val="015138"/>
                </a:solidFill>
                <a:latin typeface="Railey"/>
                <a:ea typeface="Railey"/>
                <a:cs typeface="Railey"/>
                <a:sym typeface="Railey"/>
              </a:endParaRP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Immagine che contiene testo  Descrizione generata automaticamente"/>
          <p:cNvSpPr/>
          <p:nvPr/>
        </p:nvSpPr>
        <p:spPr>
          <a:xfrm>
            <a:off x="9982200" y="1866900"/>
            <a:ext cx="7277100" cy="2746882"/>
          </a:xfrm>
          <a:custGeom>
            <a:avLst/>
            <a:gdLst/>
            <a:ahLst/>
            <a:cxnLst/>
            <a:rect l="l" t="t" r="r" b="b"/>
            <a:pathLst>
              <a:path w="7437890" h="2949119">
                <a:moveTo>
                  <a:pt x="0" y="0"/>
                </a:moveTo>
                <a:lnTo>
                  <a:pt x="7437890" y="0"/>
                </a:lnTo>
                <a:lnTo>
                  <a:pt x="7437890" y="2949119"/>
                </a:lnTo>
                <a:lnTo>
                  <a:pt x="0" y="294911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2" r="-32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 descr="Immagine che contiene tagliato  Descrizione generata automaticamente"/>
          <p:cNvSpPr/>
          <p:nvPr/>
        </p:nvSpPr>
        <p:spPr>
          <a:xfrm>
            <a:off x="1028700" y="1866900"/>
            <a:ext cx="7810500" cy="2746882"/>
          </a:xfrm>
          <a:custGeom>
            <a:avLst/>
            <a:gdLst/>
            <a:ahLst/>
            <a:cxnLst/>
            <a:rect l="l" t="t" r="r" b="b"/>
            <a:pathLst>
              <a:path w="8792710" h="3585082">
                <a:moveTo>
                  <a:pt x="0" y="0"/>
                </a:moveTo>
                <a:lnTo>
                  <a:pt x="8792710" y="0"/>
                </a:lnTo>
                <a:lnTo>
                  <a:pt x="8792710" y="3585082"/>
                </a:lnTo>
                <a:lnTo>
                  <a:pt x="0" y="35850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0" r="-40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Freeform 4" descr="Immagine che contiene pietra  Descrizione generata automaticamente"/>
          <p:cNvSpPr/>
          <p:nvPr/>
        </p:nvSpPr>
        <p:spPr>
          <a:xfrm>
            <a:off x="1028700" y="6223636"/>
            <a:ext cx="7810500" cy="3149923"/>
          </a:xfrm>
          <a:custGeom>
            <a:avLst/>
            <a:gdLst/>
            <a:ahLst/>
            <a:cxnLst/>
            <a:rect l="l" t="t" r="r" b="b"/>
            <a:pathLst>
              <a:path w="8792710" h="3713293">
                <a:moveTo>
                  <a:pt x="0" y="0"/>
                </a:moveTo>
                <a:lnTo>
                  <a:pt x="8792710" y="0"/>
                </a:lnTo>
                <a:lnTo>
                  <a:pt x="8792710" y="3713293"/>
                </a:lnTo>
                <a:lnTo>
                  <a:pt x="0" y="37132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44" t="-236" r="-1479"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5" name="Freeform 5" descr="Immagine che contiene testo  Descrizione generata automaticamente"/>
          <p:cNvSpPr/>
          <p:nvPr/>
        </p:nvSpPr>
        <p:spPr>
          <a:xfrm>
            <a:off x="9982200" y="6223636"/>
            <a:ext cx="7277100" cy="3149923"/>
          </a:xfrm>
          <a:custGeom>
            <a:avLst/>
            <a:gdLst/>
            <a:ahLst/>
            <a:cxnLst/>
            <a:rect l="l" t="t" r="r" b="b"/>
            <a:pathLst>
              <a:path w="7437890" h="3149923">
                <a:moveTo>
                  <a:pt x="0" y="0"/>
                </a:moveTo>
                <a:lnTo>
                  <a:pt x="7437890" y="0"/>
                </a:lnTo>
                <a:lnTo>
                  <a:pt x="7437890" y="3149923"/>
                </a:lnTo>
                <a:lnTo>
                  <a:pt x="0" y="314992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4632" t="-127345" r="-15073" b="-206007"/>
            </a:stretch>
          </a:blipFill>
        </p:spPr>
        <p:txBody>
          <a:bodyPr/>
          <a:lstStyle/>
          <a:p>
            <a:endParaRPr lang="it-IT"/>
          </a:p>
        </p:txBody>
      </p:sp>
      <p:grpSp>
        <p:nvGrpSpPr>
          <p:cNvPr id="6" name="Group 6"/>
          <p:cNvGrpSpPr/>
          <p:nvPr/>
        </p:nvGrpSpPr>
        <p:grpSpPr>
          <a:xfrm>
            <a:off x="1028700" y="5271481"/>
            <a:ext cx="16305814" cy="4912820"/>
            <a:chOff x="0" y="-5376414"/>
            <a:chExt cx="21371322" cy="643901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272742" cy="1062604"/>
            </a:xfrm>
            <a:custGeom>
              <a:avLst/>
              <a:gdLst/>
              <a:ahLst/>
              <a:cxnLst/>
              <a:rect l="l" t="t" r="r" b="b"/>
              <a:pathLst>
                <a:path w="21272742" h="1062604">
                  <a:moveTo>
                    <a:pt x="0" y="0"/>
                  </a:moveTo>
                  <a:lnTo>
                    <a:pt x="21272742" y="0"/>
                  </a:lnTo>
                  <a:lnTo>
                    <a:pt x="21272742" y="1062604"/>
                  </a:lnTo>
                  <a:lnTo>
                    <a:pt x="0" y="106260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98580" y="-5376414"/>
              <a:ext cx="21272742" cy="1053079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2879"/>
                </a:lnSpc>
              </a:pPr>
              <a:r>
                <a:rPr lang="en-US" sz="2800" b="1" spc="22" dirty="0" err="1">
                  <a:solidFill>
                    <a:srgbClr val="000000"/>
                  </a:solidFill>
                  <a:latin typeface="Libre Baskerville" panose="02000000000000000000" pitchFamily="2" charset="0"/>
                  <a:ea typeface="Libre Baskerville Bold"/>
                  <a:cs typeface="Libre Baskerville Bold"/>
                  <a:sym typeface="Libre Baskerville Bold"/>
                </a:rPr>
                <a:t>Virtù</a:t>
              </a:r>
              <a:r>
                <a:rPr lang="en-US" sz="2800" b="1" spc="22" dirty="0">
                  <a:solidFill>
                    <a:srgbClr val="000000"/>
                  </a:solidFill>
                  <a:latin typeface="Libre Baskerville" panose="02000000000000000000" pitchFamily="2" charset="0"/>
                  <a:ea typeface="Libre Baskerville Bold"/>
                  <a:cs typeface="Libre Baskerville Bold"/>
                  <a:sym typeface="Libre Baskerville Bold"/>
                </a:rPr>
                <a:t> </a:t>
              </a:r>
              <a:r>
                <a:rPr lang="en-US" sz="2800" b="1" spc="22" dirty="0" err="1">
                  <a:solidFill>
                    <a:srgbClr val="000000"/>
                  </a:solidFill>
                  <a:latin typeface="Libre Baskerville" panose="02000000000000000000" pitchFamily="2" charset="0"/>
                  <a:ea typeface="Libre Baskerville Bold"/>
                  <a:cs typeface="Libre Baskerville Bold"/>
                  <a:sym typeface="Libre Baskerville Bold"/>
                </a:rPr>
                <a:t>teologali</a:t>
              </a:r>
              <a:r>
                <a:rPr lang="en-US" sz="2800" b="1" spc="22" dirty="0">
                  <a:solidFill>
                    <a:srgbClr val="000000"/>
                  </a:solidFill>
                  <a:latin typeface="Libre Baskerville" panose="02000000000000000000" pitchFamily="2" charset="0"/>
                  <a:ea typeface="Libre Baskerville Bold"/>
                  <a:cs typeface="Libre Baskerville Bold"/>
                  <a:sym typeface="Libre Baskerville Bold"/>
                </a:rPr>
                <a:t>: </a:t>
              </a:r>
              <a:r>
                <a:rPr lang="en-US" sz="2800" spc="22" dirty="0">
                  <a:solidFill>
                    <a:srgbClr val="000000"/>
                  </a:solidFill>
                  <a:latin typeface="Libre Baskerville" panose="02000000000000000000" pitchFamily="2" charset="0"/>
                  <a:ea typeface="Libre Baskerville"/>
                  <a:cs typeface="Libre Baskerville"/>
                  <a:sym typeface="Libre Baskerville"/>
                </a:rPr>
                <a:t>Fede, Speranza, </a:t>
              </a:r>
              <a:r>
                <a:rPr lang="en-US" sz="2800" spc="22" dirty="0" err="1">
                  <a:solidFill>
                    <a:srgbClr val="000000"/>
                  </a:solidFill>
                  <a:latin typeface="Libre Baskerville" panose="02000000000000000000" pitchFamily="2" charset="0"/>
                  <a:ea typeface="Libre Baskerville"/>
                  <a:cs typeface="Libre Baskerville"/>
                  <a:sym typeface="Libre Baskerville"/>
                </a:rPr>
                <a:t>Carità</a:t>
              </a:r>
              <a:endParaRPr lang="en-US" sz="2800" spc="22" dirty="0">
                <a:solidFill>
                  <a:srgbClr val="0000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endParaRPr>
            </a:p>
            <a:p>
              <a:pPr algn="l">
                <a:lnSpc>
                  <a:spcPts val="2879"/>
                </a:lnSpc>
              </a:pPr>
              <a:endParaRPr lang="en-US" sz="2400" spc="22" dirty="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219214" y="1028700"/>
            <a:ext cx="8040085" cy="1321970"/>
            <a:chOff x="0" y="0"/>
            <a:chExt cx="10720114" cy="176262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720114" cy="1762626"/>
            </a:xfrm>
            <a:custGeom>
              <a:avLst/>
              <a:gdLst/>
              <a:ahLst/>
              <a:cxnLst/>
              <a:rect l="l" t="t" r="r" b="b"/>
              <a:pathLst>
                <a:path w="10720114" h="1762626">
                  <a:moveTo>
                    <a:pt x="0" y="0"/>
                  </a:moveTo>
                  <a:lnTo>
                    <a:pt x="10720114" y="0"/>
                  </a:lnTo>
                  <a:lnTo>
                    <a:pt x="10720114" y="1762626"/>
                  </a:lnTo>
                  <a:lnTo>
                    <a:pt x="0" y="17626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10720114" cy="176262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Virtù</a:t>
              </a:r>
              <a:endParaRPr lang="en-US" sz="3999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  <a:p>
              <a:pPr algn="r">
                <a:lnSpc>
                  <a:spcPts val="4799"/>
                </a:lnSpc>
              </a:pPr>
              <a:endParaRPr lang="en-US" sz="3999" spc="37" dirty="0">
                <a:solidFill>
                  <a:srgbClr val="015138"/>
                </a:solidFill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8D0F19D-BA54-3DEE-937A-80F0DE012AC7}"/>
              </a:ext>
            </a:extLst>
          </p:cNvPr>
          <p:cNvSpPr txBox="1"/>
          <p:nvPr/>
        </p:nvSpPr>
        <p:spPr>
          <a:xfrm>
            <a:off x="968828" y="9572493"/>
            <a:ext cx="141949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spc="22" dirty="0" err="1">
                <a:solidFill>
                  <a:srgbClr val="000000"/>
                </a:solidFill>
                <a:latin typeface="Libre Baskerville" panose="02000000000000000000" pitchFamily="2" charset="0"/>
                <a:ea typeface="Libre Baskerville Bold"/>
                <a:cs typeface="Libre Baskerville Bold"/>
                <a:sym typeface="Libre Baskerville Bold"/>
              </a:rPr>
              <a:t>Virtù</a:t>
            </a:r>
            <a:r>
              <a:rPr lang="en-US" sz="2800" b="1" spc="22" dirty="0">
                <a:solidFill>
                  <a:srgbClr val="000000"/>
                </a:solidFill>
                <a:latin typeface="Libre Baskerville" panose="02000000000000000000" pitchFamily="2" charset="0"/>
                <a:ea typeface="Libre Baskerville Bold"/>
                <a:cs typeface="Libre Baskerville Bold"/>
                <a:sym typeface="Libre Baskerville Bold"/>
              </a:rPr>
              <a:t> </a:t>
            </a:r>
            <a:r>
              <a:rPr lang="en-US" sz="2800" b="1" spc="22" dirty="0" err="1">
                <a:solidFill>
                  <a:srgbClr val="000000"/>
                </a:solidFill>
                <a:latin typeface="Libre Baskerville" panose="02000000000000000000" pitchFamily="2" charset="0"/>
                <a:ea typeface="Libre Baskerville Bold"/>
                <a:cs typeface="Libre Baskerville Bold"/>
                <a:sym typeface="Libre Baskerville Bold"/>
              </a:rPr>
              <a:t>cardinali</a:t>
            </a:r>
            <a:r>
              <a:rPr lang="en-US" sz="2800" b="1" spc="22" dirty="0">
                <a:solidFill>
                  <a:srgbClr val="000000"/>
                </a:solidFill>
                <a:latin typeface="Libre Baskerville" panose="02000000000000000000" pitchFamily="2" charset="0"/>
                <a:ea typeface="Libre Baskerville Bold"/>
                <a:cs typeface="Libre Baskerville Bold"/>
                <a:sym typeface="Libre Baskerville Bold"/>
              </a:rPr>
              <a:t>: </a:t>
            </a:r>
            <a:r>
              <a:rPr lang="en-US" sz="2800" spc="22" dirty="0" err="1">
                <a:solidFill>
                  <a:srgbClr val="0000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rPr>
              <a:t>Prudenza</a:t>
            </a:r>
            <a:r>
              <a:rPr lang="en-US" sz="2800" spc="22" dirty="0">
                <a:solidFill>
                  <a:srgbClr val="0000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rPr>
              <a:t>, </a:t>
            </a:r>
            <a:r>
              <a:rPr lang="en-US" sz="2800" spc="22" dirty="0" err="1">
                <a:solidFill>
                  <a:srgbClr val="0000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rPr>
              <a:t>Giustizia</a:t>
            </a:r>
            <a:r>
              <a:rPr lang="en-US" sz="2800" spc="22" dirty="0">
                <a:solidFill>
                  <a:srgbClr val="0000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rPr>
              <a:t>, Fortezza, </a:t>
            </a:r>
            <a:r>
              <a:rPr lang="en-US" sz="2800" spc="22" dirty="0" err="1">
                <a:solidFill>
                  <a:srgbClr val="000000"/>
                </a:solidFill>
                <a:latin typeface="Libre Baskerville" panose="02000000000000000000" pitchFamily="2" charset="0"/>
                <a:ea typeface="Libre Baskerville"/>
                <a:cs typeface="Libre Baskerville"/>
                <a:sym typeface="Libre Baskerville"/>
              </a:rPr>
              <a:t>Temperanza</a:t>
            </a:r>
            <a:endParaRPr lang="it-IT" sz="2800" dirty="0">
              <a:latin typeface="Libre Baskerville" panose="02000000000000000000" pitchFamily="2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400800" y="3086099"/>
            <a:ext cx="9336471" cy="969497"/>
            <a:chOff x="0" y="0"/>
            <a:chExt cx="12448629" cy="1292662"/>
          </a:xfrm>
        </p:grpSpPr>
        <p:sp>
          <p:nvSpPr>
            <p:cNvPr id="3" name="Freeform 3"/>
            <p:cNvSpPr/>
            <p:nvPr/>
          </p:nvSpPr>
          <p:spPr>
            <a:xfrm>
              <a:off x="1728515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0720114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999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La musica</a:t>
              </a:r>
            </a:p>
          </p:txBody>
        </p:sp>
      </p:grpSp>
      <p:sp>
        <p:nvSpPr>
          <p:cNvPr id="5" name="Freeform 5" descr="Immagine che contiene tagliato  Descrizione generata automaticamente"/>
          <p:cNvSpPr/>
          <p:nvPr/>
        </p:nvSpPr>
        <p:spPr>
          <a:xfrm>
            <a:off x="1028700" y="1998197"/>
            <a:ext cx="7658100" cy="3145303"/>
          </a:xfrm>
          <a:custGeom>
            <a:avLst/>
            <a:gdLst/>
            <a:ahLst/>
            <a:cxnLst/>
            <a:rect l="l" t="t" r="r" b="b"/>
            <a:pathLst>
              <a:path w="16230600" h="7260104">
                <a:moveTo>
                  <a:pt x="0" y="0"/>
                </a:moveTo>
                <a:lnTo>
                  <a:pt x="16230600" y="0"/>
                </a:lnTo>
                <a:lnTo>
                  <a:pt x="16230600" y="7260103"/>
                </a:lnTo>
                <a:lnTo>
                  <a:pt x="0" y="72601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312" r="-10807"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8D0068E5-7A7F-C88E-751A-DA516099B6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521" y="5348054"/>
            <a:ext cx="7657280" cy="3425928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A71AE4C3-0E71-79D5-6F02-CA4A9F284C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5348054"/>
            <a:ext cx="8114479" cy="3459459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AB83CD-3509-AF5B-0E99-63AB86910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627D3D0-709B-CB9D-DD3F-A8ACEFCAA2A1}"/>
              </a:ext>
            </a:extLst>
          </p:cNvPr>
          <p:cNvGrpSpPr/>
          <p:nvPr/>
        </p:nvGrpSpPr>
        <p:grpSpPr>
          <a:xfrm>
            <a:off x="6674321" y="1028700"/>
            <a:ext cx="10584978" cy="4679382"/>
            <a:chOff x="-3393190" y="0"/>
            <a:chExt cx="14113304" cy="6239175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DD204679-6E7F-4DE7-FA2D-425DA52FBB8C}"/>
                </a:ext>
              </a:extLst>
            </p:cNvPr>
            <p:cNvSpPr/>
            <p:nvPr/>
          </p:nvSpPr>
          <p:spPr>
            <a:xfrm>
              <a:off x="0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3B0D3DC-F028-73F6-30C0-87B9E1E8B038}"/>
                </a:ext>
              </a:extLst>
            </p:cNvPr>
            <p:cNvSpPr txBox="1"/>
            <p:nvPr/>
          </p:nvSpPr>
          <p:spPr>
            <a:xfrm>
              <a:off x="-3393190" y="4946512"/>
              <a:ext cx="10720114" cy="129266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La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predica</a:t>
              </a: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ignorata</a:t>
              </a:r>
              <a:endParaRPr lang="en-US" sz="3000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7" name="Immagine 6" descr="Immagine che contiene dipinto, arte, Arti visive, portafotografie&#10;&#10;Il contenuto generato dall'IA potrebbe non essere corretto.">
            <a:extLst>
              <a:ext uri="{FF2B5EF4-FFF2-40B4-BE49-F238E27FC236}">
                <a16:creationId xmlns:a16="http://schemas.microsoft.com/office/drawing/2014/main" id="{0E3A5612-1C79-5AEA-4CD9-1ABD9FBA1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2" t="12222" r="45108" b="7037"/>
          <a:stretch/>
        </p:blipFill>
        <p:spPr>
          <a:xfrm rot="16200000">
            <a:off x="4194175" y="-1156070"/>
            <a:ext cx="3346450" cy="9448800"/>
          </a:xfrm>
          <a:prstGeom prst="rect">
            <a:avLst/>
          </a:prstGeom>
        </p:spPr>
      </p:pic>
      <p:grpSp>
        <p:nvGrpSpPr>
          <p:cNvPr id="9" name="Group 2"/>
          <p:cNvGrpSpPr/>
          <p:nvPr/>
        </p:nvGrpSpPr>
        <p:grpSpPr>
          <a:xfrm>
            <a:off x="9066814" y="8484913"/>
            <a:ext cx="9775113" cy="1158122"/>
            <a:chOff x="0" y="0"/>
            <a:chExt cx="13033485" cy="1544162"/>
          </a:xfrm>
        </p:grpSpPr>
        <p:sp>
          <p:nvSpPr>
            <p:cNvPr id="10" name="Freeform 3"/>
            <p:cNvSpPr/>
            <p:nvPr/>
          </p:nvSpPr>
          <p:spPr>
            <a:xfrm>
              <a:off x="0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 sz="3000"/>
            </a:p>
          </p:txBody>
        </p:sp>
        <p:sp>
          <p:nvSpPr>
            <p:cNvPr id="11" name="TextBox 4"/>
            <p:cNvSpPr txBox="1"/>
            <p:nvPr/>
          </p:nvSpPr>
          <p:spPr>
            <a:xfrm>
              <a:off x="2211771" y="251500"/>
              <a:ext cx="10821714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>
                <a:lnSpc>
                  <a:spcPts val="4799"/>
                </a:lnSpc>
              </a:pP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Donna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che</a:t>
              </a: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corteggia</a:t>
              </a: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l’uomo</a:t>
              </a:r>
              <a:endParaRPr lang="en-US" sz="3000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pic>
        <p:nvPicPr>
          <p:cNvPr id="13" name="Immagine 12" descr="Immagine che contiene dipinto, arte, portafotografie, Arti visive&#10;&#10;Il contenuto generato dall'IA potrebbe non essere corretto.">
            <a:extLst>
              <a:ext uri="{FF2B5EF4-FFF2-40B4-BE49-F238E27FC236}">
                <a16:creationId xmlns:a16="http://schemas.microsoft.com/office/drawing/2014/main" id="{116C60D6-7B94-F50E-E383-05A04FAEFA8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2" t="22592" r="8326" b="29260"/>
          <a:stretch/>
        </p:blipFill>
        <p:spPr>
          <a:xfrm>
            <a:off x="1143000" y="5524500"/>
            <a:ext cx="9377516" cy="3633787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64506735-8FD9-B60B-CB1A-6336C52F6B97}"/>
              </a:ext>
            </a:extLst>
          </p:cNvPr>
          <p:cNvSpPr txBox="1"/>
          <p:nvPr/>
        </p:nvSpPr>
        <p:spPr>
          <a:xfrm>
            <a:off x="1028700" y="857884"/>
            <a:ext cx="9422294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37" dirty="0">
                <a:latin typeface="Libre Baskerville" panose="02000000000000000000" pitchFamily="2" charset="0"/>
                <a:ea typeface="+mj-ea"/>
                <a:cs typeface="+mj-cs"/>
                <a:sym typeface="Libre Baskerville"/>
              </a:rPr>
              <a:t>Il mondo </a:t>
            </a:r>
            <a:r>
              <a:rPr lang="en-US" sz="4400" spc="37" dirty="0" err="1">
                <a:latin typeface="Libre Baskerville" panose="02000000000000000000" pitchFamily="2" charset="0"/>
                <a:ea typeface="+mj-ea"/>
                <a:cs typeface="+mj-cs"/>
                <a:sym typeface="Libre Baskerville"/>
              </a:rPr>
              <a:t>alla</a:t>
            </a:r>
            <a:r>
              <a:rPr lang="en-US" sz="4400" spc="37" dirty="0">
                <a:latin typeface="Libre Baskerville" panose="02000000000000000000" pitchFamily="2" charset="0"/>
                <a:ea typeface="+mj-ea"/>
                <a:cs typeface="+mj-cs"/>
                <a:sym typeface="Libre Baskerville"/>
              </a:rPr>
              <a:t> </a:t>
            </a:r>
            <a:r>
              <a:rPr lang="en-US" sz="4400" spc="37" dirty="0" err="1">
                <a:latin typeface="Libre Baskerville" panose="02000000000000000000" pitchFamily="2" charset="0"/>
                <a:ea typeface="+mj-ea"/>
                <a:cs typeface="+mj-cs"/>
                <a:sym typeface="Libre Baskerville"/>
              </a:rPr>
              <a:t>rovescia</a:t>
            </a:r>
            <a:endParaRPr lang="en-US" sz="4400" spc="37" dirty="0">
              <a:latin typeface="Libre Baskerville" panose="02000000000000000000" pitchFamily="2" charset="0"/>
              <a:ea typeface="+mj-ea"/>
              <a:cs typeface="+mj-cs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19092646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B3180-497F-6A98-4A28-435D5F528B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1420BD5-B7CA-5689-A5DC-5566140005AB}"/>
              </a:ext>
            </a:extLst>
          </p:cNvPr>
          <p:cNvGrpSpPr/>
          <p:nvPr/>
        </p:nvGrpSpPr>
        <p:grpSpPr>
          <a:xfrm>
            <a:off x="6858000" y="3716803"/>
            <a:ext cx="10021285" cy="1623655"/>
            <a:chOff x="0" y="0"/>
            <a:chExt cx="13361714" cy="147111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70419D3-0F7F-928D-14B1-8C959DFA4FBE}"/>
                </a:ext>
              </a:extLst>
            </p:cNvPr>
            <p:cNvSpPr/>
            <p:nvPr/>
          </p:nvSpPr>
          <p:spPr>
            <a:xfrm>
              <a:off x="0" y="0"/>
              <a:ext cx="10720114" cy="1292662"/>
            </a:xfrm>
            <a:custGeom>
              <a:avLst/>
              <a:gdLst/>
              <a:ahLst/>
              <a:cxnLst/>
              <a:rect l="l" t="t" r="r" b="b"/>
              <a:pathLst>
                <a:path w="10720114" h="1292662">
                  <a:moveTo>
                    <a:pt x="0" y="0"/>
                  </a:moveTo>
                  <a:lnTo>
                    <a:pt x="10720114" y="0"/>
                  </a:lnTo>
                  <a:lnTo>
                    <a:pt x="10720114" y="1292662"/>
                  </a:lnTo>
                  <a:lnTo>
                    <a:pt x="0" y="129266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it-IT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D632C2F-7B59-1AF1-9F7F-791BD94AF7F2}"/>
                </a:ext>
              </a:extLst>
            </p:cNvPr>
            <p:cNvSpPr txBox="1"/>
            <p:nvPr/>
          </p:nvSpPr>
          <p:spPr>
            <a:xfrm>
              <a:off x="2641600" y="178454"/>
              <a:ext cx="10720114" cy="129266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r">
                <a:lnSpc>
                  <a:spcPts val="4799"/>
                </a:lnSpc>
              </a:pP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L'animale</a:t>
              </a: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che</a:t>
              </a: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comanda</a:t>
              </a:r>
              <a:r>
                <a:rPr lang="en-US" sz="3000" spc="37" dirty="0">
                  <a:latin typeface="Libre Baskerville"/>
                  <a:ea typeface="Libre Baskerville"/>
                  <a:cs typeface="Libre Baskerville"/>
                  <a:sym typeface="Libre Baskerville"/>
                </a:rPr>
                <a:t> </a:t>
              </a:r>
              <a:r>
                <a:rPr lang="en-US" sz="3000" spc="37" dirty="0" err="1">
                  <a:latin typeface="Libre Baskerville"/>
                  <a:ea typeface="Libre Baskerville"/>
                  <a:cs typeface="Libre Baskerville"/>
                  <a:sym typeface="Libre Baskerville"/>
                </a:rPr>
                <a:t>l'uomo</a:t>
              </a:r>
              <a:endParaRPr lang="en-US" sz="3000" spc="37" dirty="0">
                <a:latin typeface="Libre Baskerville"/>
                <a:ea typeface="Libre Baskerville"/>
                <a:cs typeface="Libre Baskerville"/>
                <a:sym typeface="Libre Baskerville"/>
              </a:endParaRPr>
            </a:p>
          </p:txBody>
        </p:sp>
      </p:grpSp>
      <p:sp>
        <p:nvSpPr>
          <p:cNvPr id="8" name="TextBox 4">
            <a:extLst>
              <a:ext uri="{FF2B5EF4-FFF2-40B4-BE49-F238E27FC236}">
                <a16:creationId xmlns:a16="http://schemas.microsoft.com/office/drawing/2014/main" id="{41F2882B-9F33-A9EF-E964-2BDAF5B64461}"/>
              </a:ext>
            </a:extLst>
          </p:cNvPr>
          <p:cNvSpPr txBox="1"/>
          <p:nvPr/>
        </p:nvSpPr>
        <p:spPr>
          <a:xfrm>
            <a:off x="10668000" y="8496299"/>
            <a:ext cx="8040085" cy="969497"/>
          </a:xfrm>
          <a:prstGeom prst="rect">
            <a:avLst/>
          </a:prstGeom>
        </p:spPr>
        <p:txBody>
          <a:bodyPr lIns="0" tIns="0" rIns="0" bIns="0" rtlCol="0" anchor="t"/>
          <a:lstStyle/>
          <a:p>
            <a:pPr>
              <a:lnSpc>
                <a:spcPts val="4799"/>
              </a:lnSpc>
            </a:pPr>
            <a:r>
              <a:rPr lang="it-IT" sz="3000" spc="37" dirty="0">
                <a:latin typeface="Libre Baskerville"/>
                <a:ea typeface="Libre Baskerville"/>
                <a:cs typeface="Libre Baskerville"/>
                <a:sym typeface="Libre Baskerville"/>
              </a:rPr>
              <a:t>La volpe che predica alle oche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6A9083B6-92DF-C135-A2ED-0A6C0DE42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829486"/>
            <a:ext cx="9432472" cy="3658579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867B47BB-5AEC-7C23-1FDB-F087BAE21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43" y="5365267"/>
            <a:ext cx="9432472" cy="3615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8689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960120" y="493776"/>
            <a:ext cx="10341864" cy="26746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spc="37" dirty="0" err="1">
                <a:latin typeface="Libre Baskerville" panose="02000000000000000000" pitchFamily="2" charset="0"/>
                <a:ea typeface="+mj-ea"/>
                <a:cs typeface="+mj-cs"/>
                <a:sym typeface="Libre Baskerville"/>
              </a:rPr>
              <a:t>Bibliografia</a:t>
            </a:r>
            <a:endParaRPr lang="en-US" sz="6000" spc="37" dirty="0">
              <a:latin typeface="Libre Baskerville" panose="02000000000000000000" pitchFamily="2" charset="0"/>
              <a:ea typeface="+mj-ea"/>
              <a:cs typeface="+mj-cs"/>
              <a:sym typeface="Libre Baskerville"/>
            </a:endParaRP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428" y="3593592"/>
            <a:ext cx="6365383" cy="27432"/>
          </a:xfrm>
          <a:custGeom>
            <a:avLst/>
            <a:gdLst>
              <a:gd name="connsiteX0" fmla="*/ 0 w 6365383"/>
              <a:gd name="connsiteY0" fmla="*/ 0 h 27432"/>
              <a:gd name="connsiteX1" fmla="*/ 636538 w 6365383"/>
              <a:gd name="connsiteY1" fmla="*/ 0 h 27432"/>
              <a:gd name="connsiteX2" fmla="*/ 1336730 w 6365383"/>
              <a:gd name="connsiteY2" fmla="*/ 0 h 27432"/>
              <a:gd name="connsiteX3" fmla="*/ 1909615 w 6365383"/>
              <a:gd name="connsiteY3" fmla="*/ 0 h 27432"/>
              <a:gd name="connsiteX4" fmla="*/ 2418846 w 6365383"/>
              <a:gd name="connsiteY4" fmla="*/ 0 h 27432"/>
              <a:gd name="connsiteX5" fmla="*/ 2928076 w 6365383"/>
              <a:gd name="connsiteY5" fmla="*/ 0 h 27432"/>
              <a:gd name="connsiteX6" fmla="*/ 3373653 w 6365383"/>
              <a:gd name="connsiteY6" fmla="*/ 0 h 27432"/>
              <a:gd name="connsiteX7" fmla="*/ 4137499 w 6365383"/>
              <a:gd name="connsiteY7" fmla="*/ 0 h 27432"/>
              <a:gd name="connsiteX8" fmla="*/ 4901345 w 6365383"/>
              <a:gd name="connsiteY8" fmla="*/ 0 h 27432"/>
              <a:gd name="connsiteX9" fmla="*/ 5665191 w 6365383"/>
              <a:gd name="connsiteY9" fmla="*/ 0 h 27432"/>
              <a:gd name="connsiteX10" fmla="*/ 6365383 w 6365383"/>
              <a:gd name="connsiteY10" fmla="*/ 0 h 27432"/>
              <a:gd name="connsiteX11" fmla="*/ 6365383 w 6365383"/>
              <a:gd name="connsiteY11" fmla="*/ 27432 h 27432"/>
              <a:gd name="connsiteX12" fmla="*/ 5728845 w 6365383"/>
              <a:gd name="connsiteY12" fmla="*/ 27432 h 27432"/>
              <a:gd name="connsiteX13" fmla="*/ 5028653 w 6365383"/>
              <a:gd name="connsiteY13" fmla="*/ 27432 h 27432"/>
              <a:gd name="connsiteX14" fmla="*/ 4583076 w 6365383"/>
              <a:gd name="connsiteY14" fmla="*/ 27432 h 27432"/>
              <a:gd name="connsiteX15" fmla="*/ 4137499 w 6365383"/>
              <a:gd name="connsiteY15" fmla="*/ 27432 h 27432"/>
              <a:gd name="connsiteX16" fmla="*/ 3691922 w 6365383"/>
              <a:gd name="connsiteY16" fmla="*/ 27432 h 27432"/>
              <a:gd name="connsiteX17" fmla="*/ 3182692 w 6365383"/>
              <a:gd name="connsiteY17" fmla="*/ 27432 h 27432"/>
              <a:gd name="connsiteX18" fmla="*/ 2673461 w 6365383"/>
              <a:gd name="connsiteY18" fmla="*/ 27432 h 27432"/>
              <a:gd name="connsiteX19" fmla="*/ 2164230 w 6365383"/>
              <a:gd name="connsiteY19" fmla="*/ 27432 h 27432"/>
              <a:gd name="connsiteX20" fmla="*/ 1655000 w 6365383"/>
              <a:gd name="connsiteY20" fmla="*/ 27432 h 27432"/>
              <a:gd name="connsiteX21" fmla="*/ 1145769 w 6365383"/>
              <a:gd name="connsiteY21" fmla="*/ 27432 h 27432"/>
              <a:gd name="connsiteX22" fmla="*/ 0 w 6365383"/>
              <a:gd name="connsiteY22" fmla="*/ 27432 h 27432"/>
              <a:gd name="connsiteX23" fmla="*/ 0 w 6365383"/>
              <a:gd name="connsiteY23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365383" h="27432" fill="none" extrusionOk="0">
                <a:moveTo>
                  <a:pt x="0" y="0"/>
                </a:moveTo>
                <a:cubicBezTo>
                  <a:pt x="164014" y="-28800"/>
                  <a:pt x="392589" y="16597"/>
                  <a:pt x="636538" y="0"/>
                </a:cubicBezTo>
                <a:cubicBezTo>
                  <a:pt x="880487" y="-16597"/>
                  <a:pt x="1095224" y="-7871"/>
                  <a:pt x="1336730" y="0"/>
                </a:cubicBezTo>
                <a:cubicBezTo>
                  <a:pt x="1578236" y="7871"/>
                  <a:pt x="1649337" y="-22384"/>
                  <a:pt x="1909615" y="0"/>
                </a:cubicBezTo>
                <a:cubicBezTo>
                  <a:pt x="2169893" y="22384"/>
                  <a:pt x="2279697" y="7436"/>
                  <a:pt x="2418846" y="0"/>
                </a:cubicBezTo>
                <a:cubicBezTo>
                  <a:pt x="2557995" y="-7436"/>
                  <a:pt x="2719158" y="24395"/>
                  <a:pt x="2928076" y="0"/>
                </a:cubicBezTo>
                <a:cubicBezTo>
                  <a:pt x="3136994" y="-24395"/>
                  <a:pt x="3236398" y="-16046"/>
                  <a:pt x="3373653" y="0"/>
                </a:cubicBezTo>
                <a:cubicBezTo>
                  <a:pt x="3510908" y="16046"/>
                  <a:pt x="3933654" y="-18835"/>
                  <a:pt x="4137499" y="0"/>
                </a:cubicBezTo>
                <a:cubicBezTo>
                  <a:pt x="4341344" y="18835"/>
                  <a:pt x="4634949" y="16518"/>
                  <a:pt x="4901345" y="0"/>
                </a:cubicBezTo>
                <a:cubicBezTo>
                  <a:pt x="5167741" y="-16518"/>
                  <a:pt x="5482502" y="-23233"/>
                  <a:pt x="5665191" y="0"/>
                </a:cubicBezTo>
                <a:cubicBezTo>
                  <a:pt x="5847880" y="23233"/>
                  <a:pt x="6038909" y="-19558"/>
                  <a:pt x="6365383" y="0"/>
                </a:cubicBezTo>
                <a:cubicBezTo>
                  <a:pt x="6366317" y="12270"/>
                  <a:pt x="6364320" y="20068"/>
                  <a:pt x="6365383" y="27432"/>
                </a:cubicBezTo>
                <a:cubicBezTo>
                  <a:pt x="6160909" y="45028"/>
                  <a:pt x="5918554" y="42323"/>
                  <a:pt x="5728845" y="27432"/>
                </a:cubicBezTo>
                <a:cubicBezTo>
                  <a:pt x="5539136" y="12541"/>
                  <a:pt x="5172149" y="23835"/>
                  <a:pt x="5028653" y="27432"/>
                </a:cubicBezTo>
                <a:cubicBezTo>
                  <a:pt x="4885157" y="31029"/>
                  <a:pt x="4768966" y="33290"/>
                  <a:pt x="4583076" y="27432"/>
                </a:cubicBezTo>
                <a:cubicBezTo>
                  <a:pt x="4397186" y="21574"/>
                  <a:pt x="4295537" y="38724"/>
                  <a:pt x="4137499" y="27432"/>
                </a:cubicBezTo>
                <a:cubicBezTo>
                  <a:pt x="3979461" y="16140"/>
                  <a:pt x="3895902" y="23317"/>
                  <a:pt x="3691922" y="27432"/>
                </a:cubicBezTo>
                <a:cubicBezTo>
                  <a:pt x="3487942" y="31547"/>
                  <a:pt x="3348597" y="42606"/>
                  <a:pt x="3182692" y="27432"/>
                </a:cubicBezTo>
                <a:cubicBezTo>
                  <a:pt x="3016787" y="12259"/>
                  <a:pt x="2922425" y="45987"/>
                  <a:pt x="2673461" y="27432"/>
                </a:cubicBezTo>
                <a:cubicBezTo>
                  <a:pt x="2424497" y="8877"/>
                  <a:pt x="2406338" y="46461"/>
                  <a:pt x="2164230" y="27432"/>
                </a:cubicBezTo>
                <a:cubicBezTo>
                  <a:pt x="1922122" y="8403"/>
                  <a:pt x="1843534" y="2368"/>
                  <a:pt x="1655000" y="27432"/>
                </a:cubicBezTo>
                <a:cubicBezTo>
                  <a:pt x="1466466" y="52497"/>
                  <a:pt x="1384300" y="39658"/>
                  <a:pt x="1145769" y="27432"/>
                </a:cubicBezTo>
                <a:cubicBezTo>
                  <a:pt x="907238" y="15206"/>
                  <a:pt x="344177" y="36391"/>
                  <a:pt x="0" y="27432"/>
                </a:cubicBezTo>
                <a:cubicBezTo>
                  <a:pt x="-1194" y="21937"/>
                  <a:pt x="1202" y="7917"/>
                  <a:pt x="0" y="0"/>
                </a:cubicBezTo>
                <a:close/>
              </a:path>
              <a:path w="6365383" h="27432" stroke="0" extrusionOk="0">
                <a:moveTo>
                  <a:pt x="0" y="0"/>
                </a:moveTo>
                <a:cubicBezTo>
                  <a:pt x="152654" y="12967"/>
                  <a:pt x="297359" y="-4977"/>
                  <a:pt x="509231" y="0"/>
                </a:cubicBezTo>
                <a:cubicBezTo>
                  <a:pt x="721103" y="4977"/>
                  <a:pt x="792740" y="-12744"/>
                  <a:pt x="954807" y="0"/>
                </a:cubicBezTo>
                <a:cubicBezTo>
                  <a:pt x="1116874" y="12744"/>
                  <a:pt x="1322429" y="24743"/>
                  <a:pt x="1464038" y="0"/>
                </a:cubicBezTo>
                <a:cubicBezTo>
                  <a:pt x="1605647" y="-24743"/>
                  <a:pt x="1947393" y="-20672"/>
                  <a:pt x="2100576" y="0"/>
                </a:cubicBezTo>
                <a:cubicBezTo>
                  <a:pt x="2253759" y="20672"/>
                  <a:pt x="2622231" y="-30966"/>
                  <a:pt x="2800769" y="0"/>
                </a:cubicBezTo>
                <a:cubicBezTo>
                  <a:pt x="2979307" y="30966"/>
                  <a:pt x="3356872" y="-13631"/>
                  <a:pt x="3564614" y="0"/>
                </a:cubicBezTo>
                <a:cubicBezTo>
                  <a:pt x="3772356" y="13631"/>
                  <a:pt x="4163183" y="-4973"/>
                  <a:pt x="4328460" y="0"/>
                </a:cubicBezTo>
                <a:cubicBezTo>
                  <a:pt x="4493737" y="4973"/>
                  <a:pt x="4672761" y="-9287"/>
                  <a:pt x="4901345" y="0"/>
                </a:cubicBezTo>
                <a:cubicBezTo>
                  <a:pt x="5129930" y="9287"/>
                  <a:pt x="5395146" y="9436"/>
                  <a:pt x="5601537" y="0"/>
                </a:cubicBezTo>
                <a:cubicBezTo>
                  <a:pt x="5807928" y="-9436"/>
                  <a:pt x="5983747" y="-13862"/>
                  <a:pt x="6365383" y="0"/>
                </a:cubicBezTo>
                <a:cubicBezTo>
                  <a:pt x="6365699" y="13405"/>
                  <a:pt x="6365869" y="14360"/>
                  <a:pt x="6365383" y="27432"/>
                </a:cubicBezTo>
                <a:cubicBezTo>
                  <a:pt x="6195306" y="29393"/>
                  <a:pt x="5872535" y="56613"/>
                  <a:pt x="5728845" y="27432"/>
                </a:cubicBezTo>
                <a:cubicBezTo>
                  <a:pt x="5585155" y="-1749"/>
                  <a:pt x="5272464" y="11679"/>
                  <a:pt x="5028653" y="27432"/>
                </a:cubicBezTo>
                <a:cubicBezTo>
                  <a:pt x="4784842" y="43185"/>
                  <a:pt x="4688244" y="28658"/>
                  <a:pt x="4455768" y="27432"/>
                </a:cubicBezTo>
                <a:cubicBezTo>
                  <a:pt x="4223293" y="26206"/>
                  <a:pt x="4032880" y="15477"/>
                  <a:pt x="3882884" y="27432"/>
                </a:cubicBezTo>
                <a:cubicBezTo>
                  <a:pt x="3732888" y="39387"/>
                  <a:pt x="3278726" y="-7170"/>
                  <a:pt x="3119038" y="27432"/>
                </a:cubicBezTo>
                <a:cubicBezTo>
                  <a:pt x="2959350" y="62034"/>
                  <a:pt x="2786856" y="40315"/>
                  <a:pt x="2609807" y="27432"/>
                </a:cubicBezTo>
                <a:cubicBezTo>
                  <a:pt x="2432758" y="14549"/>
                  <a:pt x="2064373" y="16547"/>
                  <a:pt x="1909615" y="27432"/>
                </a:cubicBezTo>
                <a:cubicBezTo>
                  <a:pt x="1754857" y="38317"/>
                  <a:pt x="1663685" y="27374"/>
                  <a:pt x="1464038" y="27432"/>
                </a:cubicBezTo>
                <a:cubicBezTo>
                  <a:pt x="1264391" y="27490"/>
                  <a:pt x="1071013" y="1487"/>
                  <a:pt x="827500" y="27432"/>
                </a:cubicBezTo>
                <a:cubicBezTo>
                  <a:pt x="583987" y="53377"/>
                  <a:pt x="349818" y="3910"/>
                  <a:pt x="0" y="27432"/>
                </a:cubicBezTo>
                <a:cubicBezTo>
                  <a:pt x="-116" y="21844"/>
                  <a:pt x="591" y="653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529531C8-C1B5-2D52-BD1B-79256BB79F8F}"/>
              </a:ext>
            </a:extLst>
          </p:cNvPr>
          <p:cNvSpPr txBox="1"/>
          <p:nvPr/>
        </p:nvSpPr>
        <p:spPr>
          <a:xfrm>
            <a:off x="991304" y="4014610"/>
            <a:ext cx="8793480" cy="1949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l" rtl="0" fontAlgn="base">
              <a:lnSpc>
                <a:spcPts val="1200"/>
              </a:lnSpc>
              <a:buNone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Per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l'analisi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delle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tavolette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 e la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storia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 del palazzo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vedi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Libre Baskerville" panose="02000000000000000000" pitchFamily="2" charset="0"/>
              </a:rPr>
              <a:t>: </a:t>
            </a:r>
          </a:p>
          <a:p>
            <a:pPr algn="l" rtl="0" fontAlgn="base">
              <a:lnSpc>
                <a:spcPts val="1200"/>
              </a:lnSpc>
              <a:buNone/>
            </a:pPr>
            <a:endParaRPr lang="en-US" sz="2400" dirty="0">
              <a:solidFill>
                <a:srgbClr val="000000"/>
              </a:solidFill>
              <a:latin typeface="Libre Baskerville" panose="02000000000000000000" pitchFamily="2" charset="0"/>
            </a:endParaRPr>
          </a:p>
          <a:p>
            <a:pPr algn="l" rtl="0" fontAlgn="base">
              <a:lnSpc>
                <a:spcPts val="1200"/>
              </a:lnSpc>
              <a:buNone/>
            </a:pPr>
            <a:endParaRPr lang="en-US" sz="2400" b="0" i="0" dirty="0">
              <a:solidFill>
                <a:srgbClr val="000000"/>
              </a:solidFill>
              <a:effectLst/>
              <a:latin typeface="Libre Baskerville" panose="02000000000000000000" pitchFamily="2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i="1" dirty="0">
                <a:latin typeface="Libre Baskerville" panose="02000000000000000000" pitchFamily="2" charset="0"/>
              </a:rPr>
              <a:t>I</a:t>
            </a:r>
            <a:r>
              <a:rPr lang="en-US" sz="2400" i="1" dirty="0">
                <a:effectLst/>
                <a:latin typeface="Libre Baskerville" panose="02000000000000000000" pitchFamily="2" charset="0"/>
              </a:rPr>
              <a:t>l </a:t>
            </a:r>
            <a:r>
              <a:rPr lang="en-US" sz="2400" i="1" dirty="0" err="1">
                <a:effectLst/>
                <a:latin typeface="Libre Baskerville" panose="02000000000000000000" pitchFamily="2" charset="0"/>
              </a:rPr>
              <a:t>soffitto</a:t>
            </a:r>
            <a:r>
              <a:rPr lang="en-US" sz="2400" i="1" dirty="0">
                <a:effectLst/>
                <a:latin typeface="Libre Baskerville" panose="02000000000000000000" pitchFamily="2" charset="0"/>
              </a:rPr>
              <a:t> </a:t>
            </a:r>
            <a:r>
              <a:rPr lang="en-US" sz="2400" i="1" dirty="0" err="1">
                <a:effectLst/>
                <a:latin typeface="Libre Baskerville" panose="02000000000000000000" pitchFamily="2" charset="0"/>
              </a:rPr>
              <a:t>della</a:t>
            </a:r>
            <a:r>
              <a:rPr lang="en-US" sz="2400" i="1" dirty="0">
                <a:effectLst/>
                <a:latin typeface="Libre Baskerville" panose="02000000000000000000" pitchFamily="2" charset="0"/>
              </a:rPr>
              <a:t> </a:t>
            </a:r>
            <a:r>
              <a:rPr lang="en-US" sz="2400" i="1" dirty="0" err="1">
                <a:effectLst/>
                <a:latin typeface="Libre Baskerville" panose="02000000000000000000" pitchFamily="2" charset="0"/>
              </a:rPr>
              <a:t>Cervia</a:t>
            </a:r>
            <a:r>
              <a:rPr lang="en-US" sz="2400" i="1" dirty="0">
                <a:effectLst/>
                <a:latin typeface="Libre Baskerville" panose="02000000000000000000" pitchFamily="2" charset="0"/>
              </a:rPr>
              <a:t> di Bellinzona, </a:t>
            </a:r>
            <a:r>
              <a:rPr lang="en-US" sz="2400" dirty="0">
                <a:effectLst/>
                <a:latin typeface="Libre Baskerville" panose="02000000000000000000" pitchFamily="2" charset="0"/>
              </a:rPr>
              <a:t>di Vera Segre, Bellinzona 2021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B29C4034-1737-6725-E426-9B7A2DF289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115"/>
          <a:stretch/>
        </p:blipFill>
        <p:spPr>
          <a:xfrm>
            <a:off x="13147691" y="595919"/>
            <a:ext cx="3544101" cy="5144954"/>
          </a:xfrm>
          <a:prstGeom prst="rect">
            <a:avLst/>
          </a:prstGeom>
          <a:scene3d>
            <a:camera prst="isometricOffAxis1Right"/>
            <a:lightRig rig="threePt" dir="t"/>
          </a:scene3d>
          <a:sp3d extrusionH="254000" prstMaterial="matte">
            <a:bevelT w="0" h="0"/>
            <a:bevelB w="0" h="0"/>
            <a:extrusionClr>
              <a:schemeClr val="bg1">
                <a:lumMod val="75000"/>
              </a:schemeClr>
            </a:extrusionClr>
            <a:contourClr>
              <a:schemeClr val="bg1">
                <a:lumMod val="75000"/>
              </a:schemeClr>
            </a:contourClr>
          </a:sp3d>
        </p:spPr>
      </p:pic>
      <p:pic>
        <p:nvPicPr>
          <p:cNvPr id="5" name="Immagine 4" descr="Immagine che contiene testo, schermata, albero, aria aperta&#10;&#10;Il contenuto generato dall'IA potrebbe non essere corretto.">
            <a:extLst>
              <a:ext uri="{FF2B5EF4-FFF2-40B4-BE49-F238E27FC236}">
                <a16:creationId xmlns:a16="http://schemas.microsoft.com/office/drawing/2014/main" id="{469B34A5-36B7-BC28-279B-5FC54F9026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9460" y="6118789"/>
            <a:ext cx="5286491" cy="3264408"/>
          </a:xfrm>
          <a:prstGeom prst="rect">
            <a:avLst/>
          </a:prstGeom>
        </p:spPr>
      </p:pic>
      <p:sp>
        <p:nvSpPr>
          <p:cNvPr id="2" name="sketch line">
            <a:extLst>
              <a:ext uri="{FF2B5EF4-FFF2-40B4-BE49-F238E27FC236}">
                <a16:creationId xmlns:a16="http://schemas.microsoft.com/office/drawing/2014/main" id="{4F7DF87E-9FB9-9B4E-771D-5F32D7152CD1}"/>
              </a:ext>
            </a:extLst>
          </p:cNvPr>
          <p:cNvSpPr/>
          <p:nvPr/>
        </p:nvSpPr>
        <p:spPr>
          <a:xfrm>
            <a:off x="1138428" y="5782940"/>
            <a:ext cx="4881960" cy="26640"/>
          </a:xfrm>
          <a:custGeom>
            <a:avLst/>
            <a:gdLst/>
            <a:ahLst/>
            <a:cxnLst/>
            <a:rect l="l" t="t" r="r" b="b"/>
            <a:pathLst>
              <a:path w="4882642" h="27432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rgbClr val="C0504D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F0B3C7DB-6522-EFED-0F06-3CBDB3DD3444}"/>
              </a:ext>
            </a:extLst>
          </p:cNvPr>
          <p:cNvSpPr txBox="1"/>
          <p:nvPr/>
        </p:nvSpPr>
        <p:spPr>
          <a:xfrm>
            <a:off x="935463" y="6407641"/>
            <a:ext cx="9144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Al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recupero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e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alla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demolizione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del Palazzo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della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Cervia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è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dedicato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il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filmato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di Giuseppe Chiesi: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«Bellinzona al tempo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degli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Sforza. Le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tavolette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del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soffitto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della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Cervia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»  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12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agosto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 2016, YouTube, 4,33 min.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811</Words>
  <Application>Microsoft Office PowerPoint</Application>
  <PresentationFormat>Personalizzato</PresentationFormat>
  <Paragraphs>151</Paragraphs>
  <Slides>27</Slides>
  <Notes>12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6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27</vt:i4>
      </vt:variant>
    </vt:vector>
  </HeadingPairs>
  <TitlesOfParts>
    <vt:vector size="34" baseType="lpstr">
      <vt:lpstr>Railey</vt:lpstr>
      <vt:lpstr>Calibri</vt:lpstr>
      <vt:lpstr>Libre Baskerville Italics</vt:lpstr>
      <vt:lpstr>Libre Baskerville</vt:lpstr>
      <vt:lpstr>Arial</vt:lpstr>
      <vt:lpstr>Times New Roman</vt:lpstr>
      <vt:lpstr>Office Theme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 soffitto della Cervia Bellinzona 2025</dc:title>
  <cp:lastModifiedBy>Vittoria Locatelli</cp:lastModifiedBy>
  <cp:revision>8</cp:revision>
  <dcterms:created xsi:type="dcterms:W3CDTF">2006-08-16T00:00:00Z</dcterms:created>
  <dcterms:modified xsi:type="dcterms:W3CDTF">2025-06-02T17:11:53Z</dcterms:modified>
  <dc:identifier>DAGeILzXR-0</dc:identifier>
</cp:coreProperties>
</file>