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8288000" cy="10287000"/>
  <p:notesSz cx="6858000" cy="9144000"/>
  <p:embeddedFontLst>
    <p:embeddedFont>
      <p:font typeface="BM Hanna" panose="020B0604020202020204" charset="-127"/>
      <p:regular r:id="rId24"/>
    </p:embeddedFont>
    <p:embeddedFont>
      <p:font typeface="Bryndan Write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4C56E-4A66-2485-3784-F3015633B34A}" v="188" dt="2025-06-02T14:34:45.174"/>
    <p1510:client id="{611DA2E2-F331-45B3-95B5-BF2B0C1CADE9}" v="1" dt="2025-06-01T09:39:38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toria Locatelli" userId="3d78422e84995335" providerId="LiveId" clId="{611DA2E2-F331-45B3-95B5-BF2B0C1CADE9}"/>
    <pc:docChg chg="custSel modSld">
      <pc:chgData name="Vittoria Locatelli" userId="3d78422e84995335" providerId="LiveId" clId="{611DA2E2-F331-45B3-95B5-BF2B0C1CADE9}" dt="2025-06-01T09:40:51.090" v="138" actId="20577"/>
      <pc:docMkLst>
        <pc:docMk/>
      </pc:docMkLst>
      <pc:sldChg chg="modSp mod">
        <pc:chgData name="Vittoria Locatelli" userId="3d78422e84995335" providerId="LiveId" clId="{611DA2E2-F331-45B3-95B5-BF2B0C1CADE9}" dt="2025-06-01T09:37:59.620" v="98" actId="6549"/>
        <pc:sldMkLst>
          <pc:docMk/>
          <pc:sldMk cId="0" sldId="256"/>
        </pc:sldMkLst>
        <pc:spChg chg="mod">
          <ac:chgData name="Vittoria Locatelli" userId="3d78422e84995335" providerId="LiveId" clId="{611DA2E2-F331-45B3-95B5-BF2B0C1CADE9}" dt="2025-06-01T09:37:59.620" v="98" actId="6549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Vittoria Locatelli" userId="3d78422e84995335" providerId="LiveId" clId="{611DA2E2-F331-45B3-95B5-BF2B0C1CADE9}" dt="2025-06-01T09:37:14.029" v="97" actId="20577"/>
        <pc:sldMkLst>
          <pc:docMk/>
          <pc:sldMk cId="0" sldId="258"/>
        </pc:sldMkLst>
        <pc:spChg chg="mod">
          <ac:chgData name="Vittoria Locatelli" userId="3d78422e84995335" providerId="LiveId" clId="{611DA2E2-F331-45B3-95B5-BF2B0C1CADE9}" dt="2025-06-01T09:36:35.939" v="44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Vittoria Locatelli" userId="3d78422e84995335" providerId="LiveId" clId="{611DA2E2-F331-45B3-95B5-BF2B0C1CADE9}" dt="2025-06-01T09:36:55.436" v="68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Vittoria Locatelli" userId="3d78422e84995335" providerId="LiveId" clId="{611DA2E2-F331-45B3-95B5-BF2B0C1CADE9}" dt="2025-06-01T09:36:20.350" v="16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Vittoria Locatelli" userId="3d78422e84995335" providerId="LiveId" clId="{611DA2E2-F331-45B3-95B5-BF2B0C1CADE9}" dt="2025-06-01T09:37:14.029" v="97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Vittoria Locatelli" userId="3d78422e84995335" providerId="LiveId" clId="{611DA2E2-F331-45B3-95B5-BF2B0C1CADE9}" dt="2025-06-01T09:36:47.063" v="67" actId="20577"/>
          <ac:spMkLst>
            <pc:docMk/>
            <pc:sldMk cId="0" sldId="258"/>
            <ac:spMk id="9" creationId="{00000000-0000-0000-0000-000000000000}"/>
          </ac:spMkLst>
        </pc:spChg>
      </pc:sldChg>
      <pc:sldChg chg="addSp delSp modSp mod">
        <pc:chgData name="Vittoria Locatelli" userId="3d78422e84995335" providerId="LiveId" clId="{611DA2E2-F331-45B3-95B5-BF2B0C1CADE9}" dt="2025-06-01T09:40:51.090" v="138" actId="20577"/>
        <pc:sldMkLst>
          <pc:docMk/>
          <pc:sldMk cId="979704923" sldId="277"/>
        </pc:sldMkLst>
        <pc:spChg chg="mod">
          <ac:chgData name="Vittoria Locatelli" userId="3d78422e84995335" providerId="LiveId" clId="{611DA2E2-F331-45B3-95B5-BF2B0C1CADE9}" dt="2025-06-01T09:40:51.090" v="138" actId="20577"/>
          <ac:spMkLst>
            <pc:docMk/>
            <pc:sldMk cId="979704923" sldId="277"/>
            <ac:spMk id="6" creationId="{3EA079DD-9739-EF20-AE82-802984614609}"/>
          </ac:spMkLst>
        </pc:spChg>
        <pc:picChg chg="add mod modCrop">
          <ac:chgData name="Vittoria Locatelli" userId="3d78422e84995335" providerId="LiveId" clId="{611DA2E2-F331-45B3-95B5-BF2B0C1CADE9}" dt="2025-06-01T09:40:12.434" v="109" actId="732"/>
          <ac:picMkLst>
            <pc:docMk/>
            <pc:sldMk cId="979704923" sldId="277"/>
            <ac:picMk id="7" creationId="{1491A21B-CEA4-2575-0D1F-EAF3DBFBCD77}"/>
          </ac:picMkLst>
        </pc:picChg>
        <pc:picChg chg="del">
          <ac:chgData name="Vittoria Locatelli" userId="3d78422e84995335" providerId="LiveId" clId="{611DA2E2-F331-45B3-95B5-BF2B0C1CADE9}" dt="2025-06-01T09:39:22.455" v="100" actId="478"/>
          <ac:picMkLst>
            <pc:docMk/>
            <pc:sldMk cId="979704923" sldId="277"/>
            <ac:picMk id="10" creationId="{A2E930D5-406D-BF52-8FB1-15F47D255F8A}"/>
          </ac:picMkLst>
        </pc:picChg>
        <pc:picChg chg="del">
          <ac:chgData name="Vittoria Locatelli" userId="3d78422e84995335" providerId="LiveId" clId="{611DA2E2-F331-45B3-95B5-BF2B0C1CADE9}" dt="2025-06-01T09:39:21.385" v="99" actId="478"/>
          <ac:picMkLst>
            <pc:docMk/>
            <pc:sldMk cId="979704923" sldId="277"/>
            <ac:picMk id="12" creationId="{D0CD60C9-1F96-88FA-EE7F-9949B13FD95C}"/>
          </ac:picMkLst>
        </pc:picChg>
      </pc:sldChg>
    </pc:docChg>
  </pc:docChgLst>
  <pc:docChgLst>
    <pc:chgData name="Vittoria Locatelli" userId="3d78422e84995335" providerId="Windows Live" clId="Web-{16C4C56E-4A66-2485-3784-F3015633B34A}"/>
    <pc:docChg chg="addSld delSld modSld sldOrd">
      <pc:chgData name="Vittoria Locatelli" userId="3d78422e84995335" providerId="Windows Live" clId="Web-{16C4C56E-4A66-2485-3784-F3015633B34A}" dt="2025-06-02T14:34:45.174" v="131"/>
      <pc:docMkLst>
        <pc:docMk/>
      </pc:docMkLst>
      <pc:sldChg chg="addSp delSp modSp del">
        <pc:chgData name="Vittoria Locatelli" userId="3d78422e84995335" providerId="Windows Live" clId="Web-{16C4C56E-4A66-2485-3784-F3015633B34A}" dt="2025-06-02T14:34:45.174" v="131"/>
        <pc:sldMkLst>
          <pc:docMk/>
          <pc:sldMk cId="979704923" sldId="277"/>
        </pc:sldMkLst>
        <pc:spChg chg="add del mod">
          <ac:chgData name="Vittoria Locatelli" userId="3d78422e84995335" providerId="Windows Live" clId="Web-{16C4C56E-4A66-2485-3784-F3015633B34A}" dt="2025-06-02T14:29:44.352" v="21" actId="1076"/>
          <ac:spMkLst>
            <pc:docMk/>
            <pc:sldMk cId="979704923" sldId="277"/>
            <ac:spMk id="2" creationId="{A383BD34-0CDD-31D5-22A2-F0AB79EE2148}"/>
          </ac:spMkLst>
        </pc:spChg>
        <pc:spChg chg="add del mod">
          <ac:chgData name="Vittoria Locatelli" userId="3d78422e84995335" providerId="Windows Live" clId="Web-{16C4C56E-4A66-2485-3784-F3015633B34A}" dt="2025-06-02T14:29:44.352" v="22" actId="1076"/>
          <ac:spMkLst>
            <pc:docMk/>
            <pc:sldMk cId="979704923" sldId="277"/>
            <ac:spMk id="3" creationId="{CE8E82B5-FD39-B403-F5A9-06DAF241FFAA}"/>
          </ac:spMkLst>
        </pc:spChg>
        <pc:spChg chg="add del mod">
          <ac:chgData name="Vittoria Locatelli" userId="3d78422e84995335" providerId="Windows Live" clId="Web-{16C4C56E-4A66-2485-3784-F3015633B34A}" dt="2025-06-02T14:29:44.367" v="23" actId="1076"/>
          <ac:spMkLst>
            <pc:docMk/>
            <pc:sldMk cId="979704923" sldId="277"/>
            <ac:spMk id="4" creationId="{AE74F9FD-47D9-73A9-478F-971F2E685993}"/>
          </ac:spMkLst>
        </pc:spChg>
        <pc:spChg chg="add del">
          <ac:chgData name="Vittoria Locatelli" userId="3d78422e84995335" providerId="Windows Live" clId="Web-{16C4C56E-4A66-2485-3784-F3015633B34A}" dt="2025-06-02T14:29:25.804" v="16"/>
          <ac:spMkLst>
            <pc:docMk/>
            <pc:sldMk cId="979704923" sldId="277"/>
            <ac:spMk id="6" creationId="{3EA079DD-9739-EF20-AE82-802984614609}"/>
          </ac:spMkLst>
        </pc:spChg>
        <pc:picChg chg="add del">
          <ac:chgData name="Vittoria Locatelli" userId="3d78422e84995335" providerId="Windows Live" clId="Web-{16C4C56E-4A66-2485-3784-F3015633B34A}" dt="2025-06-02T14:29:25.804" v="17"/>
          <ac:picMkLst>
            <pc:docMk/>
            <pc:sldMk cId="979704923" sldId="277"/>
            <ac:picMk id="7" creationId="{1491A21B-CEA4-2575-0D1F-EAF3DBFBCD77}"/>
          </ac:picMkLst>
        </pc:picChg>
      </pc:sldChg>
      <pc:sldChg chg="addSp delSp modSp add del ord replId">
        <pc:chgData name="Vittoria Locatelli" userId="3d78422e84995335" providerId="Windows Live" clId="Web-{16C4C56E-4A66-2485-3784-F3015633B34A}" dt="2025-06-02T14:30:15.993" v="31"/>
        <pc:sldMkLst>
          <pc:docMk/>
          <pc:sldMk cId="808351398" sldId="278"/>
        </pc:sldMkLst>
        <pc:spChg chg="del">
          <ac:chgData name="Vittoria Locatelli" userId="3d78422e84995335" providerId="Windows Live" clId="Web-{16C4C56E-4A66-2485-3784-F3015633B34A}" dt="2025-06-02T14:29:13.632" v="5"/>
          <ac:spMkLst>
            <pc:docMk/>
            <pc:sldMk cId="808351398" sldId="278"/>
            <ac:spMk id="2" creationId="{147A0624-CA97-E9A4-0972-6909D2D85424}"/>
          </ac:spMkLst>
        </pc:spChg>
        <pc:spChg chg="del">
          <ac:chgData name="Vittoria Locatelli" userId="3d78422e84995335" providerId="Windows Live" clId="Web-{16C4C56E-4A66-2485-3784-F3015633B34A}" dt="2025-06-02T14:29:13.632" v="4"/>
          <ac:spMkLst>
            <pc:docMk/>
            <pc:sldMk cId="808351398" sldId="278"/>
            <ac:spMk id="3" creationId="{9FA69C8C-5B4A-6B54-BFD3-3D496AD3B9B8}"/>
          </ac:spMkLst>
        </pc:spChg>
        <pc:spChg chg="del">
          <ac:chgData name="Vittoria Locatelli" userId="3d78422e84995335" providerId="Windows Live" clId="Web-{16C4C56E-4A66-2485-3784-F3015633B34A}" dt="2025-06-02T14:29:13.632" v="3"/>
          <ac:spMkLst>
            <pc:docMk/>
            <pc:sldMk cId="808351398" sldId="278"/>
            <ac:spMk id="4" creationId="{2AF17A6E-892A-217D-03FF-DB4A25171695}"/>
          </ac:spMkLst>
        </pc:spChg>
        <pc:spChg chg="del">
          <ac:chgData name="Vittoria Locatelli" userId="3d78422e84995335" providerId="Windows Live" clId="Web-{16C4C56E-4A66-2485-3784-F3015633B34A}" dt="2025-06-02T14:29:13.632" v="2"/>
          <ac:spMkLst>
            <pc:docMk/>
            <pc:sldMk cId="808351398" sldId="278"/>
            <ac:spMk id="5" creationId="{00CBD169-A092-F0AD-BB7A-BF900A4C778C}"/>
          </ac:spMkLst>
        </pc:spChg>
        <pc:spChg chg="add">
          <ac:chgData name="Vittoria Locatelli" userId="3d78422e84995335" providerId="Windows Live" clId="Web-{16C4C56E-4A66-2485-3784-F3015633B34A}" dt="2025-06-02T14:29:48.852" v="24"/>
          <ac:spMkLst>
            <pc:docMk/>
            <pc:sldMk cId="808351398" sldId="278"/>
            <ac:spMk id="8" creationId="{178B69AB-34A4-4529-66F7-6A340CB8FDA3}"/>
          </ac:spMkLst>
        </pc:spChg>
        <pc:spChg chg="add">
          <ac:chgData name="Vittoria Locatelli" userId="3d78422e84995335" providerId="Windows Live" clId="Web-{16C4C56E-4A66-2485-3784-F3015633B34A}" dt="2025-06-02T14:29:48.868" v="25"/>
          <ac:spMkLst>
            <pc:docMk/>
            <pc:sldMk cId="808351398" sldId="278"/>
            <ac:spMk id="10" creationId="{CEEF7E1B-BAB9-C0DD-B87C-3AF059E95C2B}"/>
          </ac:spMkLst>
        </pc:spChg>
        <pc:spChg chg="add">
          <ac:chgData name="Vittoria Locatelli" userId="3d78422e84995335" providerId="Windows Live" clId="Web-{16C4C56E-4A66-2485-3784-F3015633B34A}" dt="2025-06-02T14:29:48.883" v="26"/>
          <ac:spMkLst>
            <pc:docMk/>
            <pc:sldMk cId="808351398" sldId="278"/>
            <ac:spMk id="12" creationId="{A1276248-429D-6036-8306-63B323B9AB2C}"/>
          </ac:spMkLst>
        </pc:spChg>
        <pc:picChg chg="add del mod">
          <ac:chgData name="Vittoria Locatelli" userId="3d78422e84995335" providerId="Windows Live" clId="Web-{16C4C56E-4A66-2485-3784-F3015633B34A}" dt="2025-06-02T14:29:25.273" v="12"/>
          <ac:picMkLst>
            <pc:docMk/>
            <pc:sldMk cId="808351398" sldId="278"/>
            <ac:picMk id="6" creationId="{EF2C9E37-01DD-B65C-CA75-14E96AF599A7}"/>
          </ac:picMkLst>
        </pc:picChg>
        <pc:picChg chg="add mod">
          <ac:chgData name="Vittoria Locatelli" userId="3d78422e84995335" providerId="Windows Live" clId="Web-{16C4C56E-4A66-2485-3784-F3015633B34A}" dt="2025-06-02T14:30:07.196" v="30" actId="1076"/>
          <ac:picMkLst>
            <pc:docMk/>
            <pc:sldMk cId="808351398" sldId="278"/>
            <ac:picMk id="14" creationId="{D6CE3F43-40BD-B2B9-0097-CE803E9C5459}"/>
          </ac:picMkLst>
        </pc:picChg>
        <pc:picChg chg="add del">
          <ac:chgData name="Vittoria Locatelli" userId="3d78422e84995335" providerId="Windows Live" clId="Web-{16C4C56E-4A66-2485-3784-F3015633B34A}" dt="2025-06-02T14:30:06.227" v="29"/>
          <ac:picMkLst>
            <pc:docMk/>
            <pc:sldMk cId="808351398" sldId="278"/>
            <ac:picMk id="16" creationId="{25988531-2D5F-4840-8A06-1A5CBFE84997}"/>
          </ac:picMkLst>
        </pc:picChg>
      </pc:sldChg>
      <pc:sldChg chg="addSp delSp modSp add ord replId">
        <pc:chgData name="Vittoria Locatelli" userId="3d78422e84995335" providerId="Windows Live" clId="Web-{16C4C56E-4A66-2485-3784-F3015633B34A}" dt="2025-06-02T14:34:42.783" v="130" actId="1076"/>
        <pc:sldMkLst>
          <pc:docMk/>
          <pc:sldMk cId="2343690941" sldId="278"/>
        </pc:sldMkLst>
        <pc:spChg chg="del mod">
          <ac:chgData name="Vittoria Locatelli" userId="3d78422e84995335" providerId="Windows Live" clId="Web-{16C4C56E-4A66-2485-3784-F3015633B34A}" dt="2025-06-02T14:31:29.496" v="41"/>
          <ac:spMkLst>
            <pc:docMk/>
            <pc:sldMk cId="2343690941" sldId="278"/>
            <ac:spMk id="2" creationId="{EA430940-C350-C4EE-44B7-5095E0AE67BB}"/>
          </ac:spMkLst>
        </pc:spChg>
        <pc:spChg chg="mod">
          <ac:chgData name="Vittoria Locatelli" userId="3d78422e84995335" providerId="Windows Live" clId="Web-{16C4C56E-4A66-2485-3784-F3015633B34A}" dt="2025-06-02T14:31:54.856" v="49" actId="1076"/>
          <ac:spMkLst>
            <pc:docMk/>
            <pc:sldMk cId="2343690941" sldId="278"/>
            <ac:spMk id="3" creationId="{047E741F-AE1E-752E-4084-CE9386770F64}"/>
          </ac:spMkLst>
        </pc:spChg>
        <pc:spChg chg="del">
          <ac:chgData name="Vittoria Locatelli" userId="3d78422e84995335" providerId="Windows Live" clId="Web-{16C4C56E-4A66-2485-3784-F3015633B34A}" dt="2025-06-02T14:31:38.043" v="43"/>
          <ac:spMkLst>
            <pc:docMk/>
            <pc:sldMk cId="2343690941" sldId="278"/>
            <ac:spMk id="5" creationId="{577F468E-E6F3-F3C0-A8BE-4F80EEAD27DB}"/>
          </ac:spMkLst>
        </pc:spChg>
        <pc:spChg chg="del mod">
          <ac:chgData name="Vittoria Locatelli" userId="3d78422e84995335" providerId="Windows Live" clId="Web-{16C4C56E-4A66-2485-3784-F3015633B34A}" dt="2025-06-02T14:31:15.370" v="39"/>
          <ac:spMkLst>
            <pc:docMk/>
            <pc:sldMk cId="2343690941" sldId="278"/>
            <ac:spMk id="7" creationId="{34A77E14-02CA-2DB5-D08D-59AC46659F70}"/>
          </ac:spMkLst>
        </pc:spChg>
        <pc:spChg chg="add del mod">
          <ac:chgData name="Vittoria Locatelli" userId="3d78422e84995335" providerId="Windows Live" clId="Web-{16C4C56E-4A66-2485-3784-F3015633B34A}" dt="2025-06-02T14:32:10.044" v="55"/>
          <ac:spMkLst>
            <pc:docMk/>
            <pc:sldMk cId="2343690941" sldId="278"/>
            <ac:spMk id="10" creationId="{FC457A7E-ED08-5861-8AFD-B29CFC15A438}"/>
          </ac:spMkLst>
        </pc:spChg>
        <pc:spChg chg="add del mod">
          <ac:chgData name="Vittoria Locatelli" userId="3d78422e84995335" providerId="Windows Live" clId="Web-{16C4C56E-4A66-2485-3784-F3015633B34A}" dt="2025-06-02T14:33:13.484" v="72"/>
          <ac:spMkLst>
            <pc:docMk/>
            <pc:sldMk cId="2343690941" sldId="278"/>
            <ac:spMk id="11" creationId="{71C645AA-340E-2B7B-E350-0B18D1605F36}"/>
          </ac:spMkLst>
        </pc:spChg>
        <pc:spChg chg="add del mod">
          <ac:chgData name="Vittoria Locatelli" userId="3d78422e84995335" providerId="Windows Live" clId="Web-{16C4C56E-4A66-2485-3784-F3015633B34A}" dt="2025-06-02T14:33:07.687" v="68"/>
          <ac:spMkLst>
            <pc:docMk/>
            <pc:sldMk cId="2343690941" sldId="278"/>
            <ac:spMk id="12" creationId="{E035902C-5A0C-D1A0-FD6A-897795F90C54}"/>
          </ac:spMkLst>
        </pc:spChg>
        <pc:spChg chg="add mod">
          <ac:chgData name="Vittoria Locatelli" userId="3d78422e84995335" providerId="Windows Live" clId="Web-{16C4C56E-4A66-2485-3784-F3015633B34A}" dt="2025-06-02T14:34:35.658" v="128" actId="1076"/>
          <ac:spMkLst>
            <pc:docMk/>
            <pc:sldMk cId="2343690941" sldId="278"/>
            <ac:spMk id="13" creationId="{A2B92991-E085-B327-0649-B54D8B61DBB4}"/>
          </ac:spMkLst>
        </pc:spChg>
        <pc:picChg chg="add mod">
          <ac:chgData name="Vittoria Locatelli" userId="3d78422e84995335" providerId="Windows Live" clId="Web-{16C4C56E-4A66-2485-3784-F3015633B34A}" dt="2025-06-02T14:34:42.783" v="130" actId="1076"/>
          <ac:picMkLst>
            <pc:docMk/>
            <pc:sldMk cId="2343690941" sldId="278"/>
            <ac:picMk id="9" creationId="{5C690EBC-1E01-462F-F385-A6FCEF1C1A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12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6.svg"/><Relationship Id="rId7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s://www.rsi.ch/web/prodotti/rsi/wetube/welear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531" y="3655929"/>
            <a:ext cx="11809103" cy="3015437"/>
            <a:chOff x="0" y="0"/>
            <a:chExt cx="4661628" cy="1190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1628" cy="1190340"/>
            </a:xfrm>
            <a:custGeom>
              <a:avLst/>
              <a:gdLst/>
              <a:ahLst/>
              <a:cxnLst/>
              <a:rect l="l" t="t" r="r" b="b"/>
              <a:pathLst>
                <a:path w="4661628" h="1190340">
                  <a:moveTo>
                    <a:pt x="0" y="0"/>
                  </a:moveTo>
                  <a:lnTo>
                    <a:pt x="4661628" y="0"/>
                  </a:lnTo>
                  <a:lnTo>
                    <a:pt x="4661628" y="1190340"/>
                  </a:lnTo>
                  <a:lnTo>
                    <a:pt x="0" y="1190340"/>
                  </a:lnTo>
                  <a:close/>
                </a:path>
              </a:pathLst>
            </a:custGeom>
            <a:solidFill>
              <a:srgbClr val="1A193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802" y="3630615"/>
            <a:ext cx="2832704" cy="3040751"/>
            <a:chOff x="0" y="0"/>
            <a:chExt cx="3776939" cy="405433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334056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0" y="207813"/>
              <a:ext cx="3776939" cy="3846521"/>
            </a:xfrm>
            <a:custGeom>
              <a:avLst/>
              <a:gdLst/>
              <a:ahLst/>
              <a:cxnLst/>
              <a:rect l="l" t="t" r="r" b="b"/>
              <a:pathLst>
                <a:path w="3776939" h="3846521">
                  <a:moveTo>
                    <a:pt x="3776939" y="0"/>
                  </a:moveTo>
                  <a:lnTo>
                    <a:pt x="0" y="0"/>
                  </a:lnTo>
                  <a:lnTo>
                    <a:pt x="0" y="3846522"/>
                  </a:lnTo>
                  <a:lnTo>
                    <a:pt x="3776939" y="3846522"/>
                  </a:lnTo>
                  <a:lnTo>
                    <a:pt x="3776939" y="0"/>
                  </a:lnTo>
                  <a:close/>
                </a:path>
              </a:pathLst>
            </a:custGeom>
            <a:blipFill>
              <a:blip r:embed="rId2"/>
              <a:stretch>
                <a:fillRect l="-15387" t="-1457" r="-7197" b="-1457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244470" y="6968812"/>
            <a:ext cx="2832704" cy="3040751"/>
            <a:chOff x="0" y="0"/>
            <a:chExt cx="746062" cy="8008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6062" cy="800856"/>
            </a:xfrm>
            <a:custGeom>
              <a:avLst/>
              <a:gdLst/>
              <a:ahLst/>
              <a:cxnLst/>
              <a:rect l="l" t="t" r="r" b="b"/>
              <a:pathLst>
                <a:path w="746062" h="800856">
                  <a:moveTo>
                    <a:pt x="0" y="0"/>
                  </a:moveTo>
                  <a:lnTo>
                    <a:pt x="746062" y="0"/>
                  </a:lnTo>
                  <a:lnTo>
                    <a:pt x="746062" y="800856"/>
                  </a:lnTo>
                  <a:lnTo>
                    <a:pt x="0" y="800856"/>
                  </a:lnTo>
                  <a:close/>
                </a:path>
              </a:pathLst>
            </a:custGeom>
            <a:solidFill>
              <a:srgbClr val="26316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46062" cy="83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244470" y="6994795"/>
            <a:ext cx="2807840" cy="3006591"/>
          </a:xfrm>
          <a:custGeom>
            <a:avLst/>
            <a:gdLst/>
            <a:ahLst/>
            <a:cxnLst/>
            <a:rect l="l" t="t" r="r" b="b"/>
            <a:pathLst>
              <a:path w="2807840" h="3006591">
                <a:moveTo>
                  <a:pt x="0" y="0"/>
                </a:moveTo>
                <a:lnTo>
                  <a:pt x="2807839" y="0"/>
                </a:lnTo>
                <a:lnTo>
                  <a:pt x="2807839" y="3006590"/>
                </a:lnTo>
                <a:lnTo>
                  <a:pt x="0" y="3006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240" b="-111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12236936" y="6956505"/>
            <a:ext cx="2832704" cy="3065366"/>
            <a:chOff x="0" y="0"/>
            <a:chExt cx="3776939" cy="408715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78236E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38400" y="33732"/>
              <a:ext cx="2133380" cy="4053423"/>
            </a:xfrm>
            <a:custGeom>
              <a:avLst/>
              <a:gdLst/>
              <a:ahLst/>
              <a:cxnLst/>
              <a:rect l="l" t="t" r="r" b="b"/>
              <a:pathLst>
                <a:path w="2133380" h="4053423">
                  <a:moveTo>
                    <a:pt x="0" y="0"/>
                  </a:moveTo>
                  <a:lnTo>
                    <a:pt x="2133381" y="0"/>
                  </a:lnTo>
                  <a:lnTo>
                    <a:pt x="2133381" y="4053422"/>
                  </a:lnTo>
                  <a:lnTo>
                    <a:pt x="0" y="4053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1106" r="-3110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25248" y="6968812"/>
            <a:ext cx="2832704" cy="3040751"/>
            <a:chOff x="0" y="0"/>
            <a:chExt cx="746062" cy="8008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062" cy="800856"/>
            </a:xfrm>
            <a:custGeom>
              <a:avLst/>
              <a:gdLst/>
              <a:ahLst/>
              <a:cxnLst/>
              <a:rect l="l" t="t" r="r" b="b"/>
              <a:pathLst>
                <a:path w="746062" h="800856">
                  <a:moveTo>
                    <a:pt x="0" y="0"/>
                  </a:moveTo>
                  <a:lnTo>
                    <a:pt x="746062" y="0"/>
                  </a:lnTo>
                  <a:lnTo>
                    <a:pt x="746062" y="800856"/>
                  </a:lnTo>
                  <a:lnTo>
                    <a:pt x="0" y="800856"/>
                  </a:lnTo>
                  <a:close/>
                </a:path>
              </a:pathLst>
            </a:custGeom>
            <a:solidFill>
              <a:srgbClr val="60102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062" cy="83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413278" y="7165428"/>
            <a:ext cx="2449887" cy="1265032"/>
          </a:xfrm>
          <a:custGeom>
            <a:avLst/>
            <a:gdLst/>
            <a:ahLst/>
            <a:cxnLst/>
            <a:rect l="l" t="t" r="r" b="b"/>
            <a:pathLst>
              <a:path w="2449887" h="1265032">
                <a:moveTo>
                  <a:pt x="0" y="0"/>
                </a:moveTo>
                <a:lnTo>
                  <a:pt x="2449886" y="0"/>
                </a:lnTo>
                <a:lnTo>
                  <a:pt x="2449886" y="1265032"/>
                </a:lnTo>
                <a:lnTo>
                  <a:pt x="0" y="12650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7136424" y="7797944"/>
            <a:ext cx="1921529" cy="2203442"/>
          </a:xfrm>
          <a:custGeom>
            <a:avLst/>
            <a:gdLst/>
            <a:ahLst/>
            <a:cxnLst/>
            <a:rect l="l" t="t" r="r" b="b"/>
            <a:pathLst>
              <a:path w="1921529" h="2203442">
                <a:moveTo>
                  <a:pt x="0" y="0"/>
                </a:moveTo>
                <a:lnTo>
                  <a:pt x="1921528" y="0"/>
                </a:lnTo>
                <a:lnTo>
                  <a:pt x="1921528" y="2203441"/>
                </a:lnTo>
                <a:lnTo>
                  <a:pt x="0" y="22034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175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3" name="Group 23"/>
          <p:cNvGrpSpPr/>
          <p:nvPr/>
        </p:nvGrpSpPr>
        <p:grpSpPr>
          <a:xfrm>
            <a:off x="9229402" y="6968812"/>
            <a:ext cx="2832704" cy="3040751"/>
            <a:chOff x="0" y="0"/>
            <a:chExt cx="3776939" cy="405433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265138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63602" y="252431"/>
              <a:ext cx="3449735" cy="3480186"/>
            </a:xfrm>
            <a:custGeom>
              <a:avLst/>
              <a:gdLst/>
              <a:ahLst/>
              <a:cxnLst/>
              <a:rect l="l" t="t" r="r" b="b"/>
              <a:pathLst>
                <a:path w="3449735" h="3480186">
                  <a:moveTo>
                    <a:pt x="0" y="0"/>
                  </a:moveTo>
                  <a:lnTo>
                    <a:pt x="3449735" y="0"/>
                  </a:lnTo>
                  <a:lnTo>
                    <a:pt x="3449735" y="3480186"/>
                  </a:lnTo>
                  <a:lnTo>
                    <a:pt x="0" y="348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23246" y="265813"/>
            <a:ext cx="2848989" cy="3040751"/>
            <a:chOff x="0" y="0"/>
            <a:chExt cx="3798652" cy="4054335"/>
          </a:xfrm>
        </p:grpSpPr>
        <p:grpSp>
          <p:nvGrpSpPr>
            <p:cNvPr id="29" name="Group 29"/>
            <p:cNvGrpSpPr/>
            <p:nvPr/>
          </p:nvGrpSpPr>
          <p:grpSpPr>
            <a:xfrm>
              <a:off x="21713" y="0"/>
              <a:ext cx="3776939" cy="4054335"/>
              <a:chOff x="0" y="0"/>
              <a:chExt cx="746062" cy="80085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EEC124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0" y="65892"/>
              <a:ext cx="3459974" cy="3988443"/>
            </a:xfrm>
            <a:custGeom>
              <a:avLst/>
              <a:gdLst/>
              <a:ahLst/>
              <a:cxnLst/>
              <a:rect l="l" t="t" r="r" b="b"/>
              <a:pathLst>
                <a:path w="3459974" h="3988443">
                  <a:moveTo>
                    <a:pt x="0" y="0"/>
                  </a:moveTo>
                  <a:lnTo>
                    <a:pt x="3459974" y="0"/>
                  </a:lnTo>
                  <a:lnTo>
                    <a:pt x="3459974" y="3988443"/>
                  </a:lnTo>
                  <a:lnTo>
                    <a:pt x="0" y="398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214335" y="6968812"/>
            <a:ext cx="2832704" cy="3040751"/>
            <a:chOff x="0" y="0"/>
            <a:chExt cx="3776939" cy="405433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D01470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420172" y="192158"/>
              <a:ext cx="2936596" cy="3851273"/>
            </a:xfrm>
            <a:custGeom>
              <a:avLst/>
              <a:gdLst/>
              <a:ahLst/>
              <a:cxnLst/>
              <a:rect l="l" t="t" r="r" b="b"/>
              <a:pathLst>
                <a:path w="2936596" h="3851273">
                  <a:moveTo>
                    <a:pt x="0" y="0"/>
                  </a:moveTo>
                  <a:lnTo>
                    <a:pt x="2936595" y="0"/>
                  </a:lnTo>
                  <a:lnTo>
                    <a:pt x="2936595" y="3851273"/>
                  </a:lnTo>
                  <a:lnTo>
                    <a:pt x="0" y="3851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204206" y="3643272"/>
            <a:ext cx="2832704" cy="3040751"/>
            <a:chOff x="0" y="0"/>
            <a:chExt cx="3776939" cy="405433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EEC124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500137" y="32946"/>
              <a:ext cx="1948848" cy="3987412"/>
            </a:xfrm>
            <a:custGeom>
              <a:avLst/>
              <a:gdLst/>
              <a:ahLst/>
              <a:cxnLst/>
              <a:rect l="l" t="t" r="r" b="b"/>
              <a:pathLst>
                <a:path w="1948848" h="3987412">
                  <a:moveTo>
                    <a:pt x="0" y="0"/>
                  </a:moveTo>
                  <a:lnTo>
                    <a:pt x="1948847" y="0"/>
                  </a:lnTo>
                  <a:lnTo>
                    <a:pt x="1948847" y="3987412"/>
                  </a:lnTo>
                  <a:lnTo>
                    <a:pt x="0" y="3987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250317" y="265040"/>
            <a:ext cx="2832704" cy="3040751"/>
            <a:chOff x="0" y="0"/>
            <a:chExt cx="746062" cy="80085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46062" cy="800856"/>
            </a:xfrm>
            <a:custGeom>
              <a:avLst/>
              <a:gdLst/>
              <a:ahLst/>
              <a:cxnLst/>
              <a:rect l="l" t="t" r="r" b="b"/>
              <a:pathLst>
                <a:path w="746062" h="800856">
                  <a:moveTo>
                    <a:pt x="0" y="0"/>
                  </a:moveTo>
                  <a:lnTo>
                    <a:pt x="746062" y="0"/>
                  </a:lnTo>
                  <a:lnTo>
                    <a:pt x="746062" y="800856"/>
                  </a:lnTo>
                  <a:lnTo>
                    <a:pt x="0" y="800856"/>
                  </a:lnTo>
                  <a:close/>
                </a:path>
              </a:pathLst>
            </a:custGeom>
            <a:solidFill>
              <a:srgbClr val="2F2F8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746062" cy="83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9526054" y="854773"/>
            <a:ext cx="2556967" cy="2253327"/>
          </a:xfrm>
          <a:custGeom>
            <a:avLst/>
            <a:gdLst/>
            <a:ahLst/>
            <a:cxnLst/>
            <a:rect l="l" t="t" r="r" b="b"/>
            <a:pathLst>
              <a:path w="2556967" h="2253327">
                <a:moveTo>
                  <a:pt x="0" y="0"/>
                </a:moveTo>
                <a:lnTo>
                  <a:pt x="2556967" y="0"/>
                </a:lnTo>
                <a:lnTo>
                  <a:pt x="2556967" y="2253327"/>
                </a:lnTo>
                <a:lnTo>
                  <a:pt x="0" y="22533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7" name="Group 47"/>
          <p:cNvGrpSpPr/>
          <p:nvPr/>
        </p:nvGrpSpPr>
        <p:grpSpPr>
          <a:xfrm>
            <a:off x="12244946" y="260838"/>
            <a:ext cx="2832704" cy="3040751"/>
            <a:chOff x="0" y="0"/>
            <a:chExt cx="3776939" cy="4054335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1A1937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448777" y="39580"/>
              <a:ext cx="2832227" cy="4014755"/>
            </a:xfrm>
            <a:custGeom>
              <a:avLst/>
              <a:gdLst/>
              <a:ahLst/>
              <a:cxnLst/>
              <a:rect l="l" t="t" r="r" b="b"/>
              <a:pathLst>
                <a:path w="2832227" h="4014755">
                  <a:moveTo>
                    <a:pt x="0" y="0"/>
                  </a:moveTo>
                  <a:lnTo>
                    <a:pt x="2832227" y="0"/>
                  </a:lnTo>
                  <a:lnTo>
                    <a:pt x="2832227" y="4014755"/>
                  </a:lnTo>
                  <a:lnTo>
                    <a:pt x="0" y="4014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06802" y="6968812"/>
            <a:ext cx="2832704" cy="3040751"/>
            <a:chOff x="0" y="0"/>
            <a:chExt cx="3776939" cy="405433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3776939" cy="4054335"/>
              <a:chOff x="0" y="0"/>
              <a:chExt cx="746062" cy="80085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746062" cy="800856"/>
              </a:xfrm>
              <a:custGeom>
                <a:avLst/>
                <a:gdLst/>
                <a:ahLst/>
                <a:cxnLst/>
                <a:rect l="l" t="t" r="r" b="b"/>
                <a:pathLst>
                  <a:path w="746062" h="800856">
                    <a:moveTo>
                      <a:pt x="0" y="0"/>
                    </a:moveTo>
                    <a:lnTo>
                      <a:pt x="746062" y="0"/>
                    </a:lnTo>
                    <a:lnTo>
                      <a:pt x="746062" y="800856"/>
                    </a:lnTo>
                    <a:lnTo>
                      <a:pt x="0" y="800856"/>
                    </a:lnTo>
                    <a:close/>
                  </a:path>
                </a:pathLst>
              </a:custGeom>
              <a:solidFill>
                <a:srgbClr val="1A1937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746062" cy="838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Freeform 56"/>
            <p:cNvSpPr/>
            <p:nvPr/>
          </p:nvSpPr>
          <p:spPr>
            <a:xfrm>
              <a:off x="1468131" y="125451"/>
              <a:ext cx="1964442" cy="3928884"/>
            </a:xfrm>
            <a:custGeom>
              <a:avLst/>
              <a:gdLst/>
              <a:ahLst/>
              <a:cxnLst/>
              <a:rect l="l" t="t" r="r" b="b"/>
              <a:pathLst>
                <a:path w="1964442" h="3928884">
                  <a:moveTo>
                    <a:pt x="0" y="0"/>
                  </a:moveTo>
                  <a:lnTo>
                    <a:pt x="1964442" y="0"/>
                  </a:lnTo>
                  <a:lnTo>
                    <a:pt x="1964442" y="3928884"/>
                  </a:lnTo>
                  <a:lnTo>
                    <a:pt x="0" y="3928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244924" y="265813"/>
            <a:ext cx="2832704" cy="3040751"/>
            <a:chOff x="0" y="0"/>
            <a:chExt cx="746062" cy="80085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46062" cy="800856"/>
            </a:xfrm>
            <a:custGeom>
              <a:avLst/>
              <a:gdLst/>
              <a:ahLst/>
              <a:cxnLst/>
              <a:rect l="l" t="t" r="r" b="b"/>
              <a:pathLst>
                <a:path w="746062" h="800856">
                  <a:moveTo>
                    <a:pt x="0" y="0"/>
                  </a:moveTo>
                  <a:lnTo>
                    <a:pt x="746062" y="0"/>
                  </a:lnTo>
                  <a:lnTo>
                    <a:pt x="746062" y="800856"/>
                  </a:lnTo>
                  <a:lnTo>
                    <a:pt x="0" y="800856"/>
                  </a:lnTo>
                  <a:close/>
                </a:path>
              </a:pathLst>
            </a:custGeom>
            <a:solidFill>
              <a:srgbClr val="2E6C87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746062" cy="83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6253210" y="817847"/>
            <a:ext cx="2824418" cy="1787086"/>
          </a:xfrm>
          <a:custGeom>
            <a:avLst/>
            <a:gdLst/>
            <a:ahLst/>
            <a:cxnLst/>
            <a:rect l="l" t="t" r="r" b="b"/>
            <a:pathLst>
              <a:path w="2824418" h="1787086">
                <a:moveTo>
                  <a:pt x="0" y="0"/>
                </a:moveTo>
                <a:lnTo>
                  <a:pt x="2824418" y="0"/>
                </a:lnTo>
                <a:lnTo>
                  <a:pt x="2824418" y="1787086"/>
                </a:lnTo>
                <a:lnTo>
                  <a:pt x="0" y="178708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1" name="Group 61"/>
          <p:cNvGrpSpPr/>
          <p:nvPr/>
        </p:nvGrpSpPr>
        <p:grpSpPr>
          <a:xfrm>
            <a:off x="15258625" y="260838"/>
            <a:ext cx="2832704" cy="3040751"/>
            <a:chOff x="0" y="0"/>
            <a:chExt cx="746062" cy="80085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746062" cy="800856"/>
            </a:xfrm>
            <a:custGeom>
              <a:avLst/>
              <a:gdLst/>
              <a:ahLst/>
              <a:cxnLst/>
              <a:rect l="l" t="t" r="r" b="b"/>
              <a:pathLst>
                <a:path w="746062" h="800856">
                  <a:moveTo>
                    <a:pt x="0" y="0"/>
                  </a:moveTo>
                  <a:lnTo>
                    <a:pt x="746062" y="0"/>
                  </a:lnTo>
                  <a:lnTo>
                    <a:pt x="746062" y="800856"/>
                  </a:lnTo>
                  <a:lnTo>
                    <a:pt x="0" y="800856"/>
                  </a:lnTo>
                  <a:close/>
                </a:path>
              </a:pathLst>
            </a:custGeom>
            <a:solidFill>
              <a:srgbClr val="D0147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746062" cy="838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>
            <a:off x="15918793" y="265813"/>
            <a:ext cx="1512368" cy="3035776"/>
          </a:xfrm>
          <a:custGeom>
            <a:avLst/>
            <a:gdLst/>
            <a:ahLst/>
            <a:cxnLst/>
            <a:rect l="l" t="t" r="r" b="b"/>
            <a:pathLst>
              <a:path w="1512368" h="3035776">
                <a:moveTo>
                  <a:pt x="0" y="0"/>
                </a:moveTo>
                <a:lnTo>
                  <a:pt x="1512368" y="0"/>
                </a:lnTo>
                <a:lnTo>
                  <a:pt x="1512368" y="3035776"/>
                </a:lnTo>
                <a:lnTo>
                  <a:pt x="0" y="30357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5" name="Freeform 65"/>
          <p:cNvSpPr/>
          <p:nvPr/>
        </p:nvSpPr>
        <p:spPr>
          <a:xfrm>
            <a:off x="5238137" y="3517795"/>
            <a:ext cx="7250054" cy="1964968"/>
          </a:xfrm>
          <a:custGeom>
            <a:avLst/>
            <a:gdLst/>
            <a:ahLst/>
            <a:cxnLst/>
            <a:rect l="l" t="t" r="r" b="b"/>
            <a:pathLst>
              <a:path w="7250054" h="1964968">
                <a:moveTo>
                  <a:pt x="0" y="0"/>
                </a:moveTo>
                <a:lnTo>
                  <a:pt x="7250054" y="0"/>
                </a:lnTo>
                <a:lnTo>
                  <a:pt x="7250054" y="1964968"/>
                </a:lnTo>
                <a:lnTo>
                  <a:pt x="0" y="196496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6" name="Freeform 66"/>
          <p:cNvSpPr/>
          <p:nvPr/>
        </p:nvSpPr>
        <p:spPr>
          <a:xfrm>
            <a:off x="206802" y="255295"/>
            <a:ext cx="2925812" cy="3046293"/>
          </a:xfrm>
          <a:custGeom>
            <a:avLst/>
            <a:gdLst/>
            <a:ahLst/>
            <a:cxnLst/>
            <a:rect l="l" t="t" r="r" b="b"/>
            <a:pathLst>
              <a:path w="2925812" h="3046293">
                <a:moveTo>
                  <a:pt x="0" y="0"/>
                </a:moveTo>
                <a:lnTo>
                  <a:pt x="2925812" y="0"/>
                </a:lnTo>
                <a:lnTo>
                  <a:pt x="2925812" y="3046294"/>
                </a:lnTo>
                <a:lnTo>
                  <a:pt x="0" y="304629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432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7" name="TextBox 67"/>
          <p:cNvSpPr txBox="1"/>
          <p:nvPr/>
        </p:nvSpPr>
        <p:spPr>
          <a:xfrm>
            <a:off x="3153401" y="5636843"/>
            <a:ext cx="11809103" cy="5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  <a:spcBef>
                <a:spcPct val="0"/>
              </a:spcBef>
            </a:pPr>
            <a:r>
              <a:rPr lang="en-US" sz="3022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Attività</a:t>
            </a:r>
            <a:r>
              <a:rPr lang="en-US" sz="302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educative alternative alle </a:t>
            </a:r>
            <a:r>
              <a:rPr lang="en-US" sz="3022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visite</a:t>
            </a:r>
            <a:r>
              <a:rPr lang="en-US" sz="302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22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guidate</a:t>
            </a:r>
            <a:endParaRPr lang="en-US" sz="3022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1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54304"/>
            <a:ext cx="16230600" cy="188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7"/>
              </a:lnSpc>
              <a:spcBef>
                <a:spcPct val="0"/>
              </a:spcBef>
            </a:pPr>
            <a:r>
              <a:rPr lang="en-US" sz="34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creano narrazioni digitali combinando testo, immagini, video e audio per raccontare la storia di un luogo o di un'opera d'arte. Potrebbero ad esempio "raccontare" la storia dietro "Guglielmo Tell"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4427" y="1001265"/>
            <a:ext cx="7839146" cy="298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sz="8332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Workshop di Storytelling Digitale</a:t>
            </a:r>
          </a:p>
        </p:txBody>
      </p:sp>
      <p:sp>
        <p:nvSpPr>
          <p:cNvPr id="4" name="Freeform 4"/>
          <p:cNvSpPr/>
          <p:nvPr/>
        </p:nvSpPr>
        <p:spPr>
          <a:xfrm>
            <a:off x="2547619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6006943" y="7743356"/>
            <a:ext cx="6274114" cy="1631270"/>
          </a:xfrm>
          <a:custGeom>
            <a:avLst/>
            <a:gdLst/>
            <a:ahLst/>
            <a:cxnLst/>
            <a:rect l="l" t="t" r="r" b="b"/>
            <a:pathLst>
              <a:path w="6274114" h="1631270">
                <a:moveTo>
                  <a:pt x="0" y="0"/>
                </a:moveTo>
                <a:lnTo>
                  <a:pt x="6274114" y="0"/>
                </a:lnTo>
                <a:lnTo>
                  <a:pt x="6274114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flipH="1">
            <a:off x="12294200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3446181" y="0"/>
                </a:moveTo>
                <a:lnTo>
                  <a:pt x="0" y="0"/>
                </a:lnTo>
                <a:lnTo>
                  <a:pt x="0" y="2722483"/>
                </a:lnTo>
                <a:lnTo>
                  <a:pt x="3446181" y="2722483"/>
                </a:lnTo>
                <a:lnTo>
                  <a:pt x="3446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28700" y="6065720"/>
            <a:ext cx="16230600" cy="249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Sviluppo di abilità narrative, capacità tecniche nell'uso di software di montaggio, sensibilità artistica e storica. </a:t>
            </a:r>
          </a:p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RISULTATO FINALE: Presentazioni digitali che possono essere utilizzate come materiale educativo nelle scuole.</a:t>
            </a:r>
          </a:p>
          <a:p>
            <a:pPr algn="l">
              <a:lnSpc>
                <a:spcPts val="3917"/>
              </a:lnSpc>
              <a:spcBef>
                <a:spcPct val="0"/>
              </a:spcBef>
            </a:pPr>
            <a:endParaRPr lang="en-US" sz="2798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5325" y="1028700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2" y="0"/>
                </a:lnTo>
                <a:lnTo>
                  <a:pt x="2988022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959341" y="6026293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1" y="0"/>
                </a:lnTo>
                <a:lnTo>
                  <a:pt x="5439991" y="1414398"/>
                </a:lnTo>
                <a:lnTo>
                  <a:pt x="0" y="141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8949447" y="2057400"/>
            <a:ext cx="9338553" cy="8229600"/>
          </a:xfrm>
          <a:custGeom>
            <a:avLst/>
            <a:gdLst/>
            <a:ahLst/>
            <a:cxnLst/>
            <a:rect l="l" t="t" r="r" b="b"/>
            <a:pathLst>
              <a:path w="9338553" h="8229600">
                <a:moveTo>
                  <a:pt x="0" y="0"/>
                </a:moveTo>
                <a:lnTo>
                  <a:pt x="9338553" y="0"/>
                </a:lnTo>
                <a:lnTo>
                  <a:pt x="93385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28700" y="3914846"/>
            <a:ext cx="8400950" cy="177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1"/>
              </a:lnSpc>
              <a:spcBef>
                <a:spcPct val="0"/>
              </a:spcBef>
            </a:pPr>
            <a:r>
              <a:rPr lang="en-US" sz="497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Progetto di Fotografia e Racconto Visivo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54304"/>
            <a:ext cx="16230600" cy="188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7"/>
              </a:lnSpc>
              <a:spcBef>
                <a:spcPct val="0"/>
              </a:spcBef>
            </a:pPr>
            <a:r>
              <a:rPr lang="en-US" sz="3498">
                <a:solidFill>
                  <a:srgbClr val="26316A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scattare foto dei luoghi e delle opere d'arte a Lugano e usarle per creare un racconto visivo. Ogni foto può essere accompagnata da una breve storia o descrizione scritta dagli studenti stessi.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74881" y="1219200"/>
            <a:ext cx="9338237" cy="283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7832">
                <a:solidFill>
                  <a:srgbClr val="2E2E80"/>
                </a:solidFill>
                <a:latin typeface="BM Hanna"/>
                <a:ea typeface="BM Hanna"/>
                <a:cs typeface="BM Hanna"/>
                <a:sym typeface="BM Hanna"/>
              </a:rPr>
              <a:t>Progetto di Fotografia e Racconto Visivo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6006943" y="7743356"/>
            <a:ext cx="6274114" cy="1631270"/>
          </a:xfrm>
          <a:custGeom>
            <a:avLst/>
            <a:gdLst/>
            <a:ahLst/>
            <a:cxnLst/>
            <a:rect l="l" t="t" r="r" b="b"/>
            <a:pathLst>
              <a:path w="6274114" h="1631270">
                <a:moveTo>
                  <a:pt x="0" y="0"/>
                </a:moveTo>
                <a:lnTo>
                  <a:pt x="6274114" y="0"/>
                </a:lnTo>
                <a:lnTo>
                  <a:pt x="6274114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flipH="1">
            <a:off x="13813119" y="1031796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3446181" y="0"/>
                </a:moveTo>
                <a:lnTo>
                  <a:pt x="0" y="0"/>
                </a:lnTo>
                <a:lnTo>
                  <a:pt x="0" y="2722483"/>
                </a:lnTo>
                <a:lnTo>
                  <a:pt x="3446181" y="2722483"/>
                </a:lnTo>
                <a:lnTo>
                  <a:pt x="3446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28700" y="6454921"/>
            <a:ext cx="16230600" cy="249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26316A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Sviluppo delle competenze fotografiche, espressione artistica, scrittura creativa. </a:t>
            </a:r>
          </a:p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26316A"/>
                </a:solidFill>
                <a:latin typeface="Bryndan Write"/>
                <a:ea typeface="Bryndan Write"/>
                <a:cs typeface="Bryndan Write"/>
                <a:sym typeface="Bryndan Write"/>
              </a:rPr>
              <a:t>RISULTATO FINALE: Una mostra fotografica o un libro digitale che documenti il patrimonio artistico attraverso gli occhi degli studenti. </a:t>
            </a:r>
          </a:p>
          <a:p>
            <a:pPr algn="l">
              <a:lnSpc>
                <a:spcPts val="3917"/>
              </a:lnSpc>
            </a:pPr>
            <a:endParaRPr lang="en-US" sz="2798">
              <a:solidFill>
                <a:srgbClr val="26316A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l">
              <a:lnSpc>
                <a:spcPts val="3917"/>
              </a:lnSpc>
              <a:spcBef>
                <a:spcPct val="0"/>
              </a:spcBef>
            </a:pPr>
            <a:endParaRPr lang="en-US" sz="2798">
              <a:solidFill>
                <a:srgbClr val="26316A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1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20883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9853504" y="8010056"/>
            <a:ext cx="6274114" cy="1631270"/>
          </a:xfrm>
          <a:custGeom>
            <a:avLst/>
            <a:gdLst/>
            <a:ahLst/>
            <a:cxnLst/>
            <a:rect l="l" t="t" r="r" b="b"/>
            <a:pathLst>
              <a:path w="6274114" h="1631270">
                <a:moveTo>
                  <a:pt x="0" y="0"/>
                </a:moveTo>
                <a:lnTo>
                  <a:pt x="6274114" y="0"/>
                </a:lnTo>
                <a:lnTo>
                  <a:pt x="6274114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3289037" y="620883"/>
            <a:ext cx="7370415" cy="9666117"/>
          </a:xfrm>
          <a:custGeom>
            <a:avLst/>
            <a:gdLst/>
            <a:ahLst/>
            <a:cxnLst/>
            <a:rect l="l" t="t" r="r" b="b"/>
            <a:pathLst>
              <a:path w="7370415" h="9666117">
                <a:moveTo>
                  <a:pt x="0" y="0"/>
                </a:moveTo>
                <a:lnTo>
                  <a:pt x="7370415" y="0"/>
                </a:lnTo>
                <a:lnTo>
                  <a:pt x="7370415" y="9666117"/>
                </a:lnTo>
                <a:lnTo>
                  <a:pt x="0" y="9666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8721822" y="1285875"/>
            <a:ext cx="8537478" cy="486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2"/>
              </a:lnSpc>
            </a:pPr>
            <a:r>
              <a:rPr lang="en-US" sz="10231">
                <a:solidFill>
                  <a:srgbClr val="2E6C87"/>
                </a:solidFill>
                <a:latin typeface="BM Hanna"/>
                <a:ea typeface="BM Hanna"/>
                <a:cs typeface="BM Hanna"/>
                <a:sym typeface="BM Hanna"/>
              </a:rPr>
              <a:t>Progetto di Creazione di Mappe Interattive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C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8350" y="3650844"/>
            <a:ext cx="14131301" cy="516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7"/>
              </a:lnSpc>
            </a:pPr>
            <a:r>
              <a:rPr lang="en-US" sz="3219">
                <a:solidFill>
                  <a:srgbClr val="100F0D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lavorare insieme per creare una mappa interattiva della città di Lugano che includa punti di interesse storico e culturale. Ogni punto sulla mappa potrebbe avere un breve testo, una foto o un video esplicativo creato dagli studenti stessi. </a:t>
            </a:r>
          </a:p>
          <a:p>
            <a:pPr algn="ctr">
              <a:lnSpc>
                <a:spcPts val="4507"/>
              </a:lnSpc>
            </a:pPr>
            <a:r>
              <a:rPr lang="en-US" sz="3219">
                <a:solidFill>
                  <a:srgbClr val="100F0D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Sviluppo di competenze tecniche (programmazione di base, design grafico), ricerca storica, capacità di presentazione. </a:t>
            </a:r>
          </a:p>
          <a:p>
            <a:pPr algn="ctr">
              <a:lnSpc>
                <a:spcPts val="4507"/>
              </a:lnSpc>
            </a:pPr>
            <a:r>
              <a:rPr lang="en-US" sz="3219">
                <a:solidFill>
                  <a:srgbClr val="100F0D"/>
                </a:solidFill>
                <a:latin typeface="Bryndan Write"/>
                <a:ea typeface="Bryndan Write"/>
                <a:cs typeface="Bryndan Write"/>
                <a:sym typeface="Bryndan Write"/>
              </a:rPr>
              <a:t> RISULTATO FINALE: Una mappa interattiva che può essere utilizzata dai turisti e dai residenti per esplorare Lugano. </a:t>
            </a:r>
          </a:p>
          <a:p>
            <a:pPr algn="ctr">
              <a:lnSpc>
                <a:spcPts val="4507"/>
              </a:lnSpc>
              <a:spcBef>
                <a:spcPct val="0"/>
              </a:spcBef>
            </a:pPr>
            <a:endParaRPr lang="en-US" sz="3219">
              <a:solidFill>
                <a:srgbClr val="100F0D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209675"/>
            <a:ext cx="16230600" cy="177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7"/>
              </a:lnSpc>
            </a:pPr>
            <a:r>
              <a:rPr lang="en-US" sz="7334">
                <a:solidFill>
                  <a:srgbClr val="D01470"/>
                </a:solidFill>
                <a:latin typeface="BM Hanna"/>
                <a:ea typeface="BM Hanna"/>
                <a:cs typeface="BM Hanna"/>
                <a:sym typeface="BM Hanna"/>
              </a:rPr>
              <a:t>Progetto di Creazione di Mappe Interattive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6392" y="1269880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3" y="0"/>
                </a:lnTo>
                <a:lnTo>
                  <a:pt x="2988023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575146" y="0"/>
            <a:ext cx="5414211" cy="10287000"/>
          </a:xfrm>
          <a:custGeom>
            <a:avLst/>
            <a:gdLst/>
            <a:ahLst/>
            <a:cxnLst/>
            <a:rect l="l" t="t" r="r" b="b"/>
            <a:pathLst>
              <a:path w="5414211" h="10287000">
                <a:moveTo>
                  <a:pt x="0" y="0"/>
                </a:moveTo>
                <a:lnTo>
                  <a:pt x="5414211" y="0"/>
                </a:lnTo>
                <a:lnTo>
                  <a:pt x="54142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106" r="-31106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081462" y="3608957"/>
            <a:ext cx="10206538" cy="265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1"/>
              </a:lnSpc>
            </a:pPr>
            <a:r>
              <a:rPr lang="en-US" sz="497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Laboratori di Arte Visiva: Interpretazioni Moderne </a:t>
            </a:r>
          </a:p>
          <a:p>
            <a:pPr algn="ctr">
              <a:lnSpc>
                <a:spcPts val="6971"/>
              </a:lnSpc>
              <a:spcBef>
                <a:spcPct val="0"/>
              </a:spcBef>
            </a:pPr>
            <a:r>
              <a:rPr lang="en-US" sz="497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dI Opere d’arte</a:t>
            </a:r>
          </a:p>
        </p:txBody>
      </p:sp>
      <p:sp>
        <p:nvSpPr>
          <p:cNvPr id="5" name="Freeform 5"/>
          <p:cNvSpPr/>
          <p:nvPr/>
        </p:nvSpPr>
        <p:spPr>
          <a:xfrm>
            <a:off x="10810408" y="6394705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1" y="0"/>
                </a:lnTo>
                <a:lnTo>
                  <a:pt x="5439991" y="1414397"/>
                </a:lnTo>
                <a:lnTo>
                  <a:pt x="0" y="1414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8350" y="3650844"/>
            <a:ext cx="14131301" cy="249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DB400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scegliere un'opera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DB400"/>
                </a:solidFill>
                <a:latin typeface="Bryndan Write"/>
                <a:ea typeface="Bryndan Write"/>
                <a:cs typeface="Bryndan Write"/>
                <a:sym typeface="Bryndan Write"/>
              </a:rPr>
              <a:t>(come "Il trasporto di Cristo" di Ciseri o "Vittime del lavoro" di Vela)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DB4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 creare una propria interpretazione moderna attraverso la pittura, la scultura o i media digitali.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209675"/>
            <a:ext cx="16230600" cy="177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7"/>
              </a:lnSpc>
            </a:pPr>
            <a:r>
              <a:rPr lang="en-US" sz="7334">
                <a:solidFill>
                  <a:srgbClr val="78236E"/>
                </a:solidFill>
                <a:latin typeface="BM Hanna"/>
                <a:ea typeface="BM Hanna"/>
                <a:cs typeface="BM Hanna"/>
                <a:sym typeface="BM Hanna"/>
              </a:rPr>
              <a:t>Laboratori di Arte Visiva: Interpretazioni Moderne delle Opere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78350" y="6047968"/>
            <a:ext cx="14131301" cy="333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/>
          </a:p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FDB400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Comprensione delle opere d'arte originali, espressione creativa, capacità di riflessione e interpretazione personale. </a:t>
            </a:r>
          </a:p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FDB400"/>
                </a:solidFill>
                <a:latin typeface="Bryndan Write"/>
                <a:ea typeface="Bryndan Write"/>
                <a:cs typeface="Bryndan Write"/>
                <a:sym typeface="Bryndan Write"/>
              </a:rPr>
              <a:t> RISULTATO FINALE: Mostra delle opere degli studenti, accompagnata da una spiegazione scritta delle loro interpretazioni.</a:t>
            </a:r>
          </a:p>
          <a:p>
            <a:pPr algn="ctr">
              <a:lnSpc>
                <a:spcPts val="4368"/>
              </a:lnSpc>
              <a:spcBef>
                <a:spcPct val="0"/>
              </a:spcBef>
            </a:pPr>
            <a:endParaRPr lang="en-US" sz="3120">
              <a:solidFill>
                <a:srgbClr val="FDB400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72815" y="1268353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3" y="0"/>
                </a:lnTo>
                <a:lnTo>
                  <a:pt x="2988023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7446831" y="6957738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1" y="0"/>
                </a:lnTo>
                <a:lnTo>
                  <a:pt x="5439991" y="1414397"/>
                </a:lnTo>
                <a:lnTo>
                  <a:pt x="0" y="1414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4442138" y="1028700"/>
            <a:ext cx="4524994" cy="9258300"/>
          </a:xfrm>
          <a:custGeom>
            <a:avLst/>
            <a:gdLst/>
            <a:ahLst/>
            <a:cxnLst/>
            <a:rect l="l" t="t" r="r" b="b"/>
            <a:pathLst>
              <a:path w="4524994" h="9258300">
                <a:moveTo>
                  <a:pt x="0" y="0"/>
                </a:moveTo>
                <a:lnTo>
                  <a:pt x="4524994" y="0"/>
                </a:lnTo>
                <a:lnTo>
                  <a:pt x="452499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-966533" y="0"/>
            <a:ext cx="8923972" cy="10287000"/>
          </a:xfrm>
          <a:custGeom>
            <a:avLst/>
            <a:gdLst/>
            <a:ahLst/>
            <a:cxnLst/>
            <a:rect l="l" t="t" r="r" b="b"/>
            <a:pathLst>
              <a:path w="8923972" h="10287000">
                <a:moveTo>
                  <a:pt x="0" y="0"/>
                </a:moveTo>
                <a:lnTo>
                  <a:pt x="8923973" y="0"/>
                </a:lnTo>
                <a:lnTo>
                  <a:pt x="892397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5063558" y="3864839"/>
            <a:ext cx="10206538" cy="259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6079">
                <a:solidFill>
                  <a:srgbClr val="37141F"/>
                </a:solidFill>
                <a:latin typeface="BM Hanna"/>
                <a:ea typeface="BM Hanna"/>
                <a:cs typeface="BM Hanna"/>
                <a:sym typeface="BM Hanna"/>
              </a:rPr>
              <a:t>Laboratorio </a:t>
            </a:r>
          </a:p>
          <a:p>
            <a:pPr algn="ctr">
              <a:lnSpc>
                <a:spcPts val="6809"/>
              </a:lnSpc>
            </a:pPr>
            <a:r>
              <a:rPr lang="en-US" sz="6079">
                <a:solidFill>
                  <a:srgbClr val="37141F"/>
                </a:solidFill>
                <a:latin typeface="BM Hanna"/>
                <a:ea typeface="BM Hanna"/>
                <a:cs typeface="BM Hanna"/>
                <a:sym typeface="BM Hanna"/>
              </a:rPr>
              <a:t>di </a:t>
            </a:r>
          </a:p>
          <a:p>
            <a:pPr algn="ctr">
              <a:lnSpc>
                <a:spcPts val="6809"/>
              </a:lnSpc>
            </a:pPr>
            <a:r>
              <a:rPr lang="en-US" sz="6079">
                <a:solidFill>
                  <a:srgbClr val="37141F"/>
                </a:solidFill>
                <a:latin typeface="BM Hanna"/>
                <a:ea typeface="BM Hanna"/>
                <a:cs typeface="BM Hanna"/>
                <a:sym typeface="BM Hanna"/>
              </a:rPr>
              <a:t>Drammatizzazione Storica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8350" y="3660369"/>
            <a:ext cx="14131301" cy="443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creare delle brevi rappresentazioni teatrali o performance ispirate agli eventi storici o alle storie dietro le opere d'arte. </a:t>
            </a:r>
          </a:p>
          <a:p>
            <a:pPr algn="ctr">
              <a:lnSpc>
                <a:spcPts val="4368"/>
              </a:lnSpc>
            </a:pPr>
            <a:endParaRPr lang="en-US" sz="3120">
              <a:solidFill>
                <a:srgbClr val="EEEFEE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Apprendimento della storia e delle arti attraverso il teatro, sviluppo della capacità di recitazione e di lavoro in team, creatività. </a:t>
            </a:r>
          </a:p>
          <a:p>
            <a:pPr algn="ctr">
              <a:lnSpc>
                <a:spcPts val="4368"/>
              </a:lnSpc>
            </a:pPr>
            <a:r>
              <a:rPr lang="en-US" sz="312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  RISULTATO FINALE: Spettacoli teatrali da presentare ai compagni di scuola, alle famiglie o al pubblico.</a:t>
            </a:r>
          </a:p>
          <a:p>
            <a:pPr algn="ctr">
              <a:lnSpc>
                <a:spcPts val="4368"/>
              </a:lnSpc>
              <a:spcBef>
                <a:spcPct val="0"/>
              </a:spcBef>
            </a:pPr>
            <a:endParaRPr lang="en-US" sz="3120">
              <a:solidFill>
                <a:srgbClr val="EEEFEE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209675"/>
            <a:ext cx="16230600" cy="177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7"/>
              </a:lnSpc>
            </a:pPr>
            <a:r>
              <a:rPr lang="en-US" sz="7334">
                <a:solidFill>
                  <a:srgbClr val="F6BD49"/>
                </a:solidFill>
                <a:latin typeface="BM Hanna"/>
                <a:ea typeface="BM Hanna"/>
                <a:cs typeface="BM Hanna"/>
                <a:sym typeface="BM Hanna"/>
              </a:rPr>
              <a:t>Laboratorio di Drammatizzazione Storica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518" b="-2690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5401642" y="2395826"/>
            <a:ext cx="12366743" cy="177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47"/>
              </a:lnSpc>
            </a:pPr>
            <a:r>
              <a:rPr lang="en-US" sz="7334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Organizzazione di Eventi Culturali o "Open Day"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8394" y="2072344"/>
            <a:ext cx="17000906" cy="202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449"/>
              </a:lnSpc>
              <a:spcBef>
                <a:spcPct val="0"/>
              </a:spcBef>
            </a:pPr>
            <a:r>
              <a:rPr lang="en-US" sz="11749">
                <a:solidFill>
                  <a:srgbClr val="C7B8BF"/>
                </a:solidFill>
                <a:latin typeface="BM Hanna"/>
                <a:ea typeface="BM Hanna"/>
                <a:cs typeface="BM Hanna"/>
                <a:sym typeface="BM Hanna"/>
              </a:rPr>
              <a:t>Obiettivi Educativi</a:t>
            </a:r>
          </a:p>
        </p:txBody>
      </p:sp>
      <p:sp>
        <p:nvSpPr>
          <p:cNvPr id="3" name="Freeform 3"/>
          <p:cNvSpPr/>
          <p:nvPr/>
        </p:nvSpPr>
        <p:spPr>
          <a:xfrm>
            <a:off x="1604934" y="-448277"/>
            <a:ext cx="3739181" cy="2953953"/>
          </a:xfrm>
          <a:custGeom>
            <a:avLst/>
            <a:gdLst/>
            <a:ahLst/>
            <a:cxnLst/>
            <a:rect l="l" t="t" r="r" b="b"/>
            <a:pathLst>
              <a:path w="3739181" h="2953953">
                <a:moveTo>
                  <a:pt x="0" y="0"/>
                </a:moveTo>
                <a:lnTo>
                  <a:pt x="3739182" y="0"/>
                </a:lnTo>
                <a:lnTo>
                  <a:pt x="3739182" y="2953954"/>
                </a:lnTo>
                <a:lnTo>
                  <a:pt x="0" y="295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604934" y="7001616"/>
            <a:ext cx="3748209" cy="4114800"/>
          </a:xfrm>
          <a:custGeom>
            <a:avLst/>
            <a:gdLst/>
            <a:ahLst/>
            <a:cxnLst/>
            <a:rect l="l" t="t" r="r" b="b"/>
            <a:pathLst>
              <a:path w="3748209" h="4114800">
                <a:moveTo>
                  <a:pt x="0" y="0"/>
                </a:moveTo>
                <a:lnTo>
                  <a:pt x="3748209" y="0"/>
                </a:lnTo>
                <a:lnTo>
                  <a:pt x="37482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5344116" y="4126579"/>
            <a:ext cx="11915184" cy="240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Capacità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riflessione</a:t>
            </a:r>
            <a:endParaRPr lang="en-US" sz="3209" dirty="0">
              <a:solidFill>
                <a:srgbClr val="EEC124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Capacità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ricerca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lavoro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gruppo</a:t>
            </a:r>
            <a:endParaRPr lang="en-US" sz="3209" dirty="0">
              <a:solidFill>
                <a:srgbClr val="EEC124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Comprensione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delle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opere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d'arte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sensibilità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artistica</a:t>
            </a: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Capacità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presentazione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recitazione</a:t>
            </a:r>
            <a:endParaRPr lang="en-US" sz="3209" dirty="0">
              <a:solidFill>
                <a:srgbClr val="EEC124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Comunicazione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orale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narrativa</a:t>
            </a: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209" dirty="0" err="1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digitale</a:t>
            </a:r>
            <a:endParaRPr lang="en-US" sz="3209" dirty="0">
              <a:solidFill>
                <a:srgbClr val="EEC124"/>
              </a:solidFill>
              <a:latin typeface="Bryndan Write"/>
              <a:ea typeface="Bryndan Write"/>
              <a:cs typeface="Bryndan Write"/>
              <a:sym typeface="Bryndan Write"/>
            </a:endParaRPr>
          </a:p>
          <a:p>
            <a:pPr algn="l">
              <a:lnSpc>
                <a:spcPts val="3144"/>
              </a:lnSpc>
            </a:pPr>
            <a:r>
              <a:rPr lang="en-US" sz="3209" dirty="0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4116" y="6559391"/>
            <a:ext cx="12648825" cy="201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Scrittura ed espressione creativa</a:t>
            </a: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Pianificazione e gestione di eventi</a:t>
            </a: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Capacità di leadership</a:t>
            </a: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•Competenzedigitali di base inproduzione e montaggio video e audio</a:t>
            </a:r>
          </a:p>
          <a:p>
            <a:pPr marL="692837" lvl="1" indent="-346418" algn="l">
              <a:lnSpc>
                <a:spcPts val="3144"/>
              </a:lnSpc>
              <a:buFont typeface="Arial"/>
              <a:buChar char="•"/>
            </a:pPr>
            <a:r>
              <a:rPr lang="en-US" sz="3209">
                <a:solidFill>
                  <a:srgbClr val="EEC124"/>
                </a:solidFill>
                <a:latin typeface="Bryndan Write"/>
                <a:ea typeface="Bryndan Write"/>
                <a:cs typeface="Bryndan Write"/>
                <a:sym typeface="Bryndan Write"/>
              </a:rPr>
              <a:t>Design grafico e sviluppo delle competenze fotografiche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3" y="0"/>
                </a:lnTo>
                <a:lnTo>
                  <a:pt x="2988023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1028700" y="6641280"/>
            <a:ext cx="13242577" cy="2778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>
                <a:solidFill>
                  <a:srgbClr val="464445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Pianificazione e gestione di eventi, lavoro di squadra, capacità di leadership e comunicazione. </a:t>
            </a:r>
          </a:p>
          <a:p>
            <a:pPr algn="l">
              <a:lnSpc>
                <a:spcPts val="4368"/>
              </a:lnSpc>
            </a:pPr>
            <a:r>
              <a:rPr lang="en-US" sz="3120">
                <a:solidFill>
                  <a:srgbClr val="464445"/>
                </a:solidFill>
                <a:latin typeface="Bryndan Write"/>
                <a:ea typeface="Bryndan Write"/>
                <a:cs typeface="Bryndan Write"/>
                <a:sym typeface="Bryndan Write"/>
              </a:rPr>
              <a:t>RISULTATO FINALE: Un evento pubblico che permette agli studenti di presentare il loro lavoro in un contesto reale. </a:t>
            </a:r>
          </a:p>
          <a:p>
            <a:pPr algn="l">
              <a:lnSpc>
                <a:spcPts val="4368"/>
              </a:lnSpc>
              <a:spcBef>
                <a:spcPct val="0"/>
              </a:spcBef>
            </a:pPr>
            <a:endParaRPr lang="en-US" sz="3120">
              <a:solidFill>
                <a:srgbClr val="464445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08511" y="1209675"/>
            <a:ext cx="14050789" cy="91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55"/>
              </a:lnSpc>
            </a:pPr>
            <a:r>
              <a:rPr lang="en-US" sz="7234">
                <a:solidFill>
                  <a:srgbClr val="DA4B1F"/>
                </a:solidFill>
                <a:latin typeface="BM Hanna"/>
                <a:ea typeface="BM Hanna"/>
                <a:cs typeface="BM Hanna"/>
                <a:sym typeface="BM Hanna"/>
              </a:rPr>
              <a:t>Eventi Culturali o "Open Day"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33774" y="2104194"/>
            <a:ext cx="13025526" cy="311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5"/>
              </a:lnSpc>
              <a:spcBef>
                <a:spcPct val="0"/>
              </a:spcBef>
            </a:pPr>
            <a:r>
              <a:rPr lang="en-US" sz="3503">
                <a:solidFill>
                  <a:srgbClr val="464444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organizzare degli eventi in cui invitano i cittadini a conoscere meglio il patrimonio culturale di Lugano. Gli eventi possono includere presentazioni delle loro ricerche, mostre delle loro creazioni artistiche, proiezioni di video e podcast, o “open day” presso luoghi di interesse in città. </a:t>
            </a:r>
          </a:p>
        </p:txBody>
      </p:sp>
      <p:sp>
        <p:nvSpPr>
          <p:cNvPr id="6" name="Freeform 6"/>
          <p:cNvSpPr/>
          <p:nvPr/>
        </p:nvSpPr>
        <p:spPr>
          <a:xfrm flipH="1" flipV="1">
            <a:off x="14271277" y="6897762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2988023" y="2360538"/>
                </a:moveTo>
                <a:lnTo>
                  <a:pt x="0" y="2360538"/>
                </a:lnTo>
                <a:lnTo>
                  <a:pt x="0" y="0"/>
                </a:lnTo>
                <a:lnTo>
                  <a:pt x="2988023" y="0"/>
                </a:lnTo>
                <a:lnTo>
                  <a:pt x="2988023" y="23605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4881" y="2117337"/>
            <a:ext cx="9338237" cy="161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12"/>
              </a:lnSpc>
            </a:pPr>
            <a:r>
              <a:rPr lang="en-US" sz="12730">
                <a:solidFill>
                  <a:srgbClr val="100F0D"/>
                </a:solidFill>
                <a:latin typeface="BM Hanna"/>
                <a:ea typeface="BM Hanna"/>
                <a:cs typeface="BM Hanna"/>
                <a:sym typeface="BM Hanna"/>
              </a:rPr>
              <a:t>WETUBE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flipH="1">
            <a:off x="13813119" y="1031796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3446181" y="0"/>
                </a:moveTo>
                <a:lnTo>
                  <a:pt x="0" y="0"/>
                </a:lnTo>
                <a:lnTo>
                  <a:pt x="0" y="2722483"/>
                </a:lnTo>
                <a:lnTo>
                  <a:pt x="3446181" y="2722483"/>
                </a:lnTo>
                <a:lnTo>
                  <a:pt x="3446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>
            <a:hlinkClick r:id="rId4" tooltip="https://www.rsi.ch/web/prodotti/rsi/wetube/welearn/"/>
          </p:cNvPr>
          <p:cNvSpPr/>
          <p:nvPr/>
        </p:nvSpPr>
        <p:spPr>
          <a:xfrm>
            <a:off x="6716401" y="6539389"/>
            <a:ext cx="4855198" cy="2718911"/>
          </a:xfrm>
          <a:custGeom>
            <a:avLst/>
            <a:gdLst/>
            <a:ahLst/>
            <a:cxnLst/>
            <a:rect l="l" t="t" r="r" b="b"/>
            <a:pathLst>
              <a:path w="4855198" h="2718911">
                <a:moveTo>
                  <a:pt x="0" y="0"/>
                </a:moveTo>
                <a:lnTo>
                  <a:pt x="4855198" y="0"/>
                </a:lnTo>
                <a:lnTo>
                  <a:pt x="4855198" y="2718911"/>
                </a:lnTo>
                <a:lnTo>
                  <a:pt x="0" y="271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1028700" y="3973354"/>
            <a:ext cx="16230600" cy="263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7"/>
              </a:lnSpc>
              <a:spcBef>
                <a:spcPct val="0"/>
              </a:spcBef>
            </a:pPr>
            <a:r>
              <a:rPr lang="en-US" sz="2998">
                <a:solidFill>
                  <a:srgbClr val="100F0D"/>
                </a:solidFill>
                <a:latin typeface="Bryndan Write"/>
                <a:ea typeface="Bryndan Write"/>
                <a:cs typeface="Bryndan Write"/>
                <a:sym typeface="Bryndan Write"/>
              </a:rPr>
              <a:t>PODCAST, VIDEO DOCUMENTARI,  RACCONTO VISIVO E STORYTELLING DIGITALE e ogni altra proposta di attività alternativa alle classiche visite guidate, sono tutte modalità espressive di esecuzione del progetto Apprendisti Ciceroni®, che potranno essere realizzate con il supporto e l’utilizzo degli spazi WETUBE sia per i contenuti che per un eventuale promozione e/o comunicazione.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3CFE9-941D-F03E-45B5-7A207C35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47E741F-AE1E-752E-4084-CE9386770F64}"/>
              </a:ext>
            </a:extLst>
          </p:cNvPr>
          <p:cNvSpPr txBox="1"/>
          <p:nvPr/>
        </p:nvSpPr>
        <p:spPr>
          <a:xfrm>
            <a:off x="4474881" y="1808559"/>
            <a:ext cx="9338237" cy="193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9600" dirty="0">
                <a:solidFill>
                  <a:schemeClr val="tx2"/>
                </a:solidFill>
                <a:latin typeface="BM Hanna"/>
                <a:ea typeface="BM Hanna"/>
                <a:cs typeface="BM Hanna"/>
                <a:sym typeface="BM Hanna"/>
              </a:rPr>
              <a:t>Con il </a:t>
            </a:r>
            <a:r>
              <a:rPr lang="en-US" sz="9600" dirty="0" err="1">
                <a:solidFill>
                  <a:schemeClr val="tx2"/>
                </a:solidFill>
                <a:latin typeface="BM Hanna"/>
                <a:ea typeface="BM Hanna"/>
                <a:cs typeface="BM Hanna"/>
                <a:sym typeface="BM Hanna"/>
              </a:rPr>
              <a:t>contributo</a:t>
            </a:r>
            <a:r>
              <a:rPr lang="en-US" sz="9600" dirty="0">
                <a:solidFill>
                  <a:schemeClr val="tx2"/>
                </a:solidFill>
                <a:latin typeface="BM Hanna"/>
                <a:ea typeface="BM Hanna"/>
                <a:cs typeface="BM Hanna"/>
                <a:sym typeface="BM Hanna"/>
              </a:rPr>
              <a:t> di</a:t>
            </a:r>
            <a:r>
              <a:rPr lang="en-US" sz="9600" dirty="0">
                <a:solidFill>
                  <a:srgbClr val="100F0D"/>
                </a:solidFill>
                <a:latin typeface="BM Hanna"/>
                <a:ea typeface="BM Hanna"/>
                <a:cs typeface="BM Hanna"/>
                <a:sym typeface="BM Hanna"/>
              </a:rPr>
              <a:t> </a:t>
            </a:r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EEF339-8E01-B52A-F422-2EA1D38FCB38}"/>
              </a:ext>
            </a:extLst>
          </p:cNvPr>
          <p:cNvSpPr/>
          <p:nvPr/>
        </p:nvSpPr>
        <p:spPr>
          <a:xfrm>
            <a:off x="1028700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F6B283-37A4-DB04-2438-76158E93D60D}"/>
              </a:ext>
            </a:extLst>
          </p:cNvPr>
          <p:cNvSpPr/>
          <p:nvPr/>
        </p:nvSpPr>
        <p:spPr>
          <a:xfrm flipH="1">
            <a:off x="13813119" y="1031796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3446181" y="0"/>
                </a:moveTo>
                <a:lnTo>
                  <a:pt x="0" y="0"/>
                </a:lnTo>
                <a:lnTo>
                  <a:pt x="0" y="2722483"/>
                </a:lnTo>
                <a:lnTo>
                  <a:pt x="3446181" y="2722483"/>
                </a:lnTo>
                <a:lnTo>
                  <a:pt x="3446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9" name="Immagine 6" descr="Immagine che contiene testo, schermata, Carattere, logo&#10;&#10;Il contenuto generato dall'IA potrebbe non essere corretto.">
            <a:extLst>
              <a:ext uri="{FF2B5EF4-FFF2-40B4-BE49-F238E27FC236}">
                <a16:creationId xmlns:a16="http://schemas.microsoft.com/office/drawing/2014/main" id="{5C690EBC-1E01-462F-F385-A6FCEF1C1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9" b="26152"/>
          <a:stretch/>
        </p:blipFill>
        <p:spPr>
          <a:xfrm>
            <a:off x="4268694" y="4233385"/>
            <a:ext cx="9752381" cy="3827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B92991-E085-B327-0649-B54D8B61DBB4}"/>
              </a:ext>
            </a:extLst>
          </p:cNvPr>
          <p:cNvSpPr txBox="1"/>
          <p:nvPr/>
        </p:nvSpPr>
        <p:spPr>
          <a:xfrm>
            <a:off x="5861448" y="8415337"/>
            <a:ext cx="94761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00F0D"/>
                </a:solidFill>
                <a:latin typeface="BM Hanna"/>
                <a:ea typeface="BM Hanna"/>
              </a:rPr>
              <a:t>MEDIAZIONE FAI SWISS: ANNA SCIANCALEPORE</a:t>
            </a:r>
          </a:p>
          <a:p>
            <a:r>
              <a:rPr lang="en-US" sz="2400" dirty="0">
                <a:solidFill>
                  <a:srgbClr val="100F0D"/>
                </a:solidFill>
                <a:latin typeface="BM Hanna"/>
                <a:ea typeface="BM Hanna"/>
              </a:rPr>
              <a:t>DIGITALIZZAZIONE: VITTORIA LOCATELLI</a:t>
            </a:r>
          </a:p>
        </p:txBody>
      </p:sp>
    </p:spTree>
    <p:extLst>
      <p:ext uri="{BB962C8B-B14F-4D97-AF65-F5344CB8AC3E}">
        <p14:creationId xmlns:p14="http://schemas.microsoft.com/office/powerpoint/2010/main" val="234369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42167" y="1577361"/>
            <a:ext cx="4751880" cy="7132278"/>
          </a:xfrm>
          <a:custGeom>
            <a:avLst/>
            <a:gdLst/>
            <a:ahLst/>
            <a:cxnLst/>
            <a:rect l="l" t="t" r="r" b="b"/>
            <a:pathLst>
              <a:path w="4751880" h="7132278">
                <a:moveTo>
                  <a:pt x="0" y="0"/>
                </a:moveTo>
                <a:lnTo>
                  <a:pt x="4751880" y="0"/>
                </a:lnTo>
                <a:lnTo>
                  <a:pt x="4751880" y="7132278"/>
                </a:lnTo>
                <a:lnTo>
                  <a:pt x="0" y="713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174476" y="5130472"/>
            <a:ext cx="6467691" cy="163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In che modo una foto può raccontare una storia che le parole non possono esprimere?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87136" y="2413840"/>
            <a:ext cx="8069616" cy="272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427"/>
              </a:lnSpc>
            </a:pPr>
            <a:r>
              <a:rPr lang="en-US" sz="10640">
                <a:solidFill>
                  <a:srgbClr val="ECF0F1"/>
                </a:solidFill>
                <a:latin typeface="BM Hanna"/>
                <a:ea typeface="BM Hanna"/>
                <a:cs typeface="BM Hanna"/>
                <a:sym typeface="BM Hanna"/>
              </a:rPr>
              <a:t>Domande </a:t>
            </a:r>
          </a:p>
          <a:p>
            <a:pPr algn="just">
              <a:lnSpc>
                <a:spcPts val="10427"/>
              </a:lnSpc>
            </a:pPr>
            <a:r>
              <a:rPr lang="en-US" sz="10640">
                <a:solidFill>
                  <a:srgbClr val="ECF0F1"/>
                </a:solidFill>
                <a:latin typeface="BM Hanna"/>
                <a:ea typeface="BM Hanna"/>
                <a:cs typeface="BM Hanna"/>
                <a:sym typeface="BM Hanna"/>
              </a:rPr>
              <a:t>Motivazionali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9060" y="7074282"/>
            <a:ext cx="6467691" cy="163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Cosa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ti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affascina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più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della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storia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del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luogo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in cui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vivi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delle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sue opere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d’arte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9445" y="6771408"/>
            <a:ext cx="6467691" cy="216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In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che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modo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l'arte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moderna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può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riflettere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le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emozioni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le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esperienze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della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nostra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società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74476" y="471737"/>
            <a:ext cx="646769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Quali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storie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locali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ti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colpiscono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più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come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vorresti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raccontarle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4086" y="1106846"/>
            <a:ext cx="646769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Quali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punti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interesse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nel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luogo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in cui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vivi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ritieni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siano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essenziali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per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comprendere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la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sua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storia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0547" y="4108252"/>
            <a:ext cx="646769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potessi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rivivere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un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evento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storico legato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alla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tua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località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, quale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sarebbe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3708" dirty="0" err="1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perché</a:t>
            </a:r>
            <a:r>
              <a:rPr lang="en-US" sz="3708" dirty="0">
                <a:solidFill>
                  <a:srgbClr val="D29A7C"/>
                </a:solidFill>
                <a:latin typeface="Bryndan Write"/>
                <a:ea typeface="Bryndan Write"/>
                <a:cs typeface="Bryndan Write"/>
                <a:sym typeface="Bryndan Write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70123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1235" cy="1913890"/>
            </a:xfrm>
            <a:custGeom>
              <a:avLst/>
              <a:gdLst/>
              <a:ahLst/>
              <a:cxnLst/>
              <a:rect l="l" t="t" r="r" b="b"/>
              <a:pathLst>
                <a:path w="1701235" h="1913890">
                  <a:moveTo>
                    <a:pt x="0" y="0"/>
                  </a:moveTo>
                  <a:lnTo>
                    <a:pt x="1701235" y="0"/>
                  </a:lnTo>
                  <a:lnTo>
                    <a:pt x="17012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C201A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701236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1235" cy="1913890"/>
            </a:xfrm>
            <a:custGeom>
              <a:avLst/>
              <a:gdLst/>
              <a:ahLst/>
              <a:cxnLst/>
              <a:rect l="l" t="t" r="r" b="b"/>
              <a:pathLst>
                <a:path w="1701235" h="1913890">
                  <a:moveTo>
                    <a:pt x="0" y="0"/>
                  </a:moveTo>
                  <a:lnTo>
                    <a:pt x="1701235" y="0"/>
                  </a:lnTo>
                  <a:lnTo>
                    <a:pt x="170123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A1937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2000996" y="2696733"/>
            <a:ext cx="7143738" cy="7725622"/>
          </a:xfrm>
          <a:custGeom>
            <a:avLst/>
            <a:gdLst/>
            <a:ahLst/>
            <a:cxnLst/>
            <a:rect l="l" t="t" r="r" b="b"/>
            <a:pathLst>
              <a:path w="7143738" h="7725622">
                <a:moveTo>
                  <a:pt x="7143739" y="0"/>
                </a:moveTo>
                <a:lnTo>
                  <a:pt x="0" y="0"/>
                </a:lnTo>
                <a:lnTo>
                  <a:pt x="0" y="7725622"/>
                </a:lnTo>
                <a:lnTo>
                  <a:pt x="7143739" y="7725622"/>
                </a:lnTo>
                <a:lnTo>
                  <a:pt x="71437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13716000" y="0"/>
            <a:ext cx="9512197" cy="10287000"/>
          </a:xfrm>
          <a:custGeom>
            <a:avLst/>
            <a:gdLst/>
            <a:ahLst/>
            <a:cxnLst/>
            <a:rect l="l" t="t" r="r" b="b"/>
            <a:pathLst>
              <a:path w="9512197" h="10287000">
                <a:moveTo>
                  <a:pt x="0" y="0"/>
                </a:moveTo>
                <a:lnTo>
                  <a:pt x="9512197" y="0"/>
                </a:lnTo>
                <a:lnTo>
                  <a:pt x="951219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3718506" y="1706117"/>
            <a:ext cx="5073986" cy="652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9"/>
              </a:lnSpc>
            </a:pPr>
            <a:r>
              <a:rPr lang="en-US" sz="5836">
                <a:solidFill>
                  <a:srgbClr val="EEEFEE"/>
                </a:solidFill>
                <a:latin typeface="BM Hanna"/>
                <a:ea typeface="BM Hanna"/>
                <a:cs typeface="BM Hanna"/>
                <a:sym typeface="BM Hanna"/>
              </a:rPr>
              <a:t>COSA SONO </a:t>
            </a:r>
          </a:p>
          <a:p>
            <a:pPr algn="ctr">
              <a:lnSpc>
                <a:spcPts val="6419"/>
              </a:lnSpc>
            </a:pPr>
            <a:r>
              <a:rPr lang="en-US" sz="5836">
                <a:solidFill>
                  <a:srgbClr val="EEEFEE"/>
                </a:solidFill>
                <a:latin typeface="BM Hanna"/>
                <a:ea typeface="BM Hanna"/>
                <a:cs typeface="BM Hanna"/>
                <a:sym typeface="BM Hanna"/>
              </a:rPr>
              <a:t>i Beni Culturali? </a:t>
            </a:r>
          </a:p>
          <a:p>
            <a:pPr algn="ctr">
              <a:lnSpc>
                <a:spcPts val="6419"/>
              </a:lnSpc>
            </a:pPr>
            <a:endParaRPr lang="en-US" sz="5836">
              <a:solidFill>
                <a:srgbClr val="EEEFEE"/>
              </a:solidFill>
              <a:latin typeface="BM Hanna"/>
              <a:ea typeface="BM Hanna"/>
              <a:cs typeface="BM Hanna"/>
              <a:sym typeface="BM Hanna"/>
            </a:endParaRPr>
          </a:p>
          <a:p>
            <a:pPr algn="ctr">
              <a:lnSpc>
                <a:spcPts val="6419"/>
              </a:lnSpc>
            </a:pPr>
            <a:r>
              <a:rPr lang="en-US" sz="5836">
                <a:solidFill>
                  <a:srgbClr val="EEEFEE"/>
                </a:solidFill>
                <a:latin typeface="BM Hanna"/>
                <a:ea typeface="BM Hanna"/>
                <a:cs typeface="BM Hanna"/>
                <a:sym typeface="BM Hanna"/>
              </a:rPr>
              <a:t>COME trasmettere la loro importanza? </a:t>
            </a:r>
          </a:p>
        </p:txBody>
      </p:sp>
      <p:sp>
        <p:nvSpPr>
          <p:cNvPr id="9" name="Freeform 9"/>
          <p:cNvSpPr/>
          <p:nvPr/>
        </p:nvSpPr>
        <p:spPr>
          <a:xfrm rot="-3161898" flipV="1">
            <a:off x="6146039" y="7027524"/>
            <a:ext cx="3214688" cy="4114800"/>
          </a:xfrm>
          <a:custGeom>
            <a:avLst/>
            <a:gdLst/>
            <a:ahLst/>
            <a:cxnLst/>
            <a:rect l="l" t="t" r="r" b="b"/>
            <a:pathLst>
              <a:path w="3214688" h="4114800">
                <a:moveTo>
                  <a:pt x="0" y="4114800"/>
                </a:moveTo>
                <a:lnTo>
                  <a:pt x="3214687" y="4114800"/>
                </a:lnTo>
                <a:lnTo>
                  <a:pt x="321468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9144000" y="1658492"/>
            <a:ext cx="4572000" cy="303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3611">
                <a:solidFill>
                  <a:srgbClr val="FBCA48"/>
                </a:solidFill>
                <a:latin typeface="Bryndan Write"/>
                <a:ea typeface="Bryndan Write"/>
                <a:cs typeface="Bryndan Write"/>
                <a:sym typeface="Bryndan Write"/>
              </a:rPr>
              <a:t>Patrimonio materiale e immateriale di valore storico, artistico e sociale, custodito e tutelato per le future generazioni.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5557844"/>
            <a:ext cx="4572000" cy="352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6"/>
              </a:lnSpc>
            </a:pPr>
            <a:r>
              <a:rPr lang="en-US" sz="3611">
                <a:solidFill>
                  <a:srgbClr val="FBCA48"/>
                </a:solidFill>
                <a:latin typeface="Bryndan Write"/>
                <a:ea typeface="Bryndan Write"/>
                <a:cs typeface="Bryndan Write"/>
                <a:sym typeface="Bryndan Write"/>
              </a:rPr>
              <a:t>Sviluppando attività svolte con l’ausilio di mezzi digitali, attraverso esperienze pratiche che vedano protagonisti studenti e studentesse.</a:t>
            </a:r>
          </a:p>
        </p:txBody>
      </p:sp>
      <p:sp>
        <p:nvSpPr>
          <p:cNvPr id="12" name="Freeform 12"/>
          <p:cNvSpPr/>
          <p:nvPr/>
        </p:nvSpPr>
        <p:spPr>
          <a:xfrm rot="3515297">
            <a:off x="6467702" y="-421481"/>
            <a:ext cx="2571361" cy="3291342"/>
          </a:xfrm>
          <a:custGeom>
            <a:avLst/>
            <a:gdLst/>
            <a:ahLst/>
            <a:cxnLst/>
            <a:rect l="l" t="t" r="r" b="b"/>
            <a:pathLst>
              <a:path w="2571361" h="3291342">
                <a:moveTo>
                  <a:pt x="0" y="0"/>
                </a:moveTo>
                <a:lnTo>
                  <a:pt x="2571361" y="0"/>
                </a:lnTo>
                <a:lnTo>
                  <a:pt x="2571361" y="3291342"/>
                </a:lnTo>
                <a:lnTo>
                  <a:pt x="0" y="32913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71277" y="2945705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3" y="0"/>
                </a:lnTo>
                <a:lnTo>
                  <a:pt x="2988023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1819309" y="7843902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1" y="0"/>
                </a:lnTo>
                <a:lnTo>
                  <a:pt x="5439991" y="1414398"/>
                </a:lnTo>
                <a:lnTo>
                  <a:pt x="0" y="141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flipH="1">
            <a:off x="-481263" y="-3849"/>
            <a:ext cx="11555904" cy="10290849"/>
          </a:xfrm>
          <a:custGeom>
            <a:avLst/>
            <a:gdLst/>
            <a:ahLst/>
            <a:cxnLst/>
            <a:rect l="l" t="t" r="r" b="b"/>
            <a:pathLst>
              <a:path w="11555904" h="10290849">
                <a:moveTo>
                  <a:pt x="11555904" y="0"/>
                </a:moveTo>
                <a:lnTo>
                  <a:pt x="0" y="0"/>
                </a:lnTo>
                <a:lnTo>
                  <a:pt x="0" y="10290849"/>
                </a:lnTo>
                <a:lnTo>
                  <a:pt x="11555904" y="10290849"/>
                </a:lnTo>
                <a:lnTo>
                  <a:pt x="11555904" y="0"/>
                </a:lnTo>
                <a:close/>
              </a:path>
            </a:pathLst>
          </a:custGeom>
          <a:blipFill>
            <a:blip r:embed="rId6"/>
            <a:stretch>
              <a:fillRect t="-1457" r="-7190" b="-145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6263541" y="5611043"/>
            <a:ext cx="10982227" cy="177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71"/>
              </a:lnSpc>
              <a:spcBef>
                <a:spcPct val="0"/>
              </a:spcBef>
            </a:pPr>
            <a:r>
              <a:rPr lang="en-US" sz="4979" dirty="0" err="1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Progetti</a:t>
            </a:r>
            <a:r>
              <a:rPr lang="en-US" sz="4979" dirty="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</a:t>
            </a:r>
            <a:r>
              <a:rPr lang="en-US" sz="4979" dirty="0" err="1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Ricerca</a:t>
            </a:r>
            <a:r>
              <a:rPr lang="en-US" sz="4979" dirty="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 e </a:t>
            </a:r>
            <a:r>
              <a:rPr lang="en-US" sz="4979" dirty="0" err="1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Creazione</a:t>
            </a:r>
            <a:r>
              <a:rPr lang="en-US" sz="4979" dirty="0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 di Podcast </a:t>
            </a:r>
            <a:r>
              <a:rPr lang="en-US" sz="4979" dirty="0" err="1">
                <a:solidFill>
                  <a:srgbClr val="EEEFEE"/>
                </a:solidFill>
                <a:latin typeface="Bryndan Write"/>
                <a:ea typeface="Bryndan Write"/>
                <a:cs typeface="Bryndan Write"/>
                <a:sym typeface="Bryndan Write"/>
              </a:rPr>
              <a:t>Culturali</a:t>
            </a:r>
            <a:endParaRPr lang="en-US" sz="4979" dirty="0">
              <a:solidFill>
                <a:srgbClr val="EEEFEE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53819"/>
            <a:ext cx="16230600" cy="188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7"/>
              </a:lnSpc>
              <a:spcBef>
                <a:spcPct val="0"/>
              </a:spcBef>
            </a:pPr>
            <a:r>
              <a:rPr lang="en-US" sz="34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Gli studenti possono creare dei podcast in cui raccontano la storia delle opere e dei luoghi storici di Lugano. Il progetto include la ricerca delle informazioni, la scrittura dei testi e la registrazione dei podcast.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24427" y="2650473"/>
            <a:ext cx="7839146" cy="105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sz="8332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PODCAST</a:t>
            </a:r>
          </a:p>
        </p:txBody>
      </p:sp>
      <p:sp>
        <p:nvSpPr>
          <p:cNvPr id="4" name="Freeform 4"/>
          <p:cNvSpPr/>
          <p:nvPr/>
        </p:nvSpPr>
        <p:spPr>
          <a:xfrm>
            <a:off x="2547619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6006943" y="7743356"/>
            <a:ext cx="6274114" cy="1631270"/>
          </a:xfrm>
          <a:custGeom>
            <a:avLst/>
            <a:gdLst/>
            <a:ahLst/>
            <a:cxnLst/>
            <a:rect l="l" t="t" r="r" b="b"/>
            <a:pathLst>
              <a:path w="6274114" h="1631270">
                <a:moveTo>
                  <a:pt x="0" y="0"/>
                </a:moveTo>
                <a:lnTo>
                  <a:pt x="6274114" y="0"/>
                </a:lnTo>
                <a:lnTo>
                  <a:pt x="6274114" y="1631269"/>
                </a:lnTo>
                <a:lnTo>
                  <a:pt x="0" y="1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flipH="1">
            <a:off x="12294200" y="1028700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3446181" y="0"/>
                </a:moveTo>
                <a:lnTo>
                  <a:pt x="0" y="0"/>
                </a:lnTo>
                <a:lnTo>
                  <a:pt x="0" y="2722483"/>
                </a:lnTo>
                <a:lnTo>
                  <a:pt x="3446181" y="2722483"/>
                </a:lnTo>
                <a:lnTo>
                  <a:pt x="3446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28700" y="6067845"/>
            <a:ext cx="16230600" cy="249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Sviluppo di competenze di ricerca, comunicazione orale e scrittura creativa; apprendimento della storia locale e delle arti. </a:t>
            </a:r>
          </a:p>
          <a:p>
            <a:pPr algn="l">
              <a:lnSpc>
                <a:spcPts val="3917"/>
              </a:lnSpc>
            </a:pPr>
            <a:r>
              <a:rPr lang="en-US" sz="2798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RISULTATO FINALE: Serie di podcast da condividere sui canali social della scuola o in una piattaforma dedicata. </a:t>
            </a:r>
          </a:p>
          <a:p>
            <a:pPr algn="l">
              <a:lnSpc>
                <a:spcPts val="3917"/>
              </a:lnSpc>
              <a:spcBef>
                <a:spcPct val="0"/>
              </a:spcBef>
            </a:pPr>
            <a:endParaRPr lang="en-US" sz="2798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6200" y="1500277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2" y="0"/>
                </a:lnTo>
                <a:lnTo>
                  <a:pt x="2988022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0880215" y="6680269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1" y="0"/>
                </a:lnTo>
                <a:lnTo>
                  <a:pt x="5439991" y="1414398"/>
                </a:lnTo>
                <a:lnTo>
                  <a:pt x="0" y="141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9631710" cy="9815756"/>
          </a:xfrm>
          <a:custGeom>
            <a:avLst/>
            <a:gdLst/>
            <a:ahLst/>
            <a:cxnLst/>
            <a:rect l="l" t="t" r="r" b="b"/>
            <a:pathLst>
              <a:path w="9631710" h="9815756">
                <a:moveTo>
                  <a:pt x="0" y="0"/>
                </a:moveTo>
                <a:lnTo>
                  <a:pt x="9631710" y="0"/>
                </a:lnTo>
                <a:lnTo>
                  <a:pt x="9631710" y="9815756"/>
                </a:lnTo>
                <a:lnTo>
                  <a:pt x="0" y="98157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3116230" y="1500277"/>
            <a:ext cx="6293491" cy="8786723"/>
          </a:xfrm>
          <a:custGeom>
            <a:avLst/>
            <a:gdLst/>
            <a:ahLst/>
            <a:cxnLst/>
            <a:rect l="l" t="t" r="r" b="b"/>
            <a:pathLst>
              <a:path w="6293491" h="8786723">
                <a:moveTo>
                  <a:pt x="0" y="0"/>
                </a:moveTo>
                <a:lnTo>
                  <a:pt x="6293491" y="0"/>
                </a:lnTo>
                <a:lnTo>
                  <a:pt x="6293491" y="8786723"/>
                </a:lnTo>
                <a:lnTo>
                  <a:pt x="0" y="87867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7416839" y="4346346"/>
            <a:ext cx="12366743" cy="177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7"/>
              </a:lnSpc>
            </a:pPr>
            <a:r>
              <a:rPr lang="en-US" sz="7334">
                <a:solidFill>
                  <a:srgbClr val="FEDD56"/>
                </a:solidFill>
                <a:latin typeface="BM Hanna"/>
                <a:ea typeface="BM Hanna"/>
                <a:cs typeface="BM Hanna"/>
                <a:sym typeface="BM Hanna"/>
              </a:rPr>
              <a:t>Creazione di Video Documentari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1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2988023" cy="2360538"/>
          </a:xfrm>
          <a:custGeom>
            <a:avLst/>
            <a:gdLst/>
            <a:ahLst/>
            <a:cxnLst/>
            <a:rect l="l" t="t" r="r" b="b"/>
            <a:pathLst>
              <a:path w="2988023" h="2360538">
                <a:moveTo>
                  <a:pt x="0" y="0"/>
                </a:moveTo>
                <a:lnTo>
                  <a:pt x="2988023" y="0"/>
                </a:lnTo>
                <a:lnTo>
                  <a:pt x="2988023" y="2360538"/>
                </a:lnTo>
                <a:lnTo>
                  <a:pt x="0" y="2360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6424005" y="6811121"/>
            <a:ext cx="5439991" cy="1414398"/>
          </a:xfrm>
          <a:custGeom>
            <a:avLst/>
            <a:gdLst/>
            <a:ahLst/>
            <a:cxnLst/>
            <a:rect l="l" t="t" r="r" b="b"/>
            <a:pathLst>
              <a:path w="5439991" h="1414398">
                <a:moveTo>
                  <a:pt x="0" y="0"/>
                </a:moveTo>
                <a:lnTo>
                  <a:pt x="5439990" y="0"/>
                </a:lnTo>
                <a:lnTo>
                  <a:pt x="5439990" y="1414397"/>
                </a:lnTo>
                <a:lnTo>
                  <a:pt x="0" y="1414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1028700" y="4585319"/>
            <a:ext cx="16230600" cy="222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8"/>
              </a:lnSpc>
            </a:pPr>
            <a:r>
              <a:rPr lang="en-US" sz="3120">
                <a:solidFill>
                  <a:srgbClr val="C7B8BF"/>
                </a:solidFill>
                <a:latin typeface="Bryndan Write"/>
                <a:ea typeface="Bryndan Write"/>
                <a:cs typeface="Bryndan Write"/>
                <a:sym typeface="Bryndan Write"/>
              </a:rPr>
              <a:t>OBIETTIVI EDUCATIVI: Competenze di ricerca, scrittura di sceneggiature, produzione e montaggio video, lavoro di gruppo. </a:t>
            </a:r>
          </a:p>
          <a:p>
            <a:pPr algn="l">
              <a:lnSpc>
                <a:spcPts val="4368"/>
              </a:lnSpc>
              <a:spcBef>
                <a:spcPct val="0"/>
              </a:spcBef>
            </a:pPr>
            <a:r>
              <a:rPr lang="en-US" sz="3120">
                <a:solidFill>
                  <a:srgbClr val="C7B8BF"/>
                </a:solidFill>
                <a:latin typeface="Bryndan Write"/>
                <a:ea typeface="Bryndan Write"/>
                <a:cs typeface="Bryndan Write"/>
                <a:sym typeface="Bryndan Write"/>
              </a:rPr>
              <a:t>RISULTATO FINALE: Video che possono essere presentati alla comunità scolastica o caricati su una piattaforma video.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2711" y="1209675"/>
            <a:ext cx="14736589" cy="91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55"/>
              </a:lnSpc>
            </a:pPr>
            <a:r>
              <a:rPr lang="en-US" sz="7234">
                <a:solidFill>
                  <a:srgbClr val="EEC124"/>
                </a:solidFill>
                <a:latin typeface="BM Hanna"/>
                <a:ea typeface="BM Hanna"/>
                <a:cs typeface="BM Hanna"/>
                <a:sym typeface="BM Hanna"/>
              </a:rPr>
              <a:t>Creazione di Video-Documentari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3774" y="2306731"/>
            <a:ext cx="13025526" cy="125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5"/>
              </a:lnSpc>
              <a:spcBef>
                <a:spcPct val="0"/>
              </a:spcBef>
            </a:pPr>
            <a:r>
              <a:rPr lang="en-US" sz="3503">
                <a:solidFill>
                  <a:srgbClr val="C7B8BF"/>
                </a:solidFill>
                <a:latin typeface="Bryndan Write"/>
                <a:ea typeface="Bryndan Write"/>
                <a:cs typeface="Bryndan Write"/>
                <a:sym typeface="Bryndan Write"/>
              </a:rPr>
              <a:t>Organizzare gruppi di studenti per produrre brevi documentari video su diversi aspetti della storia e della cultura di Lugano.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1791" y="2315673"/>
            <a:ext cx="7242510" cy="7306441"/>
          </a:xfrm>
          <a:custGeom>
            <a:avLst/>
            <a:gdLst/>
            <a:ahLst/>
            <a:cxnLst/>
            <a:rect l="l" t="t" r="r" b="b"/>
            <a:pathLst>
              <a:path w="7242510" h="7306441">
                <a:moveTo>
                  <a:pt x="0" y="0"/>
                </a:moveTo>
                <a:lnTo>
                  <a:pt x="7242509" y="0"/>
                </a:lnTo>
                <a:lnTo>
                  <a:pt x="7242509" y="7306441"/>
                </a:lnTo>
                <a:lnTo>
                  <a:pt x="0" y="73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028700" y="620883"/>
            <a:ext cx="3446181" cy="2722483"/>
          </a:xfrm>
          <a:custGeom>
            <a:avLst/>
            <a:gdLst/>
            <a:ahLst/>
            <a:cxnLst/>
            <a:rect l="l" t="t" r="r" b="b"/>
            <a:pathLst>
              <a:path w="3446181" h="2722483">
                <a:moveTo>
                  <a:pt x="0" y="0"/>
                </a:moveTo>
                <a:lnTo>
                  <a:pt x="3446181" y="0"/>
                </a:lnTo>
                <a:lnTo>
                  <a:pt x="3446181" y="2722483"/>
                </a:lnTo>
                <a:lnTo>
                  <a:pt x="0" y="2722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0979769" y="6745706"/>
            <a:ext cx="4865940" cy="2512594"/>
          </a:xfrm>
          <a:custGeom>
            <a:avLst/>
            <a:gdLst/>
            <a:ahLst/>
            <a:cxnLst/>
            <a:rect l="l" t="t" r="r" b="b"/>
            <a:pathLst>
              <a:path w="4865940" h="2512594">
                <a:moveTo>
                  <a:pt x="0" y="0"/>
                </a:moveTo>
                <a:lnTo>
                  <a:pt x="4865940" y="0"/>
                </a:lnTo>
                <a:lnTo>
                  <a:pt x="4865940" y="2512594"/>
                </a:lnTo>
                <a:lnTo>
                  <a:pt x="0" y="2512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9144000" y="1285875"/>
            <a:ext cx="8537478" cy="486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2"/>
              </a:lnSpc>
            </a:pPr>
            <a:r>
              <a:rPr lang="en-US" sz="10231">
                <a:solidFill>
                  <a:srgbClr val="D4761A"/>
                </a:solidFill>
                <a:latin typeface="BM Hanna"/>
                <a:ea typeface="BM Hanna"/>
                <a:cs typeface="BM Hanna"/>
                <a:sym typeface="BM Hanna"/>
              </a:rPr>
              <a:t>Workshop </a:t>
            </a:r>
          </a:p>
          <a:p>
            <a:pPr algn="ctr">
              <a:lnSpc>
                <a:spcPts val="9412"/>
              </a:lnSpc>
            </a:pPr>
            <a:r>
              <a:rPr lang="en-US" sz="10231">
                <a:solidFill>
                  <a:srgbClr val="D4761A"/>
                </a:solidFill>
                <a:latin typeface="BM Hanna"/>
                <a:ea typeface="BM Hanna"/>
                <a:cs typeface="BM Hanna"/>
                <a:sym typeface="BM Hanna"/>
              </a:rPr>
              <a:t>di </a:t>
            </a:r>
          </a:p>
          <a:p>
            <a:pPr algn="ctr">
              <a:lnSpc>
                <a:spcPts val="9412"/>
              </a:lnSpc>
            </a:pPr>
            <a:r>
              <a:rPr lang="en-US" sz="10231">
                <a:solidFill>
                  <a:srgbClr val="D4761A"/>
                </a:solidFill>
                <a:latin typeface="BM Hanna"/>
                <a:ea typeface="BM Hanna"/>
                <a:cs typeface="BM Hanna"/>
                <a:sym typeface="BM Hanna"/>
              </a:rPr>
              <a:t>Storytelling Digitale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997</Words>
  <Application>Microsoft Office PowerPoint</Application>
  <PresentationFormat>Custom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FAISWISS attività alternative</dc:title>
  <cp:lastModifiedBy>Vittoria Locatelli</cp:lastModifiedBy>
  <cp:revision>45</cp:revision>
  <dcterms:created xsi:type="dcterms:W3CDTF">2006-08-16T00:00:00Z</dcterms:created>
  <dcterms:modified xsi:type="dcterms:W3CDTF">2025-06-02T14:34:50Z</dcterms:modified>
  <dc:identifier>DAGUNqB5DIg</dc:identifier>
</cp:coreProperties>
</file>