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x="18288000" cy="10287000"/>
  <p:notesSz cx="6858000" cy="9144000"/>
  <p:embeddedFontLst>
    <p:embeddedFont>
      <p:font typeface="DM Sans" charset="1" panose="00000000000000000000"/>
      <p:regular r:id="rId25"/>
    </p:embeddedFont>
    <p:embeddedFont>
      <p:font typeface="Bebas Neue Bold" charset="1" panose="020B0606020202050201"/>
      <p:regular r:id="rId26"/>
    </p:embeddedFont>
    <p:embeddedFont>
      <p:font typeface="Brittany" charset="1" panose="00000000000000000000"/>
      <p:regular r:id="rId27"/>
    </p:embeddedFont>
    <p:embeddedFont>
      <p:font typeface="Bebas Neue Cyrillic" charset="1" panose="02000506000000020004"/>
      <p:regular r:id="rId28"/>
    </p:embeddedFont>
    <p:embeddedFont>
      <p:font typeface="DM Sans Bold" charset="1" panose="0000000000000000000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jpeg" Type="http://schemas.openxmlformats.org/officeDocument/2006/relationships/image"/><Relationship Id="rId4" Target="../media/image3.jpeg" Type="http://schemas.openxmlformats.org/officeDocument/2006/relationships/image"/><Relationship Id="rId5" Target="../media/image4.png" Type="http://schemas.openxmlformats.org/officeDocument/2006/relationships/image"/><Relationship Id="rId6" Target="https://svizzera.fai-international.org/progetto-scuole/" TargetMode="External" Type="http://schemas.openxmlformats.org/officeDocument/2006/relationships/hyperlink"/></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png" Type="http://schemas.openxmlformats.org/officeDocument/2006/relationships/image"/><Relationship Id="rId4" Target="../media/image2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png" Type="http://schemas.openxmlformats.org/officeDocument/2006/relationships/image"/><Relationship Id="rId4" Target="../media/image24.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https://svizzera.fai-international.org/progetto-scuole/" TargetMode="External" Type="http://schemas.openxmlformats.org/officeDocument/2006/relationships/hyperlink"/><Relationship Id="rId4" Target="../media/image6.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png" Type="http://schemas.openxmlformats.org/officeDocument/2006/relationships/image"/><Relationship Id="rId4" Target="../media/image15.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484961" y="8563873"/>
            <a:ext cx="4725424" cy="1388854"/>
            <a:chOff x="0" y="0"/>
            <a:chExt cx="1244556" cy="365789"/>
          </a:xfrm>
        </p:grpSpPr>
        <p:sp>
          <p:nvSpPr>
            <p:cNvPr name="Freeform 3" id="3"/>
            <p:cNvSpPr/>
            <p:nvPr/>
          </p:nvSpPr>
          <p:spPr>
            <a:xfrm flipH="false" flipV="false" rot="0">
              <a:off x="0" y="0"/>
              <a:ext cx="1244556" cy="365789"/>
            </a:xfrm>
            <a:custGeom>
              <a:avLst/>
              <a:gdLst/>
              <a:ahLst/>
              <a:cxnLst/>
              <a:rect r="r" b="b" t="t" l="l"/>
              <a:pathLst>
                <a:path h="365789" w="1244556">
                  <a:moveTo>
                    <a:pt x="83556" y="0"/>
                  </a:moveTo>
                  <a:lnTo>
                    <a:pt x="1161000" y="0"/>
                  </a:lnTo>
                  <a:cubicBezTo>
                    <a:pt x="1207147" y="0"/>
                    <a:pt x="1244556" y="37409"/>
                    <a:pt x="1244556" y="83556"/>
                  </a:cubicBezTo>
                  <a:lnTo>
                    <a:pt x="1244556" y="282233"/>
                  </a:lnTo>
                  <a:cubicBezTo>
                    <a:pt x="1244556" y="328379"/>
                    <a:pt x="1207147" y="365789"/>
                    <a:pt x="1161000" y="365789"/>
                  </a:cubicBezTo>
                  <a:lnTo>
                    <a:pt x="83556" y="365789"/>
                  </a:lnTo>
                  <a:cubicBezTo>
                    <a:pt x="37409" y="365789"/>
                    <a:pt x="0" y="328379"/>
                    <a:pt x="0" y="282233"/>
                  </a:cubicBezTo>
                  <a:lnTo>
                    <a:pt x="0" y="83556"/>
                  </a:lnTo>
                  <a:cubicBezTo>
                    <a:pt x="0" y="37409"/>
                    <a:pt x="37409" y="0"/>
                    <a:pt x="83556" y="0"/>
                  </a:cubicBezTo>
                  <a:close/>
                </a:path>
              </a:pathLst>
            </a:custGeom>
            <a:solidFill>
              <a:srgbClr val="474646"/>
            </a:solidFill>
          </p:spPr>
        </p:sp>
        <p:sp>
          <p:nvSpPr>
            <p:cNvPr name="TextBox 4" id="4"/>
            <p:cNvSpPr txBox="true"/>
            <p:nvPr/>
          </p:nvSpPr>
          <p:spPr>
            <a:xfrm>
              <a:off x="0" y="-38100"/>
              <a:ext cx="1244556" cy="403889"/>
            </a:xfrm>
            <a:prstGeom prst="rect">
              <a:avLst/>
            </a:prstGeom>
          </p:spPr>
          <p:txBody>
            <a:bodyPr anchor="ctr" rtlCol="false" tIns="50800" lIns="50800" bIns="50800" rIns="50800"/>
            <a:lstStyle/>
            <a:p>
              <a:pPr algn="ctr">
                <a:lnSpc>
                  <a:spcPts val="2895"/>
                </a:lnSpc>
              </a:pPr>
            </a:p>
          </p:txBody>
        </p:sp>
      </p:grpSp>
      <p:sp>
        <p:nvSpPr>
          <p:cNvPr name="Freeform 5" id="5"/>
          <p:cNvSpPr/>
          <p:nvPr/>
        </p:nvSpPr>
        <p:spPr>
          <a:xfrm flipH="false" flipV="false" rot="0">
            <a:off x="3730114" y="8751262"/>
            <a:ext cx="4235117" cy="1076048"/>
          </a:xfrm>
          <a:custGeom>
            <a:avLst/>
            <a:gdLst/>
            <a:ahLst/>
            <a:cxnLst/>
            <a:rect r="r" b="b" t="t" l="l"/>
            <a:pathLst>
              <a:path h="1076048" w="4235117">
                <a:moveTo>
                  <a:pt x="0" y="0"/>
                </a:moveTo>
                <a:lnTo>
                  <a:pt x="4235117" y="0"/>
                </a:lnTo>
                <a:lnTo>
                  <a:pt x="4235117" y="1076048"/>
                </a:lnTo>
                <a:lnTo>
                  <a:pt x="0" y="1076048"/>
                </a:lnTo>
                <a:lnTo>
                  <a:pt x="0" y="0"/>
                </a:lnTo>
                <a:close/>
              </a:path>
            </a:pathLst>
          </a:custGeom>
          <a:blipFill>
            <a:blip r:embed="rId2"/>
            <a:stretch>
              <a:fillRect l="0" t="-3335" r="0" b="-3335"/>
            </a:stretch>
          </a:blipFill>
        </p:spPr>
      </p:sp>
      <p:sp>
        <p:nvSpPr>
          <p:cNvPr name="Freeform 6" id="6"/>
          <p:cNvSpPr/>
          <p:nvPr/>
        </p:nvSpPr>
        <p:spPr>
          <a:xfrm flipH="false" flipV="false" rot="0">
            <a:off x="12271228" y="7630564"/>
            <a:ext cx="2842521" cy="2842521"/>
          </a:xfrm>
          <a:custGeom>
            <a:avLst/>
            <a:gdLst/>
            <a:ahLst/>
            <a:cxnLst/>
            <a:rect r="r" b="b" t="t" l="l"/>
            <a:pathLst>
              <a:path h="2842521" w="2842521">
                <a:moveTo>
                  <a:pt x="0" y="0"/>
                </a:moveTo>
                <a:lnTo>
                  <a:pt x="2842521" y="0"/>
                </a:lnTo>
                <a:lnTo>
                  <a:pt x="2842521" y="2842521"/>
                </a:lnTo>
                <a:lnTo>
                  <a:pt x="0" y="2842521"/>
                </a:lnTo>
                <a:lnTo>
                  <a:pt x="0" y="0"/>
                </a:lnTo>
                <a:close/>
              </a:path>
            </a:pathLst>
          </a:custGeom>
          <a:blipFill>
            <a:blip r:embed="rId3"/>
            <a:stretch>
              <a:fillRect l="0" t="0" r="0" b="0"/>
            </a:stretch>
          </a:blipFill>
        </p:spPr>
      </p:sp>
      <p:sp>
        <p:nvSpPr>
          <p:cNvPr name="Freeform 7" id="7"/>
          <p:cNvSpPr/>
          <p:nvPr/>
        </p:nvSpPr>
        <p:spPr>
          <a:xfrm flipH="false" flipV="false" rot="0">
            <a:off x="14579100" y="8552309"/>
            <a:ext cx="2940214" cy="1400418"/>
          </a:xfrm>
          <a:custGeom>
            <a:avLst/>
            <a:gdLst/>
            <a:ahLst/>
            <a:cxnLst/>
            <a:rect r="r" b="b" t="t" l="l"/>
            <a:pathLst>
              <a:path h="1400418" w="2940214">
                <a:moveTo>
                  <a:pt x="0" y="0"/>
                </a:moveTo>
                <a:lnTo>
                  <a:pt x="2940214" y="0"/>
                </a:lnTo>
                <a:lnTo>
                  <a:pt x="2940214" y="1400418"/>
                </a:lnTo>
                <a:lnTo>
                  <a:pt x="0" y="1400418"/>
                </a:lnTo>
                <a:lnTo>
                  <a:pt x="0" y="0"/>
                </a:lnTo>
                <a:close/>
              </a:path>
            </a:pathLst>
          </a:custGeom>
          <a:blipFill>
            <a:blip r:embed="rId4"/>
            <a:stretch>
              <a:fillRect l="0" t="0" r="0" b="0"/>
            </a:stretch>
          </a:blipFill>
        </p:spPr>
      </p:sp>
      <p:sp>
        <p:nvSpPr>
          <p:cNvPr name="Freeform 8" id="8"/>
          <p:cNvSpPr/>
          <p:nvPr/>
        </p:nvSpPr>
        <p:spPr>
          <a:xfrm flipH="false" flipV="false" rot="0">
            <a:off x="1591625" y="-689412"/>
            <a:ext cx="15359892" cy="7810557"/>
          </a:xfrm>
          <a:custGeom>
            <a:avLst/>
            <a:gdLst/>
            <a:ahLst/>
            <a:cxnLst/>
            <a:rect r="r" b="b" t="t" l="l"/>
            <a:pathLst>
              <a:path h="7810557" w="15359892">
                <a:moveTo>
                  <a:pt x="0" y="0"/>
                </a:moveTo>
                <a:lnTo>
                  <a:pt x="15359892" y="0"/>
                </a:lnTo>
                <a:lnTo>
                  <a:pt x="15359892" y="7810557"/>
                </a:lnTo>
                <a:lnTo>
                  <a:pt x="0" y="7810557"/>
                </a:lnTo>
                <a:lnTo>
                  <a:pt x="0" y="0"/>
                </a:lnTo>
                <a:close/>
              </a:path>
            </a:pathLst>
          </a:custGeom>
          <a:blipFill>
            <a:blip r:embed="rId5"/>
            <a:stretch>
              <a:fillRect l="0" t="0" r="0" b="0"/>
            </a:stretch>
          </a:blipFill>
        </p:spPr>
      </p:sp>
      <p:sp>
        <p:nvSpPr>
          <p:cNvPr name="TextBox 9" id="9"/>
          <p:cNvSpPr txBox="true"/>
          <p:nvPr/>
        </p:nvSpPr>
        <p:spPr>
          <a:xfrm rot="0">
            <a:off x="1355152" y="8660715"/>
            <a:ext cx="3799683" cy="1166594"/>
          </a:xfrm>
          <a:prstGeom prst="rect">
            <a:avLst/>
          </a:prstGeom>
        </p:spPr>
        <p:txBody>
          <a:bodyPr anchor="t" rtlCol="false" tIns="0" lIns="0" bIns="0" rIns="0">
            <a:spAutoFit/>
          </a:bodyPr>
          <a:lstStyle/>
          <a:p>
            <a:pPr algn="l">
              <a:lnSpc>
                <a:spcPts val="2379"/>
              </a:lnSpc>
            </a:pPr>
            <a:r>
              <a:rPr lang="en-US" sz="1699">
                <a:solidFill>
                  <a:srgbClr val="000000"/>
                </a:solidFill>
                <a:latin typeface="DM Sans"/>
                <a:ea typeface="DM Sans"/>
                <a:cs typeface="DM Sans"/>
                <a:sym typeface="DM Sans"/>
              </a:rPr>
              <a:t>Mediazione Fai Swiss </a:t>
            </a:r>
          </a:p>
          <a:p>
            <a:pPr algn="l">
              <a:lnSpc>
                <a:spcPts val="2379"/>
              </a:lnSpc>
            </a:pPr>
            <a:r>
              <a:rPr lang="en-US" sz="1699">
                <a:solidFill>
                  <a:srgbClr val="000000"/>
                </a:solidFill>
                <a:latin typeface="DM Sans"/>
                <a:ea typeface="DM Sans"/>
                <a:cs typeface="DM Sans"/>
                <a:sym typeface="DM Sans"/>
              </a:rPr>
              <a:t>Anna Sciancalepore</a:t>
            </a:r>
          </a:p>
          <a:p>
            <a:pPr algn="l">
              <a:lnSpc>
                <a:spcPts val="2379"/>
              </a:lnSpc>
            </a:pPr>
            <a:r>
              <a:rPr lang="en-US" sz="1699">
                <a:solidFill>
                  <a:srgbClr val="000000"/>
                </a:solidFill>
                <a:latin typeface="DM Sans"/>
                <a:ea typeface="DM Sans"/>
                <a:cs typeface="DM Sans"/>
                <a:sym typeface="DM Sans"/>
              </a:rPr>
              <a:t>Digitalizzazione </a:t>
            </a:r>
          </a:p>
          <a:p>
            <a:pPr algn="l">
              <a:lnSpc>
                <a:spcPts val="2379"/>
              </a:lnSpc>
              <a:spcBef>
                <a:spcPct val="0"/>
              </a:spcBef>
            </a:pPr>
            <a:r>
              <a:rPr lang="en-US" sz="1699">
                <a:solidFill>
                  <a:srgbClr val="000000"/>
                </a:solidFill>
                <a:latin typeface="DM Sans"/>
                <a:ea typeface="DM Sans"/>
                <a:cs typeface="DM Sans"/>
                <a:sym typeface="DM Sans"/>
              </a:rPr>
              <a:t>Vittoria Locatellii</a:t>
            </a:r>
          </a:p>
        </p:txBody>
      </p:sp>
      <p:sp>
        <p:nvSpPr>
          <p:cNvPr name="TextBox 10" id="10"/>
          <p:cNvSpPr txBox="true"/>
          <p:nvPr/>
        </p:nvSpPr>
        <p:spPr>
          <a:xfrm rot="-5400000">
            <a:off x="-2894761" y="5750499"/>
            <a:ext cx="7746747" cy="406875"/>
          </a:xfrm>
          <a:prstGeom prst="rect">
            <a:avLst/>
          </a:prstGeom>
        </p:spPr>
        <p:txBody>
          <a:bodyPr anchor="t" rtlCol="false" tIns="0" lIns="0" bIns="0" rIns="0">
            <a:spAutoFit/>
          </a:bodyPr>
          <a:lstStyle/>
          <a:p>
            <a:pPr algn="l">
              <a:lnSpc>
                <a:spcPts val="3214"/>
              </a:lnSpc>
              <a:spcBef>
                <a:spcPct val="0"/>
              </a:spcBef>
            </a:pPr>
            <a:r>
              <a:rPr lang="en-US" b="true" sz="2295" spc="344" u="sng">
                <a:solidFill>
                  <a:srgbClr val="000000"/>
                </a:solidFill>
                <a:latin typeface="Bebas Neue Bold"/>
                <a:ea typeface="Bebas Neue Bold"/>
                <a:cs typeface="Bebas Neue Bold"/>
                <a:sym typeface="Bebas Neue Bold"/>
                <a:hlinkClick r:id="rId6" tooltip="https://svizzera.fai-international.org/progetto-scuole/"/>
              </a:rPr>
              <a:t>FAISWISS</a:t>
            </a:r>
          </a:p>
        </p:txBody>
      </p:sp>
      <p:sp>
        <p:nvSpPr>
          <p:cNvPr name="TextBox 11" id="11"/>
          <p:cNvSpPr txBox="true"/>
          <p:nvPr/>
        </p:nvSpPr>
        <p:spPr>
          <a:xfrm rot="-5400000">
            <a:off x="15799046" y="2123496"/>
            <a:ext cx="3725035" cy="398799"/>
          </a:xfrm>
          <a:prstGeom prst="rect">
            <a:avLst/>
          </a:prstGeom>
        </p:spPr>
        <p:txBody>
          <a:bodyPr anchor="t" rtlCol="false" tIns="0" lIns="0" bIns="0" rIns="0">
            <a:spAutoFit/>
          </a:bodyPr>
          <a:lstStyle/>
          <a:p>
            <a:pPr algn="r">
              <a:lnSpc>
                <a:spcPts val="3214"/>
              </a:lnSpc>
              <a:spcBef>
                <a:spcPct val="0"/>
              </a:spcBef>
            </a:pPr>
          </a:p>
        </p:txBody>
      </p:sp>
      <p:sp>
        <p:nvSpPr>
          <p:cNvPr name="TextBox 12" id="12"/>
          <p:cNvSpPr txBox="true"/>
          <p:nvPr/>
        </p:nvSpPr>
        <p:spPr>
          <a:xfrm rot="0">
            <a:off x="5626926" y="5086350"/>
            <a:ext cx="7850800" cy="2076451"/>
          </a:xfrm>
          <a:prstGeom prst="rect">
            <a:avLst/>
          </a:prstGeom>
        </p:spPr>
        <p:txBody>
          <a:bodyPr anchor="t" rtlCol="false" tIns="0" lIns="0" bIns="0" rIns="0">
            <a:spAutoFit/>
          </a:bodyPr>
          <a:lstStyle/>
          <a:p>
            <a:pPr algn="ctr">
              <a:lnSpc>
                <a:spcPts val="4199"/>
              </a:lnSpc>
            </a:pPr>
            <a:r>
              <a:rPr lang="en-US" sz="2999">
                <a:solidFill>
                  <a:srgbClr val="000000"/>
                </a:solidFill>
                <a:latin typeface="DM Sans"/>
                <a:ea typeface="DM Sans"/>
                <a:cs typeface="DM Sans"/>
                <a:sym typeface="DM Sans"/>
              </a:rPr>
              <a:t>1820 -1891</a:t>
            </a:r>
          </a:p>
          <a:p>
            <a:pPr algn="ctr">
              <a:lnSpc>
                <a:spcPts val="4199"/>
              </a:lnSpc>
            </a:pPr>
            <a:r>
              <a:rPr lang="en-US" sz="2999">
                <a:solidFill>
                  <a:srgbClr val="000000"/>
                </a:solidFill>
                <a:latin typeface="DM Sans"/>
                <a:ea typeface="DM Sans"/>
                <a:cs typeface="DM Sans"/>
                <a:sym typeface="DM Sans"/>
              </a:rPr>
              <a:t>Art</a:t>
            </a:r>
            <a:r>
              <a:rPr lang="en-US" sz="2999">
                <a:solidFill>
                  <a:srgbClr val="000000"/>
                </a:solidFill>
                <a:latin typeface="DM Sans"/>
                <a:ea typeface="DM Sans"/>
                <a:cs typeface="DM Sans"/>
                <a:sym typeface="DM Sans"/>
              </a:rPr>
              <a:t>e e impegno civile</a:t>
            </a:r>
          </a:p>
          <a:p>
            <a:pPr algn="ctr">
              <a:lnSpc>
                <a:spcPts val="4199"/>
              </a:lnSpc>
              <a:spcBef>
                <a:spcPct val="0"/>
              </a:spcBef>
            </a:pPr>
            <a:r>
              <a:rPr lang="en-US" sz="2999">
                <a:solidFill>
                  <a:srgbClr val="000000"/>
                </a:solidFill>
                <a:latin typeface="DM Sans"/>
                <a:ea typeface="DM Sans"/>
                <a:cs typeface="DM Sans"/>
                <a:sym typeface="DM Sans"/>
              </a:rPr>
              <a:t>Costruì visivamente l’dentità nazionale svizzera e italiana.</a:t>
            </a:r>
          </a:p>
        </p:txBody>
      </p:sp>
      <p:sp>
        <p:nvSpPr>
          <p:cNvPr name="TextBox 13" id="13"/>
          <p:cNvSpPr txBox="true"/>
          <p:nvPr/>
        </p:nvSpPr>
        <p:spPr>
          <a:xfrm rot="0">
            <a:off x="13890456" y="7647790"/>
            <a:ext cx="3799683" cy="339775"/>
          </a:xfrm>
          <a:prstGeom prst="rect">
            <a:avLst/>
          </a:prstGeom>
        </p:spPr>
        <p:txBody>
          <a:bodyPr anchor="t" rtlCol="false" tIns="0" lIns="0" bIns="0" rIns="0">
            <a:spAutoFit/>
          </a:bodyPr>
          <a:lstStyle/>
          <a:p>
            <a:pPr algn="ctr">
              <a:lnSpc>
                <a:spcPts val="2799"/>
              </a:lnSpc>
              <a:spcBef>
                <a:spcPct val="0"/>
              </a:spcBef>
            </a:pPr>
            <a:r>
              <a:rPr lang="en-US" sz="1999">
                <a:solidFill>
                  <a:srgbClr val="000000"/>
                </a:solidFill>
                <a:latin typeface="DM Sans"/>
                <a:ea typeface="DM Sans"/>
                <a:cs typeface="DM Sans"/>
                <a:sym typeface="DM Sans"/>
              </a:rPr>
              <a:t>con il contributo di:</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7846951" cy="9824596"/>
            <a:chOff x="0" y="0"/>
            <a:chExt cx="23795935" cy="13099461"/>
          </a:xfrm>
        </p:grpSpPr>
        <p:pic>
          <p:nvPicPr>
            <p:cNvPr name="Picture 3" id="3"/>
            <p:cNvPicPr>
              <a:picLocks noChangeAspect="true"/>
            </p:cNvPicPr>
            <p:nvPr/>
          </p:nvPicPr>
          <p:blipFill>
            <a:blip r:embed="rId2"/>
            <a:srcRect l="0" t="2941" r="2057" b="17003"/>
            <a:stretch>
              <a:fillRect/>
            </a:stretch>
          </p:blipFill>
          <p:spPr>
            <a:xfrm flipH="false" flipV="false">
              <a:off x="0" y="0"/>
              <a:ext cx="23795935" cy="13099461"/>
            </a:xfrm>
            <a:prstGeom prst="rect">
              <a:avLst/>
            </a:prstGeom>
          </p:spPr>
        </p:pic>
      </p:grpSp>
      <p:sp>
        <p:nvSpPr>
          <p:cNvPr name="AutoShape 4" id="4"/>
          <p:cNvSpPr/>
          <p:nvPr/>
        </p:nvSpPr>
        <p:spPr>
          <a:xfrm rot="0">
            <a:off x="1028700" y="4732896"/>
            <a:ext cx="16230600" cy="821208"/>
          </a:xfrm>
          <a:prstGeom prst="rect">
            <a:avLst/>
          </a:prstGeom>
          <a:solidFill>
            <a:srgbClr val="000000"/>
          </a:solidFill>
        </p:spPr>
      </p:sp>
      <p:sp>
        <p:nvSpPr>
          <p:cNvPr name="TextBox 5" id="5"/>
          <p:cNvSpPr txBox="true"/>
          <p:nvPr/>
        </p:nvSpPr>
        <p:spPr>
          <a:xfrm rot="0">
            <a:off x="1502984" y="4792044"/>
            <a:ext cx="8963278" cy="1322814"/>
          </a:xfrm>
          <a:prstGeom prst="rect">
            <a:avLst/>
          </a:prstGeom>
        </p:spPr>
        <p:txBody>
          <a:bodyPr anchor="t" rtlCol="false" tIns="0" lIns="0" bIns="0" rIns="0">
            <a:spAutoFit/>
          </a:bodyPr>
          <a:lstStyle/>
          <a:p>
            <a:pPr algn="ctr">
              <a:lnSpc>
                <a:spcPts val="5314"/>
              </a:lnSpc>
            </a:pPr>
            <a:r>
              <a:rPr lang="en-US" b="true" sz="3795" spc="1897">
                <a:solidFill>
                  <a:srgbClr val="FFFFFF"/>
                </a:solidFill>
                <a:latin typeface="Bebas Neue Bold"/>
                <a:ea typeface="Bebas Neue Bold"/>
                <a:cs typeface="Bebas Neue Bold"/>
                <a:sym typeface="Bebas Neue Bold"/>
              </a:rPr>
              <a:t>ESPOSIZIONE DI PARIGI</a:t>
            </a:r>
          </a:p>
          <a:p>
            <a:pPr algn="ctr">
              <a:lnSpc>
                <a:spcPts val="5314"/>
              </a:lnSpc>
              <a:spcBef>
                <a:spcPct val="0"/>
              </a:spcBef>
            </a:pPr>
          </a:p>
        </p:txBody>
      </p:sp>
      <p:sp>
        <p:nvSpPr>
          <p:cNvPr name="TextBox 6" id="6"/>
          <p:cNvSpPr txBox="true"/>
          <p:nvPr/>
        </p:nvSpPr>
        <p:spPr>
          <a:xfrm rot="0">
            <a:off x="13774012" y="4782519"/>
            <a:ext cx="2737448" cy="771584"/>
          </a:xfrm>
          <a:prstGeom prst="rect">
            <a:avLst/>
          </a:prstGeom>
        </p:spPr>
        <p:txBody>
          <a:bodyPr anchor="t" rtlCol="false" tIns="0" lIns="0" bIns="0" rIns="0">
            <a:spAutoFit/>
          </a:bodyPr>
          <a:lstStyle/>
          <a:p>
            <a:pPr algn="ctr">
              <a:lnSpc>
                <a:spcPts val="6293"/>
              </a:lnSpc>
              <a:spcBef>
                <a:spcPct val="0"/>
              </a:spcBef>
            </a:pPr>
            <a:r>
              <a:rPr lang="en-US" b="true" sz="4495" spc="2247">
                <a:solidFill>
                  <a:srgbClr val="FFFFFF"/>
                </a:solidFill>
                <a:latin typeface="Bebas Neue Bold"/>
                <a:ea typeface="Bebas Neue Bold"/>
                <a:cs typeface="Bebas Neue Bold"/>
                <a:sym typeface="Bebas Neue Bold"/>
              </a:rPr>
              <a:t> 1867</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70839" y="-148678"/>
            <a:ext cx="7850609" cy="10213425"/>
            <a:chOff x="0" y="0"/>
            <a:chExt cx="10467478" cy="13617900"/>
          </a:xfrm>
        </p:grpSpPr>
        <p:pic>
          <p:nvPicPr>
            <p:cNvPr name="Picture 3" id="3"/>
            <p:cNvPicPr>
              <a:picLocks noChangeAspect="true"/>
            </p:cNvPicPr>
            <p:nvPr/>
          </p:nvPicPr>
          <p:blipFill>
            <a:blip r:embed="rId2"/>
            <a:srcRect l="15769" t="-10607" r="19395" b="-1856"/>
            <a:stretch>
              <a:fillRect/>
            </a:stretch>
          </p:blipFill>
          <p:spPr>
            <a:xfrm flipH="false" flipV="false">
              <a:off x="0" y="0"/>
              <a:ext cx="10467478" cy="13617900"/>
            </a:xfrm>
            <a:prstGeom prst="rect">
              <a:avLst/>
            </a:prstGeom>
          </p:spPr>
        </p:pic>
      </p:grpSp>
      <p:sp>
        <p:nvSpPr>
          <p:cNvPr name="TextBox 4" id="4"/>
          <p:cNvSpPr txBox="true"/>
          <p:nvPr/>
        </p:nvSpPr>
        <p:spPr>
          <a:xfrm rot="0">
            <a:off x="9144000" y="3475616"/>
            <a:ext cx="8115300" cy="954736"/>
          </a:xfrm>
          <a:prstGeom prst="rect">
            <a:avLst/>
          </a:prstGeom>
        </p:spPr>
        <p:txBody>
          <a:bodyPr anchor="t" rtlCol="false" tIns="0" lIns="0" bIns="0" rIns="0">
            <a:spAutoFit/>
          </a:bodyPr>
          <a:lstStyle/>
          <a:p>
            <a:pPr algn="r">
              <a:lnSpc>
                <a:spcPts val="7748"/>
              </a:lnSpc>
              <a:spcBef>
                <a:spcPct val="0"/>
              </a:spcBef>
            </a:pPr>
            <a:r>
              <a:rPr lang="en-US" sz="5534">
                <a:solidFill>
                  <a:srgbClr val="000000"/>
                </a:solidFill>
                <a:latin typeface="Bebas Neue Cyrillic"/>
                <a:ea typeface="Bebas Neue Cyrillic"/>
                <a:cs typeface="Bebas Neue Cyrillic"/>
                <a:sym typeface="Bebas Neue Cyrillic"/>
              </a:rPr>
              <a:t>«Gli ultimi momenti di Napoleone I» </a:t>
            </a:r>
          </a:p>
        </p:txBody>
      </p:sp>
      <p:sp>
        <p:nvSpPr>
          <p:cNvPr name="TextBox 5" id="5"/>
          <p:cNvSpPr txBox="true"/>
          <p:nvPr/>
        </p:nvSpPr>
        <p:spPr>
          <a:xfrm rot="0">
            <a:off x="9984387" y="4287478"/>
            <a:ext cx="7274913" cy="1293954"/>
          </a:xfrm>
          <a:prstGeom prst="rect">
            <a:avLst/>
          </a:prstGeom>
        </p:spPr>
        <p:txBody>
          <a:bodyPr anchor="t" rtlCol="false" tIns="0" lIns="0" bIns="0" rIns="0">
            <a:spAutoFit/>
          </a:bodyPr>
          <a:lstStyle/>
          <a:p>
            <a:pPr algn="ctr">
              <a:lnSpc>
                <a:spcPts val="10581"/>
              </a:lnSpc>
              <a:spcBef>
                <a:spcPct val="0"/>
              </a:spcBef>
            </a:pPr>
            <a:r>
              <a:rPr lang="en-US" sz="7557">
                <a:solidFill>
                  <a:srgbClr val="000000"/>
                </a:solidFill>
                <a:latin typeface="Brittany"/>
                <a:ea typeface="Brittany"/>
                <a:cs typeface="Brittany"/>
                <a:sym typeface="Brittany"/>
              </a:rPr>
              <a:t> 1867 Versailles</a:t>
            </a:r>
          </a:p>
        </p:txBody>
      </p:sp>
      <p:sp>
        <p:nvSpPr>
          <p:cNvPr name="TextBox 6" id="6"/>
          <p:cNvSpPr txBox="true"/>
          <p:nvPr/>
        </p:nvSpPr>
        <p:spPr>
          <a:xfrm rot="0">
            <a:off x="9282047" y="6018651"/>
            <a:ext cx="7977253" cy="3239649"/>
          </a:xfrm>
          <a:prstGeom prst="rect">
            <a:avLst/>
          </a:prstGeom>
        </p:spPr>
        <p:txBody>
          <a:bodyPr anchor="t" rtlCol="false" tIns="0" lIns="0" bIns="0" rIns="0">
            <a:spAutoFit/>
          </a:bodyPr>
          <a:lstStyle/>
          <a:p>
            <a:pPr algn="just">
              <a:lnSpc>
                <a:spcPts val="2598"/>
              </a:lnSpc>
            </a:pPr>
            <a:r>
              <a:rPr lang="en-US" sz="2299">
                <a:solidFill>
                  <a:srgbClr val="000000"/>
                </a:solidFill>
                <a:latin typeface="DM Sans"/>
                <a:ea typeface="DM Sans"/>
                <a:cs typeface="DM Sans"/>
                <a:sym typeface="DM Sans"/>
              </a:rPr>
              <a:t>Nel periodo torinese Vela realizza un’altra opera definita un capolavoro. </a:t>
            </a:r>
          </a:p>
          <a:p>
            <a:pPr algn="just">
              <a:lnSpc>
                <a:spcPts val="2598"/>
              </a:lnSpc>
            </a:pPr>
            <a:r>
              <a:rPr lang="en-US" sz="2299">
                <a:solidFill>
                  <a:srgbClr val="000000"/>
                </a:solidFill>
                <a:latin typeface="DM Sans"/>
                <a:ea typeface="DM Sans"/>
                <a:cs typeface="DM Sans"/>
                <a:sym typeface="DM Sans"/>
              </a:rPr>
              <a:t>La monarchia piemontese e il suo primo ministro Cavour, protettori di Vela, gli chiedono un'opera per l'Esposizione di Parigi del 1867, in aiuto all'amicizia e all'alleanza politico-militare con la Francia imperiale di Napoleone III.</a:t>
            </a:r>
          </a:p>
          <a:p>
            <a:pPr algn="just">
              <a:lnSpc>
                <a:spcPts val="2598"/>
              </a:lnSpc>
            </a:pPr>
            <a:r>
              <a:rPr lang="en-US" sz="2299">
                <a:solidFill>
                  <a:srgbClr val="000000"/>
                </a:solidFill>
                <a:latin typeface="DM Sans"/>
                <a:ea typeface="DM Sans"/>
                <a:cs typeface="DM Sans"/>
                <a:sym typeface="DM Sans"/>
              </a:rPr>
              <a:t>Il pubblico rimase sbalordito ed emozionato davanti all'intensità della statua dove la figura, che pur ispira ancora un certa solennità, è priva eroismo.</a:t>
            </a:r>
          </a:p>
          <a:p>
            <a:pPr algn="just">
              <a:lnSpc>
                <a:spcPts val="2598"/>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AutoShape 2" id="2"/>
          <p:cNvSpPr/>
          <p:nvPr/>
        </p:nvSpPr>
        <p:spPr>
          <a:xfrm rot="0">
            <a:off x="1110565" y="957424"/>
            <a:ext cx="5003331" cy="8372151"/>
          </a:xfrm>
          <a:prstGeom prst="rect">
            <a:avLst/>
          </a:prstGeom>
          <a:solidFill>
            <a:srgbClr val="FFFFFF"/>
          </a:solidFill>
        </p:spPr>
      </p:sp>
      <p:sp>
        <p:nvSpPr>
          <p:cNvPr name="AutoShape 3" id="3"/>
          <p:cNvSpPr/>
          <p:nvPr/>
        </p:nvSpPr>
        <p:spPr>
          <a:xfrm rot="0">
            <a:off x="6642334" y="957424"/>
            <a:ext cx="5003331" cy="8372151"/>
          </a:xfrm>
          <a:prstGeom prst="rect">
            <a:avLst/>
          </a:prstGeom>
          <a:solidFill>
            <a:srgbClr val="FFFFFF"/>
          </a:solidFill>
        </p:spPr>
      </p:sp>
      <p:sp>
        <p:nvSpPr>
          <p:cNvPr name="AutoShape 4" id="4"/>
          <p:cNvSpPr/>
          <p:nvPr/>
        </p:nvSpPr>
        <p:spPr>
          <a:xfrm rot="0">
            <a:off x="12174103" y="957424"/>
            <a:ext cx="5003331" cy="8372151"/>
          </a:xfrm>
          <a:prstGeom prst="rect">
            <a:avLst/>
          </a:prstGeom>
          <a:solidFill>
            <a:srgbClr val="FFFFFF"/>
          </a:solidFill>
        </p:spPr>
      </p:sp>
      <p:grpSp>
        <p:nvGrpSpPr>
          <p:cNvPr name="Group 5" id="5"/>
          <p:cNvGrpSpPr/>
          <p:nvPr/>
        </p:nvGrpSpPr>
        <p:grpSpPr>
          <a:xfrm rot="0">
            <a:off x="1294651" y="1116630"/>
            <a:ext cx="4615943" cy="6272713"/>
            <a:chOff x="0" y="0"/>
            <a:chExt cx="6154591" cy="8363617"/>
          </a:xfrm>
        </p:grpSpPr>
        <p:pic>
          <p:nvPicPr>
            <p:cNvPr name="Picture 6" id="6"/>
            <p:cNvPicPr>
              <a:picLocks noChangeAspect="true"/>
            </p:cNvPicPr>
            <p:nvPr/>
          </p:nvPicPr>
          <p:blipFill>
            <a:blip r:embed="rId2"/>
            <a:srcRect l="0" t="0" r="0" b="13217"/>
            <a:stretch>
              <a:fillRect/>
            </a:stretch>
          </p:blipFill>
          <p:spPr>
            <a:xfrm flipH="false" flipV="false">
              <a:off x="0" y="0"/>
              <a:ext cx="6154591" cy="8363617"/>
            </a:xfrm>
            <a:prstGeom prst="rect">
              <a:avLst/>
            </a:prstGeom>
          </p:spPr>
        </p:pic>
      </p:grpSp>
      <p:grpSp>
        <p:nvGrpSpPr>
          <p:cNvPr name="Group 7" id="7"/>
          <p:cNvGrpSpPr/>
          <p:nvPr/>
        </p:nvGrpSpPr>
        <p:grpSpPr>
          <a:xfrm rot="0">
            <a:off x="6826420" y="1116630"/>
            <a:ext cx="4615943" cy="6272713"/>
            <a:chOff x="0" y="0"/>
            <a:chExt cx="6154591" cy="8363617"/>
          </a:xfrm>
        </p:grpSpPr>
        <p:pic>
          <p:nvPicPr>
            <p:cNvPr name="Picture 8" id="8"/>
            <p:cNvPicPr>
              <a:picLocks noChangeAspect="true"/>
            </p:cNvPicPr>
            <p:nvPr/>
          </p:nvPicPr>
          <p:blipFill>
            <a:blip r:embed="rId3"/>
            <a:srcRect l="0" t="993" r="0" b="993"/>
            <a:stretch>
              <a:fillRect/>
            </a:stretch>
          </p:blipFill>
          <p:spPr>
            <a:xfrm flipH="false" flipV="false">
              <a:off x="0" y="0"/>
              <a:ext cx="6154591" cy="8363617"/>
            </a:xfrm>
            <a:prstGeom prst="rect">
              <a:avLst/>
            </a:prstGeom>
          </p:spPr>
        </p:pic>
      </p:grpSp>
      <p:sp>
        <p:nvSpPr>
          <p:cNvPr name="AutoShape 9" id="9"/>
          <p:cNvSpPr/>
          <p:nvPr/>
        </p:nvSpPr>
        <p:spPr>
          <a:xfrm rot="0">
            <a:off x="12360041" y="1116630"/>
            <a:ext cx="4614259" cy="6272713"/>
          </a:xfrm>
          <a:prstGeom prst="rect">
            <a:avLst/>
          </a:prstGeom>
          <a:solidFill>
            <a:srgbClr val="000000"/>
          </a:solidFill>
        </p:spPr>
      </p:sp>
      <p:grpSp>
        <p:nvGrpSpPr>
          <p:cNvPr name="Group 10" id="10"/>
          <p:cNvGrpSpPr/>
          <p:nvPr/>
        </p:nvGrpSpPr>
        <p:grpSpPr>
          <a:xfrm rot="0">
            <a:off x="12887836" y="1116630"/>
            <a:ext cx="3575867" cy="6272713"/>
            <a:chOff x="0" y="0"/>
            <a:chExt cx="4767822" cy="8363617"/>
          </a:xfrm>
        </p:grpSpPr>
        <p:pic>
          <p:nvPicPr>
            <p:cNvPr name="Picture 11" id="11"/>
            <p:cNvPicPr>
              <a:picLocks noChangeAspect="true"/>
            </p:cNvPicPr>
            <p:nvPr/>
          </p:nvPicPr>
          <p:blipFill>
            <a:blip r:embed="rId4"/>
            <a:srcRect l="119" t="0" r="119" b="0"/>
            <a:stretch>
              <a:fillRect/>
            </a:stretch>
          </p:blipFill>
          <p:spPr>
            <a:xfrm flipH="false" flipV="false">
              <a:off x="0" y="0"/>
              <a:ext cx="4767822" cy="8363617"/>
            </a:xfrm>
            <a:prstGeom prst="rect">
              <a:avLst/>
            </a:prstGeom>
          </p:spPr>
        </p:pic>
      </p:grpSp>
      <p:grpSp>
        <p:nvGrpSpPr>
          <p:cNvPr name="Group 12" id="12"/>
          <p:cNvGrpSpPr/>
          <p:nvPr/>
        </p:nvGrpSpPr>
        <p:grpSpPr>
          <a:xfrm rot="0">
            <a:off x="1100957" y="8086030"/>
            <a:ext cx="16066870" cy="1940233"/>
            <a:chOff x="0" y="0"/>
            <a:chExt cx="4231604" cy="511008"/>
          </a:xfrm>
        </p:grpSpPr>
        <p:sp>
          <p:nvSpPr>
            <p:cNvPr name="Freeform 13" id="13"/>
            <p:cNvSpPr/>
            <p:nvPr/>
          </p:nvSpPr>
          <p:spPr>
            <a:xfrm flipH="false" flipV="false" rot="0">
              <a:off x="0" y="0"/>
              <a:ext cx="4231604" cy="511008"/>
            </a:xfrm>
            <a:custGeom>
              <a:avLst/>
              <a:gdLst/>
              <a:ahLst/>
              <a:cxnLst/>
              <a:rect r="r" b="b" t="t" l="l"/>
              <a:pathLst>
                <a:path h="511008" w="4231604">
                  <a:moveTo>
                    <a:pt x="0" y="0"/>
                  </a:moveTo>
                  <a:lnTo>
                    <a:pt x="4231604" y="0"/>
                  </a:lnTo>
                  <a:lnTo>
                    <a:pt x="4231604" y="511008"/>
                  </a:lnTo>
                  <a:lnTo>
                    <a:pt x="0" y="511008"/>
                  </a:lnTo>
                  <a:close/>
                </a:path>
              </a:pathLst>
            </a:custGeom>
            <a:solidFill>
              <a:srgbClr val="FFFFFF"/>
            </a:solidFill>
          </p:spPr>
        </p:sp>
        <p:sp>
          <p:nvSpPr>
            <p:cNvPr name="TextBox 14" id="14"/>
            <p:cNvSpPr txBox="true"/>
            <p:nvPr/>
          </p:nvSpPr>
          <p:spPr>
            <a:xfrm>
              <a:off x="0" y="-28575"/>
              <a:ext cx="4231604" cy="539583"/>
            </a:xfrm>
            <a:prstGeom prst="rect">
              <a:avLst/>
            </a:prstGeom>
          </p:spPr>
          <p:txBody>
            <a:bodyPr anchor="ctr" rtlCol="false" tIns="50800" lIns="50800" bIns="50800" rIns="50800"/>
            <a:lstStyle/>
            <a:p>
              <a:pPr algn="ctr">
                <a:lnSpc>
                  <a:spcPts val="2131"/>
                </a:lnSpc>
              </a:pPr>
            </a:p>
          </p:txBody>
        </p:sp>
      </p:grpSp>
      <p:sp>
        <p:nvSpPr>
          <p:cNvPr name="TextBox 15" id="15"/>
          <p:cNvSpPr txBox="true"/>
          <p:nvPr/>
        </p:nvSpPr>
        <p:spPr>
          <a:xfrm rot="0">
            <a:off x="1294651" y="8171755"/>
            <a:ext cx="15679649" cy="1868892"/>
          </a:xfrm>
          <a:prstGeom prst="rect">
            <a:avLst/>
          </a:prstGeom>
        </p:spPr>
        <p:txBody>
          <a:bodyPr anchor="t" rtlCol="false" tIns="0" lIns="0" bIns="0" rIns="0">
            <a:spAutoFit/>
          </a:bodyPr>
          <a:lstStyle/>
          <a:p>
            <a:pPr algn="l">
              <a:lnSpc>
                <a:spcPts val="2498"/>
              </a:lnSpc>
              <a:spcBef>
                <a:spcPct val="0"/>
              </a:spcBef>
            </a:pPr>
            <a:r>
              <a:rPr lang="en-US" sz="1784">
                <a:solidFill>
                  <a:srgbClr val="000000"/>
                </a:solidFill>
                <a:latin typeface="DM Sans"/>
                <a:ea typeface="DM Sans"/>
                <a:cs typeface="DM Sans"/>
                <a:sym typeface="DM Sans"/>
              </a:rPr>
              <a:t>Vela non solo ha rivoluzionato la scultura monumentale. Con la sua opera anch</a:t>
            </a:r>
            <a:r>
              <a:rPr lang="en-US" sz="1784">
                <a:solidFill>
                  <a:srgbClr val="000000"/>
                </a:solidFill>
                <a:latin typeface="DM Sans"/>
                <a:ea typeface="DM Sans"/>
                <a:cs typeface="DM Sans"/>
                <a:sym typeface="DM Sans"/>
              </a:rPr>
              <a:t>e lo spazio pubblico diventa luogo di confronto politico. In particolare i due partiti in contesa, liberali e conservatori, vogliono rendere pubbliche le loro idee attraverso monumenti o opere d'arte. In Ticino, se i simboli conservatori sono già presenti nel territorio con le chiese e le croci, gli oppositori collocano statue come modelli esemplari di virtù civili. </a:t>
            </a:r>
          </a:p>
          <a:p>
            <a:pPr algn="l">
              <a:lnSpc>
                <a:spcPts val="2498"/>
              </a:lnSpc>
              <a:spcBef>
                <a:spcPct val="0"/>
              </a:spcBef>
            </a:pPr>
            <a:r>
              <a:rPr lang="en-US" sz="1784">
                <a:solidFill>
                  <a:srgbClr val="000000"/>
                </a:solidFill>
                <a:latin typeface="DM Sans"/>
                <a:ea typeface="DM Sans"/>
                <a:cs typeface="DM Sans"/>
                <a:sym typeface="DM Sans"/>
              </a:rPr>
              <a:t>Il Tell, voluto dai Ciani e posto non lontano dalla Chiesa degli Anglioli, è il simbolo di una antica libertà modernizzata in senso anticonservatore, anche per la posizione di spalle rispetto all'Italia austriaca. </a:t>
            </a:r>
          </a:p>
          <a:p>
            <a:pPr algn="ctr">
              <a:lnSpc>
                <a:spcPts val="2498"/>
              </a:lnSpc>
              <a:spcBef>
                <a:spcPct val="0"/>
              </a:spcBef>
            </a:pPr>
          </a:p>
        </p:txBody>
      </p:sp>
      <p:sp>
        <p:nvSpPr>
          <p:cNvPr name="TextBox 16" id="16"/>
          <p:cNvSpPr txBox="true"/>
          <p:nvPr/>
        </p:nvSpPr>
        <p:spPr>
          <a:xfrm rot="0">
            <a:off x="1110565" y="144351"/>
            <a:ext cx="8088644" cy="972279"/>
          </a:xfrm>
          <a:prstGeom prst="rect">
            <a:avLst/>
          </a:prstGeom>
        </p:spPr>
        <p:txBody>
          <a:bodyPr anchor="t" rtlCol="false" tIns="0" lIns="0" bIns="0" rIns="0">
            <a:spAutoFit/>
          </a:bodyPr>
          <a:lstStyle/>
          <a:p>
            <a:pPr algn="l">
              <a:lnSpc>
                <a:spcPts val="7833"/>
              </a:lnSpc>
              <a:spcBef>
                <a:spcPct val="0"/>
              </a:spcBef>
            </a:pPr>
            <a:r>
              <a:rPr lang="en-US" sz="5595">
                <a:solidFill>
                  <a:srgbClr val="FFFFFF"/>
                </a:solidFill>
                <a:latin typeface="Bebas Neue Cyrillic"/>
                <a:ea typeface="Bebas Neue Cyrillic"/>
                <a:cs typeface="Bebas Neue Cyrillic"/>
                <a:sym typeface="Bebas Neue Cyrillic"/>
              </a:rPr>
              <a:t>Vela e lo spazio pubblico</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1740842"/>
            <a:ext cx="18288000" cy="6344435"/>
          </a:xfrm>
          <a:prstGeom prst="rect">
            <a:avLst/>
          </a:prstGeom>
          <a:solidFill>
            <a:srgbClr val="000000"/>
          </a:solidFill>
        </p:spPr>
      </p:sp>
      <p:grpSp>
        <p:nvGrpSpPr>
          <p:cNvPr name="Group 3" id="3"/>
          <p:cNvGrpSpPr/>
          <p:nvPr/>
        </p:nvGrpSpPr>
        <p:grpSpPr>
          <a:xfrm rot="0">
            <a:off x="197830" y="1740842"/>
            <a:ext cx="3468259" cy="6344435"/>
            <a:chOff x="0" y="0"/>
            <a:chExt cx="4624345" cy="8459247"/>
          </a:xfrm>
        </p:grpSpPr>
        <p:pic>
          <p:nvPicPr>
            <p:cNvPr name="Picture 4" id="4"/>
            <p:cNvPicPr>
              <a:picLocks noChangeAspect="true"/>
            </p:cNvPicPr>
            <p:nvPr/>
          </p:nvPicPr>
          <p:blipFill>
            <a:blip r:embed="rId2"/>
            <a:srcRect l="6448" t="0" r="52303" b="0"/>
            <a:stretch>
              <a:fillRect/>
            </a:stretch>
          </p:blipFill>
          <p:spPr>
            <a:xfrm flipH="false" flipV="false">
              <a:off x="0" y="0"/>
              <a:ext cx="4624345" cy="8459247"/>
            </a:xfrm>
            <a:prstGeom prst="rect">
              <a:avLst/>
            </a:prstGeom>
          </p:spPr>
        </p:pic>
      </p:grpSp>
      <p:grpSp>
        <p:nvGrpSpPr>
          <p:cNvPr name="Group 5" id="5"/>
          <p:cNvGrpSpPr/>
          <p:nvPr/>
        </p:nvGrpSpPr>
        <p:grpSpPr>
          <a:xfrm rot="0">
            <a:off x="3397330" y="2284874"/>
            <a:ext cx="4287674" cy="5766200"/>
            <a:chOff x="0" y="0"/>
            <a:chExt cx="5716899" cy="7688267"/>
          </a:xfrm>
        </p:grpSpPr>
        <p:pic>
          <p:nvPicPr>
            <p:cNvPr name="Picture 6" id="6"/>
            <p:cNvPicPr>
              <a:picLocks noChangeAspect="true"/>
            </p:cNvPicPr>
            <p:nvPr/>
          </p:nvPicPr>
          <p:blipFill>
            <a:blip r:embed="rId3">
              <a:alphaModFix amt="81000"/>
            </a:blip>
            <a:srcRect l="1868" t="0" r="1868" b="0"/>
            <a:stretch>
              <a:fillRect/>
            </a:stretch>
          </p:blipFill>
          <p:spPr>
            <a:xfrm flipH="false" flipV="false">
              <a:off x="0" y="0"/>
              <a:ext cx="5716899" cy="7688267"/>
            </a:xfrm>
            <a:prstGeom prst="rect">
              <a:avLst/>
            </a:prstGeom>
          </p:spPr>
        </p:pic>
      </p:grpSp>
      <p:sp>
        <p:nvSpPr>
          <p:cNvPr name="Freeform 7" id="7"/>
          <p:cNvSpPr/>
          <p:nvPr/>
        </p:nvSpPr>
        <p:spPr>
          <a:xfrm flipH="false" flipV="false" rot="6000">
            <a:off x="12483569" y="1908511"/>
            <a:ext cx="5611983" cy="6181649"/>
          </a:xfrm>
          <a:custGeom>
            <a:avLst/>
            <a:gdLst/>
            <a:ahLst/>
            <a:cxnLst/>
            <a:rect r="r" b="b" t="t" l="l"/>
            <a:pathLst>
              <a:path h="6181649" w="5611983">
                <a:moveTo>
                  <a:pt x="0" y="9776"/>
                </a:moveTo>
                <a:lnTo>
                  <a:pt x="5601211" y="0"/>
                </a:lnTo>
                <a:lnTo>
                  <a:pt x="5611983" y="6171873"/>
                </a:lnTo>
                <a:lnTo>
                  <a:pt x="10772" y="6181649"/>
                </a:lnTo>
                <a:lnTo>
                  <a:pt x="0" y="9776"/>
                </a:lnTo>
                <a:close/>
              </a:path>
            </a:pathLst>
          </a:custGeom>
          <a:blipFill>
            <a:blip r:embed="rId4"/>
            <a:stretch>
              <a:fillRect l="-268" t="16" r="-2760" b="-3079"/>
            </a:stretch>
          </a:blipFill>
        </p:spPr>
      </p:sp>
      <p:sp>
        <p:nvSpPr>
          <p:cNvPr name="TextBox 8" id="8"/>
          <p:cNvSpPr txBox="true"/>
          <p:nvPr/>
        </p:nvSpPr>
        <p:spPr>
          <a:xfrm rot="0">
            <a:off x="7462445" y="1865770"/>
            <a:ext cx="5544430" cy="6680389"/>
          </a:xfrm>
          <a:prstGeom prst="rect">
            <a:avLst/>
          </a:prstGeom>
        </p:spPr>
        <p:txBody>
          <a:bodyPr anchor="t" rtlCol="false" tIns="0" lIns="0" bIns="0" rIns="0">
            <a:spAutoFit/>
          </a:bodyPr>
          <a:lstStyle/>
          <a:p>
            <a:pPr algn="ctr">
              <a:lnSpc>
                <a:spcPts val="2939"/>
              </a:lnSpc>
            </a:pPr>
            <a:r>
              <a:rPr lang="en-US" sz="2099">
                <a:solidFill>
                  <a:srgbClr val="FFFFFF"/>
                </a:solidFill>
                <a:latin typeface="DM Sans"/>
                <a:ea typeface="DM Sans"/>
                <a:cs typeface="DM Sans"/>
                <a:sym typeface="DM Sans"/>
              </a:rPr>
              <a:t>All'attenzione pubblica sono sottoposti soprattutto personaggi che devono richiamare imitazione e per questo motivo i liberali sostengono e incoraggiano il concorso economico da parte della popolazione. Da qui i monumenti a Stefano Franscini, padre della pubblica educazione, a Carlo Cattaneo, riformatore del Liceo, Luigi Lavizzari, geologo e Consigliere di Stato liberale; Giacomo Luvini Perseghini, eroe del Sonderburg; Francesco Calloni, Francesco Beroldinger.</a:t>
            </a:r>
          </a:p>
          <a:p>
            <a:pPr algn="ctr">
              <a:lnSpc>
                <a:spcPts val="2939"/>
              </a:lnSpc>
            </a:pPr>
            <a:r>
              <a:rPr lang="en-US" sz="2099">
                <a:solidFill>
                  <a:srgbClr val="FFFFFF"/>
                </a:solidFill>
                <a:latin typeface="DM Sans"/>
                <a:ea typeface="DM Sans"/>
                <a:cs typeface="DM Sans"/>
                <a:sym typeface="DM Sans"/>
              </a:rPr>
              <a:t>Spesso anche i monumenti funebri diventano occasione di richiamo ai valori civili come la nota Desolazione/Italia dolente nel Parco Ciani. </a:t>
            </a:r>
          </a:p>
          <a:p>
            <a:pPr algn="ctr">
              <a:lnSpc>
                <a:spcPts val="2939"/>
              </a:lnSpc>
            </a:pPr>
          </a:p>
          <a:p>
            <a:pPr algn="ctr">
              <a:lnSpc>
                <a:spcPts val="2939"/>
              </a:lnSpc>
              <a:spcBef>
                <a:spcPct val="0"/>
              </a:spcBef>
            </a:pPr>
          </a:p>
        </p:txBody>
      </p:sp>
      <p:sp>
        <p:nvSpPr>
          <p:cNvPr name="TextBox 9" id="9"/>
          <p:cNvSpPr txBox="true"/>
          <p:nvPr/>
        </p:nvSpPr>
        <p:spPr>
          <a:xfrm rot="0">
            <a:off x="1028700" y="8856845"/>
            <a:ext cx="16230600" cy="1189504"/>
          </a:xfrm>
          <a:prstGeom prst="rect">
            <a:avLst/>
          </a:prstGeom>
        </p:spPr>
        <p:txBody>
          <a:bodyPr anchor="t" rtlCol="false" tIns="0" lIns="0" bIns="0" rIns="0">
            <a:spAutoFit/>
          </a:bodyPr>
          <a:lstStyle/>
          <a:p>
            <a:pPr algn="ctr">
              <a:lnSpc>
                <a:spcPts val="3219"/>
              </a:lnSpc>
            </a:pPr>
            <a:r>
              <a:rPr lang="en-US" sz="2299">
                <a:solidFill>
                  <a:srgbClr val="000000"/>
                </a:solidFill>
                <a:latin typeface="DM Sans"/>
                <a:ea typeface="DM Sans"/>
                <a:cs typeface="DM Sans"/>
                <a:sym typeface="DM Sans"/>
              </a:rPr>
              <a:t>Luigi Lavizzari, 1876, Liceo Lugano  </a:t>
            </a:r>
            <a:r>
              <a:rPr lang="en-US" sz="2299">
                <a:solidFill>
                  <a:srgbClr val="000000"/>
                </a:solidFill>
                <a:latin typeface="DM Sans"/>
                <a:ea typeface="DM Sans"/>
                <a:cs typeface="DM Sans"/>
                <a:sym typeface="DM Sans"/>
              </a:rPr>
              <a:t>Stefano Franscini,1860, Liceo Lugano,  Carlo Cattaneo, 1871, Liceo Lugano</a:t>
            </a:r>
          </a:p>
          <a:p>
            <a:pPr algn="ctr">
              <a:lnSpc>
                <a:spcPts val="3219"/>
              </a:lnSpc>
            </a:pPr>
            <a:r>
              <a:rPr lang="en-US" sz="2299">
                <a:solidFill>
                  <a:srgbClr val="000000"/>
                </a:solidFill>
                <a:latin typeface="DM Sans"/>
                <a:ea typeface="DM Sans"/>
                <a:cs typeface="DM Sans"/>
                <a:sym typeface="DM Sans"/>
              </a:rPr>
              <a:t> </a:t>
            </a:r>
          </a:p>
          <a:p>
            <a:pPr algn="ctr">
              <a:lnSpc>
                <a:spcPts val="3219"/>
              </a:lnSpc>
              <a:spcBef>
                <a:spcPct val="0"/>
              </a:spcBef>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7107844"/>
            <a:ext cx="18288000" cy="3179156"/>
          </a:xfrm>
          <a:prstGeom prst="rect">
            <a:avLst/>
          </a:prstGeom>
          <a:solidFill>
            <a:srgbClr val="000000"/>
          </a:solidFill>
        </p:spPr>
      </p:sp>
      <p:grpSp>
        <p:nvGrpSpPr>
          <p:cNvPr name="Group 3" id="3"/>
          <p:cNvGrpSpPr/>
          <p:nvPr/>
        </p:nvGrpSpPr>
        <p:grpSpPr>
          <a:xfrm rot="0">
            <a:off x="1778730" y="247287"/>
            <a:ext cx="13944840" cy="8751799"/>
            <a:chOff x="0" y="0"/>
            <a:chExt cx="18593120" cy="11669065"/>
          </a:xfrm>
        </p:grpSpPr>
        <p:pic>
          <p:nvPicPr>
            <p:cNvPr name="Picture 4" id="4"/>
            <p:cNvPicPr>
              <a:picLocks noChangeAspect="true"/>
            </p:cNvPicPr>
            <p:nvPr/>
          </p:nvPicPr>
          <p:blipFill>
            <a:blip r:embed="rId2"/>
            <a:srcRect l="0" t="4685" r="0" b="4685"/>
            <a:stretch>
              <a:fillRect/>
            </a:stretch>
          </p:blipFill>
          <p:spPr>
            <a:xfrm flipH="false" flipV="false">
              <a:off x="0" y="0"/>
              <a:ext cx="18593120" cy="11669065"/>
            </a:xfrm>
            <a:prstGeom prst="rect">
              <a:avLst/>
            </a:prstGeom>
          </p:spPr>
        </p:pic>
      </p:grpSp>
      <p:sp>
        <p:nvSpPr>
          <p:cNvPr name="TextBox 5" id="5"/>
          <p:cNvSpPr txBox="true"/>
          <p:nvPr/>
        </p:nvSpPr>
        <p:spPr>
          <a:xfrm rot="0">
            <a:off x="2887006" y="8960986"/>
            <a:ext cx="12000304" cy="1044831"/>
          </a:xfrm>
          <a:prstGeom prst="rect">
            <a:avLst/>
          </a:prstGeom>
        </p:spPr>
        <p:txBody>
          <a:bodyPr anchor="t" rtlCol="false" tIns="0" lIns="0" bIns="0" rIns="0">
            <a:spAutoFit/>
          </a:bodyPr>
          <a:lstStyle/>
          <a:p>
            <a:pPr algn="ctr">
              <a:lnSpc>
                <a:spcPts val="2794"/>
              </a:lnSpc>
              <a:spcBef>
                <a:spcPct val="0"/>
              </a:spcBef>
            </a:pPr>
            <a:r>
              <a:rPr lang="en-US" b="true" sz="1995" spc="227">
                <a:solidFill>
                  <a:srgbClr val="FFFFFF"/>
                </a:solidFill>
                <a:latin typeface="DM Sans Bold"/>
                <a:ea typeface="DM Sans Bold"/>
                <a:cs typeface="DM Sans Bold"/>
                <a:sym typeface="DM Sans Bold"/>
              </a:rPr>
              <a:t>Le vittime del lavoro (1882)</a:t>
            </a:r>
          </a:p>
          <a:p>
            <a:pPr algn="ctr">
              <a:lnSpc>
                <a:spcPts val="2794"/>
              </a:lnSpc>
              <a:spcBef>
                <a:spcPct val="0"/>
              </a:spcBef>
            </a:pPr>
            <a:r>
              <a:rPr lang="en-US" b="true" sz="1995" spc="227">
                <a:solidFill>
                  <a:srgbClr val="FFFFFF"/>
                </a:solidFill>
                <a:latin typeface="DM Sans Bold"/>
                <a:ea typeface="DM Sans Bold"/>
                <a:cs typeface="DM Sans Bold"/>
                <a:sym typeface="DM Sans Bold"/>
              </a:rPr>
              <a:t>Bronzo, fusione postuma (1895)</a:t>
            </a:r>
          </a:p>
          <a:p>
            <a:pPr algn="ctr">
              <a:lnSpc>
                <a:spcPts val="2794"/>
              </a:lnSpc>
              <a:spcBef>
                <a:spcPct val="0"/>
              </a:spcBef>
            </a:pPr>
            <a:r>
              <a:rPr lang="en-US" b="true" sz="1995" spc="227">
                <a:solidFill>
                  <a:srgbClr val="FFFFFF"/>
                </a:solidFill>
                <a:latin typeface="DM Sans Bold"/>
                <a:ea typeface="DM Sans Bold"/>
                <a:cs typeface="DM Sans Bold"/>
                <a:sym typeface="DM Sans Bold"/>
              </a:rPr>
              <a:t>Galleria nazionale d'arte, Roma</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7107844"/>
            <a:ext cx="18288000" cy="3179156"/>
          </a:xfrm>
          <a:prstGeom prst="rect">
            <a:avLst/>
          </a:prstGeom>
          <a:solidFill>
            <a:srgbClr val="000000"/>
          </a:solidFill>
        </p:spPr>
      </p:sp>
      <p:sp>
        <p:nvSpPr>
          <p:cNvPr name="Freeform 3" id="3"/>
          <p:cNvSpPr/>
          <p:nvPr/>
        </p:nvSpPr>
        <p:spPr>
          <a:xfrm flipH="false" flipV="false" rot="0">
            <a:off x="0" y="1250739"/>
            <a:ext cx="9486234" cy="6539177"/>
          </a:xfrm>
          <a:custGeom>
            <a:avLst/>
            <a:gdLst/>
            <a:ahLst/>
            <a:cxnLst/>
            <a:rect r="r" b="b" t="t" l="l"/>
            <a:pathLst>
              <a:path h="6539177" w="9486234">
                <a:moveTo>
                  <a:pt x="0" y="0"/>
                </a:moveTo>
                <a:lnTo>
                  <a:pt x="9486234" y="0"/>
                </a:lnTo>
                <a:lnTo>
                  <a:pt x="9486234" y="6539178"/>
                </a:lnTo>
                <a:lnTo>
                  <a:pt x="0" y="6539178"/>
                </a:lnTo>
                <a:lnTo>
                  <a:pt x="0" y="0"/>
                </a:lnTo>
                <a:close/>
              </a:path>
            </a:pathLst>
          </a:custGeom>
          <a:blipFill>
            <a:blip r:embed="rId2"/>
            <a:stretch>
              <a:fillRect l="0" t="0" r="0" b="0"/>
            </a:stretch>
          </a:blipFill>
        </p:spPr>
      </p:sp>
      <p:grpSp>
        <p:nvGrpSpPr>
          <p:cNvPr name="Group 4" id="4"/>
          <p:cNvGrpSpPr/>
          <p:nvPr/>
        </p:nvGrpSpPr>
        <p:grpSpPr>
          <a:xfrm rot="0">
            <a:off x="8755219" y="1028700"/>
            <a:ext cx="9532781" cy="6983256"/>
            <a:chOff x="0" y="0"/>
            <a:chExt cx="12710374" cy="9311007"/>
          </a:xfrm>
        </p:grpSpPr>
        <p:pic>
          <p:nvPicPr>
            <p:cNvPr name="Picture 5" id="5"/>
            <p:cNvPicPr>
              <a:picLocks noChangeAspect="true"/>
            </p:cNvPicPr>
            <p:nvPr/>
          </p:nvPicPr>
          <p:blipFill>
            <a:blip r:embed="rId3"/>
            <a:srcRect l="0" t="1457" r="0" b="1457"/>
            <a:stretch>
              <a:fillRect/>
            </a:stretch>
          </p:blipFill>
          <p:spPr>
            <a:xfrm flipH="false" flipV="false">
              <a:off x="0" y="0"/>
              <a:ext cx="12710374" cy="9311007"/>
            </a:xfrm>
            <a:prstGeom prst="rect">
              <a:avLst/>
            </a:prstGeom>
          </p:spPr>
        </p:pic>
      </p:grpSp>
      <p:sp>
        <p:nvSpPr>
          <p:cNvPr name="TextBox 6" id="6"/>
          <p:cNvSpPr txBox="true"/>
          <p:nvPr/>
        </p:nvSpPr>
        <p:spPr>
          <a:xfrm rot="0">
            <a:off x="9635983" y="8306993"/>
            <a:ext cx="7623317" cy="1044831"/>
          </a:xfrm>
          <a:prstGeom prst="rect">
            <a:avLst/>
          </a:prstGeom>
        </p:spPr>
        <p:txBody>
          <a:bodyPr anchor="t" rtlCol="false" tIns="0" lIns="0" bIns="0" rIns="0">
            <a:spAutoFit/>
          </a:bodyPr>
          <a:lstStyle/>
          <a:p>
            <a:pPr algn="ctr">
              <a:lnSpc>
                <a:spcPts val="2794"/>
              </a:lnSpc>
              <a:spcBef>
                <a:spcPct val="0"/>
              </a:spcBef>
            </a:pPr>
            <a:r>
              <a:rPr lang="en-US" b="true" sz="1995" spc="227">
                <a:solidFill>
                  <a:srgbClr val="FFFFFF"/>
                </a:solidFill>
                <a:latin typeface="DM Sans Bold"/>
                <a:ea typeface="DM Sans Bold"/>
                <a:cs typeface="DM Sans Bold"/>
                <a:sym typeface="DM Sans Bold"/>
              </a:rPr>
              <a:t>Vincenzo Vela, Monumento all</a:t>
            </a:r>
            <a:r>
              <a:rPr lang="en-US" b="true" sz="1995" spc="227">
                <a:solidFill>
                  <a:srgbClr val="FFFFFF"/>
                </a:solidFill>
                <a:latin typeface="DM Sans Bold"/>
                <a:ea typeface="DM Sans Bold"/>
                <a:cs typeface="DM Sans Bold"/>
                <a:sym typeface="DM Sans Bold"/>
              </a:rPr>
              <a:t>e vittime del lavoro (1882; gesso, modello originale, 255 x 332,5 x 66 cm; Ligornetto, Museo Vincenzo Vela)</a:t>
            </a:r>
          </a:p>
        </p:txBody>
      </p:sp>
      <p:sp>
        <p:nvSpPr>
          <p:cNvPr name="TextBox 7" id="7"/>
          <p:cNvSpPr txBox="true"/>
          <p:nvPr/>
        </p:nvSpPr>
        <p:spPr>
          <a:xfrm rot="0">
            <a:off x="387627" y="8306993"/>
            <a:ext cx="7623317" cy="1044831"/>
          </a:xfrm>
          <a:prstGeom prst="rect">
            <a:avLst/>
          </a:prstGeom>
        </p:spPr>
        <p:txBody>
          <a:bodyPr anchor="t" rtlCol="false" tIns="0" lIns="0" bIns="0" rIns="0">
            <a:spAutoFit/>
          </a:bodyPr>
          <a:lstStyle/>
          <a:p>
            <a:pPr algn="ctr">
              <a:lnSpc>
                <a:spcPts val="2794"/>
              </a:lnSpc>
              <a:spcBef>
                <a:spcPct val="0"/>
              </a:spcBef>
            </a:pPr>
            <a:r>
              <a:rPr lang="en-US" b="true" sz="1995" spc="227">
                <a:solidFill>
                  <a:srgbClr val="FFFFFF"/>
                </a:solidFill>
                <a:latin typeface="DM Sans Bold"/>
                <a:ea typeface="DM Sans Bold"/>
                <a:cs typeface="DM Sans Bold"/>
                <a:sym typeface="DM Sans Bold"/>
              </a:rPr>
              <a:t>Antonio Ciseri, Trasporto di</a:t>
            </a:r>
            <a:r>
              <a:rPr lang="en-US" b="true" sz="1995" spc="227">
                <a:solidFill>
                  <a:srgbClr val="FFFFFF"/>
                </a:solidFill>
                <a:latin typeface="DM Sans Bold"/>
                <a:ea typeface="DM Sans Bold"/>
                <a:cs typeface="DM Sans Bold"/>
                <a:sym typeface="DM Sans Bold"/>
              </a:rPr>
              <a:t> Cristo al sepolcro (1864-1870; olio su tela, 190 x 273 cm; Orselina, Santuario della Madonna del Sasso)</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7588475" y="2170505"/>
            <a:ext cx="10699525" cy="7883649"/>
          </a:xfrm>
          <a:prstGeom prst="rect">
            <a:avLst/>
          </a:prstGeom>
          <a:solidFill>
            <a:srgbClr val="000000"/>
          </a:solidFill>
        </p:spPr>
      </p:sp>
      <p:sp>
        <p:nvSpPr>
          <p:cNvPr name="TextBox 3" id="3"/>
          <p:cNvSpPr txBox="true"/>
          <p:nvPr/>
        </p:nvSpPr>
        <p:spPr>
          <a:xfrm rot="0">
            <a:off x="12336040" y="229111"/>
            <a:ext cx="7274913" cy="2138486"/>
          </a:xfrm>
          <a:prstGeom prst="rect">
            <a:avLst/>
          </a:prstGeom>
        </p:spPr>
        <p:txBody>
          <a:bodyPr anchor="t" rtlCol="false" tIns="0" lIns="0" bIns="0" rIns="0">
            <a:spAutoFit/>
          </a:bodyPr>
          <a:lstStyle/>
          <a:p>
            <a:pPr algn="ctr">
              <a:lnSpc>
                <a:spcPts val="17579"/>
              </a:lnSpc>
              <a:spcBef>
                <a:spcPct val="0"/>
              </a:spcBef>
            </a:pPr>
            <a:r>
              <a:rPr lang="en-US" sz="12556">
                <a:solidFill>
                  <a:srgbClr val="000000"/>
                </a:solidFill>
                <a:latin typeface="Brittany"/>
                <a:ea typeface="Brittany"/>
                <a:cs typeface="Brittany"/>
                <a:sym typeface="Brittany"/>
              </a:rPr>
              <a:t> 1867 </a:t>
            </a:r>
          </a:p>
        </p:txBody>
      </p:sp>
      <p:sp>
        <p:nvSpPr>
          <p:cNvPr name="Freeform 4" id="4"/>
          <p:cNvSpPr/>
          <p:nvPr/>
        </p:nvSpPr>
        <p:spPr>
          <a:xfrm flipH="false" flipV="false" rot="5292000">
            <a:off x="1780778" y="-1576401"/>
            <a:ext cx="10229129" cy="13439802"/>
          </a:xfrm>
          <a:custGeom>
            <a:avLst/>
            <a:gdLst/>
            <a:ahLst/>
            <a:cxnLst/>
            <a:rect r="r" b="b" t="t" l="l"/>
            <a:pathLst>
              <a:path h="13439802" w="10229129">
                <a:moveTo>
                  <a:pt x="0" y="13131307"/>
                </a:moveTo>
                <a:lnTo>
                  <a:pt x="412668" y="0"/>
                </a:lnTo>
                <a:lnTo>
                  <a:pt x="10229129" y="308495"/>
                </a:lnTo>
                <a:lnTo>
                  <a:pt x="9816461" y="13439802"/>
                </a:lnTo>
                <a:lnTo>
                  <a:pt x="0" y="13131307"/>
                </a:lnTo>
                <a:close/>
              </a:path>
            </a:pathLst>
          </a:custGeom>
          <a:blipFill>
            <a:blip r:embed="rId2"/>
            <a:stretch>
              <a:fillRect l="-8908" t="-15489" r="-15430" b="-10691"/>
            </a:stretch>
          </a:blipFill>
        </p:spPr>
      </p:sp>
      <p:sp>
        <p:nvSpPr>
          <p:cNvPr name="TextBox 5" id="5"/>
          <p:cNvSpPr txBox="true"/>
          <p:nvPr/>
        </p:nvSpPr>
        <p:spPr>
          <a:xfrm rot="0">
            <a:off x="13618611" y="223644"/>
            <a:ext cx="4316884" cy="805056"/>
          </a:xfrm>
          <a:prstGeom prst="rect">
            <a:avLst/>
          </a:prstGeom>
        </p:spPr>
        <p:txBody>
          <a:bodyPr anchor="t" rtlCol="false" tIns="0" lIns="0" bIns="0" rIns="0">
            <a:spAutoFit/>
          </a:bodyPr>
          <a:lstStyle/>
          <a:p>
            <a:pPr algn="ctr">
              <a:lnSpc>
                <a:spcPts val="6554"/>
              </a:lnSpc>
              <a:spcBef>
                <a:spcPct val="0"/>
              </a:spcBef>
            </a:pPr>
            <a:r>
              <a:rPr lang="en-US" sz="4681">
                <a:solidFill>
                  <a:srgbClr val="000000"/>
                </a:solidFill>
                <a:latin typeface="Bebas Neue Cyrillic"/>
                <a:ea typeface="Bebas Neue Cyrillic"/>
                <a:cs typeface="Bebas Neue Cyrillic"/>
                <a:sym typeface="Bebas Neue Cyrillic"/>
              </a:rPr>
              <a:t>Ritorno al Ligornetto</a:t>
            </a:r>
          </a:p>
        </p:txBody>
      </p:sp>
      <p:sp>
        <p:nvSpPr>
          <p:cNvPr name="TextBox 6" id="6"/>
          <p:cNvSpPr txBox="true"/>
          <p:nvPr/>
        </p:nvSpPr>
        <p:spPr>
          <a:xfrm rot="0">
            <a:off x="13618611" y="2329498"/>
            <a:ext cx="4589867" cy="8094216"/>
          </a:xfrm>
          <a:prstGeom prst="rect">
            <a:avLst/>
          </a:prstGeom>
        </p:spPr>
        <p:txBody>
          <a:bodyPr anchor="t" rtlCol="false" tIns="0" lIns="0" bIns="0" rIns="0">
            <a:spAutoFit/>
          </a:bodyPr>
          <a:lstStyle/>
          <a:p>
            <a:pPr algn="ctr">
              <a:lnSpc>
                <a:spcPts val="2799"/>
              </a:lnSpc>
            </a:pPr>
            <a:r>
              <a:rPr lang="en-US" sz="1999">
                <a:solidFill>
                  <a:srgbClr val="FFFFFF"/>
                </a:solidFill>
                <a:latin typeface="DM Sans"/>
                <a:ea typeface="DM Sans"/>
                <a:cs typeface="DM Sans"/>
                <a:sym typeface="DM Sans"/>
              </a:rPr>
              <a:t>Con il 1860 la vittoriosa monarchia torinese ha unificato l'Italia, i politici legati da amicizia con Vela, Cavour, Lamarmora, D'Azelio sono morti. In questo nuovo contesto l'artisa si sente estraneo e improvvisamente lascia Torino, dove era stato celebrato come il "Cavour dell'arte" o il "Fidia di Ligornetto", per tornare in Ticino. Per tre decenni prosegue l'attività nella villa che si è fatto costruire con museo e laboratorio. Qui prosegue la sua attività concependo progetti, bozzetti e realizzando gessi, scegliendo liberamente i soggetti come il suo nuovo capolavoro " Le vittime del Lavoro". Un omaggio ai lavoratori dell'impresa del secolo: il traforo del San Gottardo. L’opera diventa emblema delle vittime del progresso industriale.</a:t>
            </a:r>
          </a:p>
          <a:p>
            <a:pPr algn="ctr">
              <a:lnSpc>
                <a:spcPts val="2799"/>
              </a:lnSpc>
            </a:pPr>
          </a:p>
          <a:p>
            <a:pPr algn="ctr">
              <a:lnSpc>
                <a:spcPts val="2799"/>
              </a:lnSpc>
              <a:spcBef>
                <a:spcPct val="0"/>
              </a:spcBef>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0525" y="231202"/>
            <a:ext cx="17846951" cy="9824596"/>
            <a:chOff x="0" y="0"/>
            <a:chExt cx="23795935" cy="13099461"/>
          </a:xfrm>
        </p:grpSpPr>
        <p:pic>
          <p:nvPicPr>
            <p:cNvPr name="Picture 3" id="3"/>
            <p:cNvPicPr>
              <a:picLocks noChangeAspect="true"/>
            </p:cNvPicPr>
            <p:nvPr/>
          </p:nvPicPr>
          <p:blipFill>
            <a:blip r:embed="rId2"/>
            <a:srcRect l="0" t="9522" r="0" b="9522"/>
            <a:stretch>
              <a:fillRect/>
            </a:stretch>
          </p:blipFill>
          <p:spPr>
            <a:xfrm flipH="false" flipV="false">
              <a:off x="0" y="0"/>
              <a:ext cx="23795935" cy="13099461"/>
            </a:xfrm>
            <a:prstGeom prst="rect">
              <a:avLst/>
            </a:prstGeom>
          </p:spPr>
        </p:pic>
      </p:grpSp>
      <p:sp>
        <p:nvSpPr>
          <p:cNvPr name="AutoShape 4" id="4"/>
          <p:cNvSpPr/>
          <p:nvPr/>
        </p:nvSpPr>
        <p:spPr>
          <a:xfrm rot="0">
            <a:off x="1028700" y="4732896"/>
            <a:ext cx="16230600" cy="821208"/>
          </a:xfrm>
          <a:prstGeom prst="rect">
            <a:avLst/>
          </a:prstGeom>
          <a:solidFill>
            <a:srgbClr val="000000">
              <a:alpha val="52941"/>
            </a:srgbClr>
          </a:solidFill>
        </p:spPr>
      </p:sp>
      <p:sp>
        <p:nvSpPr>
          <p:cNvPr name="TextBox 5" id="5"/>
          <p:cNvSpPr txBox="true"/>
          <p:nvPr/>
        </p:nvSpPr>
        <p:spPr>
          <a:xfrm rot="0">
            <a:off x="3220219" y="4896475"/>
            <a:ext cx="11723922" cy="1233596"/>
          </a:xfrm>
          <a:prstGeom prst="rect">
            <a:avLst/>
          </a:prstGeom>
        </p:spPr>
        <p:txBody>
          <a:bodyPr anchor="t" rtlCol="false" tIns="0" lIns="0" bIns="0" rIns="0">
            <a:spAutoFit/>
          </a:bodyPr>
          <a:lstStyle/>
          <a:p>
            <a:pPr algn="ctr">
              <a:lnSpc>
                <a:spcPts val="4894"/>
              </a:lnSpc>
              <a:spcBef>
                <a:spcPct val="0"/>
              </a:spcBef>
            </a:pPr>
            <a:r>
              <a:rPr lang="en-US" b="true" sz="3495" spc="1747">
                <a:solidFill>
                  <a:srgbClr val="FFFFFF"/>
                </a:solidFill>
                <a:latin typeface="Bebas Neue Bold"/>
                <a:ea typeface="Bebas Neue Bold"/>
                <a:cs typeface="Bebas Neue Bold"/>
                <a:sym typeface="Bebas Neue Bold"/>
              </a:rPr>
              <a:t>LA CASA DIVENTA MUSEO</a:t>
            </a:r>
          </a:p>
          <a:p>
            <a:pPr algn="ctr">
              <a:lnSpc>
                <a:spcPts val="4894"/>
              </a:lnSpc>
              <a:spcBef>
                <a:spcPct val="0"/>
              </a:spcBef>
            </a:pP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650643" y="1779581"/>
            <a:ext cx="18938643" cy="7478719"/>
          </a:xfrm>
          <a:prstGeom prst="rect">
            <a:avLst/>
          </a:prstGeom>
          <a:solidFill>
            <a:srgbClr val="000000"/>
          </a:solidFill>
        </p:spPr>
      </p:sp>
      <p:sp>
        <p:nvSpPr>
          <p:cNvPr name="TextBox 3" id="3"/>
          <p:cNvSpPr txBox="true"/>
          <p:nvPr/>
        </p:nvSpPr>
        <p:spPr>
          <a:xfrm rot="0">
            <a:off x="12501651" y="2945886"/>
            <a:ext cx="5510615" cy="5680397"/>
          </a:xfrm>
          <a:prstGeom prst="rect">
            <a:avLst/>
          </a:prstGeom>
        </p:spPr>
        <p:txBody>
          <a:bodyPr anchor="t" rtlCol="false" tIns="0" lIns="0" bIns="0" rIns="0">
            <a:spAutoFit/>
          </a:bodyPr>
          <a:lstStyle/>
          <a:p>
            <a:pPr algn="just">
              <a:lnSpc>
                <a:spcPts val="3499"/>
              </a:lnSpc>
              <a:spcBef>
                <a:spcPct val="0"/>
              </a:spcBef>
            </a:pPr>
            <a:r>
              <a:rPr lang="en-US" sz="2499">
                <a:solidFill>
                  <a:srgbClr val="FFFFFF"/>
                </a:solidFill>
                <a:latin typeface="DM Sans"/>
                <a:ea typeface="DM Sans"/>
                <a:cs typeface="DM Sans"/>
                <a:sym typeface="DM Sans"/>
              </a:rPr>
              <a:t>Fra il 1877 e il 1881 Vela è eletto in Gran Consiglio e come liberale-radicale </a:t>
            </a:r>
            <a:r>
              <a:rPr lang="en-US" sz="2499">
                <a:solidFill>
                  <a:srgbClr val="FFFFFF"/>
                </a:solidFill>
                <a:latin typeface="DM Sans"/>
                <a:ea typeface="DM Sans"/>
                <a:cs typeface="DM Sans"/>
                <a:sym typeface="DM Sans"/>
              </a:rPr>
              <a:t>si batte a favore degli svantaggiati. Membro della commissione scolastica propone un'accademia di Belle Arti nel Cantone, ma l'idea non viene condivisa. </a:t>
            </a:r>
          </a:p>
          <a:p>
            <a:pPr algn="just">
              <a:lnSpc>
                <a:spcPts val="3499"/>
              </a:lnSpc>
              <a:spcBef>
                <a:spcPct val="0"/>
              </a:spcBef>
            </a:pPr>
            <a:r>
              <a:rPr lang="en-US" sz="2499">
                <a:solidFill>
                  <a:srgbClr val="FFFFFF"/>
                </a:solidFill>
                <a:latin typeface="DM Sans"/>
                <a:ea typeface="DM Sans"/>
                <a:cs typeface="DM Sans"/>
                <a:sym typeface="DM Sans"/>
              </a:rPr>
              <a:t>Partecipa con slancio a Lugano alla rivoluzione liberale del 1890, fedele agli ideali combattenti di gioventù.</a:t>
            </a:r>
          </a:p>
          <a:p>
            <a:pPr algn="just">
              <a:lnSpc>
                <a:spcPts val="3499"/>
              </a:lnSpc>
              <a:spcBef>
                <a:spcPct val="0"/>
              </a:spcBef>
            </a:pPr>
            <a:r>
              <a:rPr lang="en-US" sz="2499">
                <a:solidFill>
                  <a:srgbClr val="FFFFFF"/>
                </a:solidFill>
                <a:latin typeface="DM Sans"/>
                <a:ea typeface="DM Sans"/>
                <a:cs typeface="DM Sans"/>
                <a:sym typeface="DM Sans"/>
              </a:rPr>
              <a:t>L'ultima opera pubblica nel 1888-89 il Garibaldi per la città di Como.</a:t>
            </a:r>
          </a:p>
        </p:txBody>
      </p:sp>
      <p:sp>
        <p:nvSpPr>
          <p:cNvPr name="Freeform 4" id="4"/>
          <p:cNvSpPr/>
          <p:nvPr/>
        </p:nvSpPr>
        <p:spPr>
          <a:xfrm flipH="false" flipV="false" rot="0">
            <a:off x="0" y="1779581"/>
            <a:ext cx="12263407" cy="7478719"/>
          </a:xfrm>
          <a:custGeom>
            <a:avLst/>
            <a:gdLst/>
            <a:ahLst/>
            <a:cxnLst/>
            <a:rect r="r" b="b" t="t" l="l"/>
            <a:pathLst>
              <a:path h="7478719" w="12263407">
                <a:moveTo>
                  <a:pt x="0" y="0"/>
                </a:moveTo>
                <a:lnTo>
                  <a:pt x="12263407" y="0"/>
                </a:lnTo>
                <a:lnTo>
                  <a:pt x="12263407" y="7478719"/>
                </a:lnTo>
                <a:lnTo>
                  <a:pt x="0" y="7478719"/>
                </a:lnTo>
                <a:lnTo>
                  <a:pt x="0" y="0"/>
                </a:lnTo>
                <a:close/>
              </a:path>
            </a:pathLst>
          </a:custGeom>
          <a:blipFill>
            <a:blip r:embed="rId2"/>
            <a:stretch>
              <a:fillRect l="0" t="-6895" r="-5242"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2634610"/>
            <a:ext cx="18288000" cy="6181740"/>
          </a:xfrm>
          <a:prstGeom prst="rect">
            <a:avLst/>
          </a:prstGeom>
          <a:solidFill>
            <a:srgbClr val="000000"/>
          </a:solidFill>
        </p:spPr>
      </p:sp>
      <p:sp>
        <p:nvSpPr>
          <p:cNvPr name="Freeform 3" id="3"/>
          <p:cNvSpPr/>
          <p:nvPr/>
        </p:nvSpPr>
        <p:spPr>
          <a:xfrm flipH="false" flipV="false" rot="0">
            <a:off x="6982393" y="0"/>
            <a:ext cx="11305607" cy="10287000"/>
          </a:xfrm>
          <a:custGeom>
            <a:avLst/>
            <a:gdLst/>
            <a:ahLst/>
            <a:cxnLst/>
            <a:rect r="r" b="b" t="t" l="l"/>
            <a:pathLst>
              <a:path h="10287000" w="11305607">
                <a:moveTo>
                  <a:pt x="0" y="0"/>
                </a:moveTo>
                <a:lnTo>
                  <a:pt x="11305607" y="0"/>
                </a:lnTo>
                <a:lnTo>
                  <a:pt x="11305607" y="10287000"/>
                </a:lnTo>
                <a:lnTo>
                  <a:pt x="0" y="10287000"/>
                </a:lnTo>
                <a:lnTo>
                  <a:pt x="0" y="0"/>
                </a:lnTo>
                <a:close/>
              </a:path>
            </a:pathLst>
          </a:custGeom>
          <a:blipFill>
            <a:blip r:embed="rId2"/>
            <a:stretch>
              <a:fillRect l="-37507" t="-4384" r="-4889" b="0"/>
            </a:stretch>
          </a:blipFill>
        </p:spPr>
      </p:sp>
      <p:sp>
        <p:nvSpPr>
          <p:cNvPr name="TextBox 4" id="4"/>
          <p:cNvSpPr txBox="true"/>
          <p:nvPr/>
        </p:nvSpPr>
        <p:spPr>
          <a:xfrm rot="0">
            <a:off x="609385" y="2767613"/>
            <a:ext cx="5772652" cy="6290811"/>
          </a:xfrm>
          <a:prstGeom prst="rect">
            <a:avLst/>
          </a:prstGeom>
        </p:spPr>
        <p:txBody>
          <a:bodyPr anchor="t" rtlCol="false" tIns="0" lIns="0" bIns="0" rIns="0">
            <a:spAutoFit/>
          </a:bodyPr>
          <a:lstStyle/>
          <a:p>
            <a:pPr algn="just">
              <a:lnSpc>
                <a:spcPts val="3225"/>
              </a:lnSpc>
              <a:spcBef>
                <a:spcPct val="0"/>
              </a:spcBef>
            </a:pPr>
            <a:r>
              <a:rPr lang="en-US" sz="2303">
                <a:solidFill>
                  <a:srgbClr val="FFFFFF"/>
                </a:solidFill>
                <a:latin typeface="DM Sans"/>
                <a:ea typeface="DM Sans"/>
                <a:cs typeface="DM Sans"/>
                <a:sym typeface="DM Sans"/>
              </a:rPr>
              <a:t>Alla sua morte il figlio Spartaco, per garantire l'integrità dell'opera, del padre lascia per testamento villa e opere come bene museale pubblico alla Confederazione. Inaugurato nel 1898 come Museo Vela, dopo un periodo di degrado venne ristrutturato nel 1903 da Otto Maraini.</a:t>
            </a:r>
          </a:p>
          <a:p>
            <a:pPr algn="just">
              <a:lnSpc>
                <a:spcPts val="3225"/>
              </a:lnSpc>
              <a:spcBef>
                <a:spcPct val="0"/>
              </a:spcBef>
            </a:pPr>
            <a:r>
              <a:rPr lang="en-US" sz="2303">
                <a:solidFill>
                  <a:srgbClr val="FFFFFF"/>
                </a:solidFill>
                <a:latin typeface="DM Sans"/>
                <a:ea typeface="DM Sans"/>
                <a:cs typeface="DM Sans"/>
                <a:sym typeface="DM Sans"/>
              </a:rPr>
              <a:t>Nel 1978 su impulso di nuovi studi e di una rivalutazione delle sue opere si arrivò a seconda riorganizzazione dopo quella del 1960-61. Infine il nuovo allestimento di Mario Botta voluto dalla direttrice Gianna Mina 1997-2001. </a:t>
            </a:r>
          </a:p>
          <a:p>
            <a:pPr algn="just">
              <a:lnSpc>
                <a:spcPts val="4625"/>
              </a:lnSpc>
              <a:spcBef>
                <a:spcPct val="0"/>
              </a:spcBef>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144000" y="222253"/>
            <a:ext cx="8115300" cy="9817765"/>
            <a:chOff x="0" y="0"/>
            <a:chExt cx="10820400" cy="13090354"/>
          </a:xfrm>
        </p:grpSpPr>
        <p:pic>
          <p:nvPicPr>
            <p:cNvPr name="Picture 3" id="3"/>
            <p:cNvPicPr>
              <a:picLocks noChangeAspect="true"/>
            </p:cNvPicPr>
            <p:nvPr/>
          </p:nvPicPr>
          <p:blipFill>
            <a:blip r:embed="rId2"/>
            <a:srcRect l="10276" t="3375" r="10687" b="24999"/>
            <a:stretch>
              <a:fillRect/>
            </a:stretch>
          </p:blipFill>
          <p:spPr>
            <a:xfrm flipH="false" flipV="false">
              <a:off x="0" y="0"/>
              <a:ext cx="10820400" cy="13090354"/>
            </a:xfrm>
            <a:prstGeom prst="rect">
              <a:avLst/>
            </a:prstGeom>
          </p:spPr>
        </p:pic>
      </p:grpSp>
      <p:sp>
        <p:nvSpPr>
          <p:cNvPr name="TextBox 4" id="4"/>
          <p:cNvSpPr txBox="true"/>
          <p:nvPr/>
        </p:nvSpPr>
        <p:spPr>
          <a:xfrm rot="0">
            <a:off x="2213890" y="2611904"/>
            <a:ext cx="5453950" cy="5015568"/>
          </a:xfrm>
          <a:prstGeom prst="rect">
            <a:avLst/>
          </a:prstGeom>
        </p:spPr>
        <p:txBody>
          <a:bodyPr anchor="t" rtlCol="false" tIns="0" lIns="0" bIns="0" rIns="0">
            <a:spAutoFit/>
          </a:bodyPr>
          <a:lstStyle/>
          <a:p>
            <a:pPr algn="ctr">
              <a:lnSpc>
                <a:spcPts val="3359"/>
              </a:lnSpc>
            </a:pPr>
            <a:r>
              <a:rPr lang="en-US" sz="2399">
                <a:solidFill>
                  <a:srgbClr val="000000"/>
                </a:solidFill>
                <a:latin typeface="DM Sans"/>
                <a:ea typeface="DM Sans"/>
                <a:cs typeface="DM Sans"/>
                <a:sym typeface="DM Sans"/>
              </a:rPr>
              <a:t>L’artista, nato nel 1820 a Ligornetto, da genitori che si dividevano tra i lavori agricoli e la gestione</a:t>
            </a:r>
          </a:p>
          <a:p>
            <a:pPr algn="ctr">
              <a:lnSpc>
                <a:spcPts val="3359"/>
              </a:lnSpc>
            </a:pPr>
            <a:r>
              <a:rPr lang="en-US" sz="2399">
                <a:solidFill>
                  <a:srgbClr val="000000"/>
                </a:solidFill>
                <a:latin typeface="DM Sans"/>
                <a:ea typeface="DM Sans"/>
                <a:cs typeface="DM Sans"/>
                <a:sym typeface="DM Sans"/>
              </a:rPr>
              <a:t>di un’osteria, a nove anni con due fratelli, fu precocemente avviato al lavoro presso le vicine cave</a:t>
            </a:r>
          </a:p>
          <a:p>
            <a:pPr algn="ctr">
              <a:lnSpc>
                <a:spcPts val="3359"/>
              </a:lnSpc>
            </a:pPr>
            <a:r>
              <a:rPr lang="en-US" sz="2399">
                <a:solidFill>
                  <a:srgbClr val="000000"/>
                </a:solidFill>
                <a:latin typeface="DM Sans"/>
                <a:ea typeface="DM Sans"/>
                <a:cs typeface="DM Sans"/>
                <a:sym typeface="DM Sans"/>
              </a:rPr>
              <a:t>di marmo di Besazio, dove si formarono generazioni di scalpellini. Nel 1834 raggiunse a Milano il</a:t>
            </a:r>
          </a:p>
          <a:p>
            <a:pPr algn="ctr">
              <a:lnSpc>
                <a:spcPts val="3359"/>
              </a:lnSpc>
              <a:spcBef>
                <a:spcPct val="0"/>
              </a:spcBef>
            </a:pPr>
            <a:r>
              <a:rPr lang="en-US" sz="2399">
                <a:solidFill>
                  <a:srgbClr val="000000"/>
                </a:solidFill>
                <a:latin typeface="DM Sans"/>
                <a:ea typeface="DM Sans"/>
                <a:cs typeface="DM Sans"/>
                <a:sym typeface="DM Sans"/>
              </a:rPr>
              <a:t>fratello maggiore Vincenzo che lavorava alle decorazioni presso la centenaria fabbrica del Duomo.</a:t>
            </a:r>
          </a:p>
        </p:txBody>
      </p:sp>
      <p:sp>
        <p:nvSpPr>
          <p:cNvPr name="TextBox 5" id="5"/>
          <p:cNvSpPr txBox="true"/>
          <p:nvPr/>
        </p:nvSpPr>
        <p:spPr>
          <a:xfrm rot="-5400000">
            <a:off x="13792228" y="5749810"/>
            <a:ext cx="7746747" cy="406875"/>
          </a:xfrm>
          <a:prstGeom prst="rect">
            <a:avLst/>
          </a:prstGeom>
        </p:spPr>
        <p:txBody>
          <a:bodyPr anchor="t" rtlCol="false" tIns="0" lIns="0" bIns="0" rIns="0">
            <a:spAutoFit/>
          </a:bodyPr>
          <a:lstStyle/>
          <a:p>
            <a:pPr algn="l">
              <a:lnSpc>
                <a:spcPts val="3214"/>
              </a:lnSpc>
              <a:spcBef>
                <a:spcPct val="0"/>
              </a:spcBef>
            </a:pPr>
            <a:r>
              <a:rPr lang="en-US" b="true" sz="2295" spc="344" u="sng">
                <a:solidFill>
                  <a:srgbClr val="000000"/>
                </a:solidFill>
                <a:latin typeface="Bebas Neue Bold"/>
                <a:ea typeface="Bebas Neue Bold"/>
                <a:cs typeface="Bebas Neue Bold"/>
                <a:sym typeface="Bebas Neue Bold"/>
                <a:hlinkClick r:id="rId3" tooltip="https://svizzera.fai-international.org/progetto-scuole/"/>
              </a:rPr>
              <a:t>FAISWISS</a:t>
            </a:r>
          </a:p>
        </p:txBody>
      </p:sp>
      <p:sp>
        <p:nvSpPr>
          <p:cNvPr name="TextBox 6" id="6"/>
          <p:cNvSpPr txBox="true"/>
          <p:nvPr/>
        </p:nvSpPr>
        <p:spPr>
          <a:xfrm rot="-5400000">
            <a:off x="15799046" y="2123496"/>
            <a:ext cx="3725035" cy="398799"/>
          </a:xfrm>
          <a:prstGeom prst="rect">
            <a:avLst/>
          </a:prstGeom>
        </p:spPr>
        <p:txBody>
          <a:bodyPr anchor="t" rtlCol="false" tIns="0" lIns="0" bIns="0" rIns="0">
            <a:spAutoFit/>
          </a:bodyPr>
          <a:lstStyle/>
          <a:p>
            <a:pPr algn="r">
              <a:lnSpc>
                <a:spcPts val="3214"/>
              </a:lnSpc>
              <a:spcBef>
                <a:spcPct val="0"/>
              </a:spcBef>
            </a:pPr>
          </a:p>
        </p:txBody>
      </p:sp>
      <p:grpSp>
        <p:nvGrpSpPr>
          <p:cNvPr name="Group 7" id="7"/>
          <p:cNvGrpSpPr/>
          <p:nvPr/>
        </p:nvGrpSpPr>
        <p:grpSpPr>
          <a:xfrm rot="0">
            <a:off x="9136675" y="0"/>
            <a:ext cx="8122625" cy="10287000"/>
            <a:chOff x="0" y="0"/>
            <a:chExt cx="10830167" cy="13716000"/>
          </a:xfrm>
        </p:grpSpPr>
        <p:pic>
          <p:nvPicPr>
            <p:cNvPr name="Picture 8" id="8"/>
            <p:cNvPicPr>
              <a:picLocks noChangeAspect="true"/>
            </p:cNvPicPr>
            <p:nvPr/>
          </p:nvPicPr>
          <p:blipFill>
            <a:blip r:embed="rId4"/>
            <a:srcRect l="0" t="1183" r="0" b="1183"/>
            <a:stretch>
              <a:fillRect/>
            </a:stretch>
          </p:blipFill>
          <p:spPr>
            <a:xfrm flipH="false" flipV="false">
              <a:off x="0" y="0"/>
              <a:ext cx="10830167" cy="13716000"/>
            </a:xfrm>
            <a:prstGeom prst="rect">
              <a:avLst/>
            </a:prstGeom>
          </p:spPr>
        </p:pic>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093062" y="0"/>
            <a:ext cx="11194938" cy="10287000"/>
            <a:chOff x="0" y="0"/>
            <a:chExt cx="14926585" cy="13716000"/>
          </a:xfrm>
        </p:grpSpPr>
        <p:pic>
          <p:nvPicPr>
            <p:cNvPr name="Picture 3" id="3"/>
            <p:cNvPicPr>
              <a:picLocks noChangeAspect="true"/>
            </p:cNvPicPr>
            <p:nvPr/>
          </p:nvPicPr>
          <p:blipFill>
            <a:blip r:embed="rId2"/>
            <a:srcRect l="14958" t="0" r="14958" b="0"/>
            <a:stretch>
              <a:fillRect/>
            </a:stretch>
          </p:blipFill>
          <p:spPr>
            <a:xfrm flipH="false" flipV="false">
              <a:off x="0" y="0"/>
              <a:ext cx="14926585" cy="13716000"/>
            </a:xfrm>
            <a:prstGeom prst="rect">
              <a:avLst/>
            </a:prstGeom>
          </p:spPr>
        </p:pic>
      </p:grpSp>
      <p:sp>
        <p:nvSpPr>
          <p:cNvPr name="TextBox 4" id="4"/>
          <p:cNvSpPr txBox="true"/>
          <p:nvPr/>
        </p:nvSpPr>
        <p:spPr>
          <a:xfrm rot="0">
            <a:off x="1028700" y="866775"/>
            <a:ext cx="5361804" cy="3009248"/>
          </a:xfrm>
          <a:prstGeom prst="rect">
            <a:avLst/>
          </a:prstGeom>
        </p:spPr>
        <p:txBody>
          <a:bodyPr anchor="t" rtlCol="false" tIns="0" lIns="0" bIns="0" rIns="0">
            <a:spAutoFit/>
          </a:bodyPr>
          <a:lstStyle/>
          <a:p>
            <a:pPr algn="ctr">
              <a:lnSpc>
                <a:spcPts val="12113"/>
              </a:lnSpc>
              <a:spcBef>
                <a:spcPct val="0"/>
              </a:spcBef>
            </a:pPr>
            <a:r>
              <a:rPr lang="en-US" sz="8652">
                <a:solidFill>
                  <a:srgbClr val="000000"/>
                </a:solidFill>
                <a:latin typeface="Brittany"/>
                <a:ea typeface="Brittany"/>
                <a:cs typeface="Brittany"/>
                <a:sym typeface="Brittany"/>
              </a:rPr>
              <a:t>La città delle opportunità</a:t>
            </a:r>
          </a:p>
        </p:txBody>
      </p:sp>
      <p:sp>
        <p:nvSpPr>
          <p:cNvPr name="TextBox 5" id="5"/>
          <p:cNvSpPr txBox="true"/>
          <p:nvPr/>
        </p:nvSpPr>
        <p:spPr>
          <a:xfrm rot="0">
            <a:off x="1569380" y="4551897"/>
            <a:ext cx="4615731" cy="4921944"/>
          </a:xfrm>
          <a:prstGeom prst="rect">
            <a:avLst/>
          </a:prstGeom>
        </p:spPr>
        <p:txBody>
          <a:bodyPr anchor="t" rtlCol="false" tIns="0" lIns="0" bIns="0" rIns="0">
            <a:spAutoFit/>
          </a:bodyPr>
          <a:lstStyle/>
          <a:p>
            <a:pPr algn="ctr">
              <a:lnSpc>
                <a:spcPts val="2799"/>
              </a:lnSpc>
            </a:pPr>
            <a:r>
              <a:rPr lang="en-US" sz="1999">
                <a:solidFill>
                  <a:srgbClr val="000000"/>
                </a:solidFill>
                <a:latin typeface="DM Sans"/>
                <a:ea typeface="DM Sans"/>
                <a:cs typeface="DM Sans"/>
                <a:sym typeface="DM Sans"/>
              </a:rPr>
              <a:t>Milano offriva ai molti artigiani emigrati dal Ticino possibilità di formazione, lavoro e qualche</a:t>
            </a:r>
          </a:p>
          <a:p>
            <a:pPr algn="ctr">
              <a:lnSpc>
                <a:spcPts val="2799"/>
              </a:lnSpc>
            </a:pPr>
            <a:r>
              <a:rPr lang="en-US" sz="1999">
                <a:solidFill>
                  <a:srgbClr val="000000"/>
                </a:solidFill>
                <a:latin typeface="DM Sans"/>
                <a:ea typeface="DM Sans"/>
                <a:cs typeface="DM Sans"/>
                <a:sym typeface="DM Sans"/>
              </a:rPr>
              <a:t>volta il successo che non avrebbero raggiunto in patria. </a:t>
            </a:r>
          </a:p>
          <a:p>
            <a:pPr algn="ctr">
              <a:lnSpc>
                <a:spcPts val="2799"/>
              </a:lnSpc>
            </a:pPr>
            <a:r>
              <a:rPr lang="en-US" sz="1999">
                <a:solidFill>
                  <a:srgbClr val="000000"/>
                </a:solidFill>
                <a:latin typeface="DM Sans"/>
                <a:ea typeface="DM Sans"/>
                <a:cs typeface="DM Sans"/>
                <a:sym typeface="DM Sans"/>
              </a:rPr>
              <a:t>Qui Vela poté frequentare l’Accademia di Brera con l’aiuto economico del fratello Vincenzo, vincendo precocemente nel 1842 un concorso a</a:t>
            </a:r>
          </a:p>
          <a:p>
            <a:pPr algn="ctr">
              <a:lnSpc>
                <a:spcPts val="2799"/>
              </a:lnSpc>
            </a:pPr>
            <a:r>
              <a:rPr lang="en-US" sz="1999">
                <a:solidFill>
                  <a:srgbClr val="000000"/>
                </a:solidFill>
                <a:latin typeface="DM Sans"/>
                <a:ea typeface="DM Sans"/>
                <a:cs typeface="DM Sans"/>
                <a:sym typeface="DM Sans"/>
              </a:rPr>
              <a:t>Venezia con un’opera innovativa naturalistica, superando i modelli ripetitivi del classicismo, che</a:t>
            </a:r>
          </a:p>
          <a:p>
            <a:pPr algn="ctr">
              <a:lnSpc>
                <a:spcPts val="2799"/>
              </a:lnSpc>
              <a:spcBef>
                <a:spcPct val="0"/>
              </a:spcBef>
            </a:pPr>
            <a:r>
              <a:rPr lang="en-US" sz="1999">
                <a:solidFill>
                  <a:srgbClr val="000000"/>
                </a:solidFill>
                <a:latin typeface="DM Sans"/>
                <a:ea typeface="DM Sans"/>
                <a:cs typeface="DM Sans"/>
                <a:sym typeface="DM Sans"/>
              </a:rPr>
              <a:t>invece privilegiava un stereotipato ideale di bellezza.</a:t>
            </a:r>
          </a:p>
        </p:txBody>
      </p:sp>
      <p:sp>
        <p:nvSpPr>
          <p:cNvPr name="TextBox 6" id="6"/>
          <p:cNvSpPr txBox="true"/>
          <p:nvPr/>
        </p:nvSpPr>
        <p:spPr>
          <a:xfrm rot="-5400000">
            <a:off x="15799046" y="2123496"/>
            <a:ext cx="3725035" cy="398799"/>
          </a:xfrm>
          <a:prstGeom prst="rect">
            <a:avLst/>
          </a:prstGeom>
        </p:spPr>
        <p:txBody>
          <a:bodyPr anchor="t" rtlCol="false" tIns="0" lIns="0" bIns="0" rIns="0">
            <a:spAutoFit/>
          </a:bodyPr>
          <a:lstStyle/>
          <a:p>
            <a:pPr algn="r">
              <a:lnSpc>
                <a:spcPts val="3214"/>
              </a:lnSpc>
              <a:spcBef>
                <a:spcPct val="0"/>
              </a:spcBef>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0"/>
            <a:ext cx="5531075" cy="10287000"/>
            <a:chOff x="0" y="0"/>
            <a:chExt cx="7374766" cy="13716000"/>
          </a:xfrm>
        </p:grpSpPr>
        <p:pic>
          <p:nvPicPr>
            <p:cNvPr name="Picture 3" id="3"/>
            <p:cNvPicPr>
              <a:picLocks noChangeAspect="true"/>
            </p:cNvPicPr>
            <p:nvPr/>
          </p:nvPicPr>
          <p:blipFill>
            <a:blip r:embed="rId2"/>
            <a:srcRect l="9632" t="0" r="9632" b="0"/>
            <a:stretch>
              <a:fillRect/>
            </a:stretch>
          </p:blipFill>
          <p:spPr>
            <a:xfrm flipH="false" flipV="false">
              <a:off x="0" y="0"/>
              <a:ext cx="7374766" cy="13716000"/>
            </a:xfrm>
            <a:prstGeom prst="rect">
              <a:avLst/>
            </a:prstGeom>
          </p:spPr>
        </p:pic>
      </p:grpSp>
      <p:grpSp>
        <p:nvGrpSpPr>
          <p:cNvPr name="Group 4" id="4"/>
          <p:cNvGrpSpPr/>
          <p:nvPr/>
        </p:nvGrpSpPr>
        <p:grpSpPr>
          <a:xfrm rot="0">
            <a:off x="12143178" y="827930"/>
            <a:ext cx="5283726" cy="8560560"/>
            <a:chOff x="0" y="0"/>
            <a:chExt cx="7044968" cy="11414080"/>
          </a:xfrm>
        </p:grpSpPr>
        <p:pic>
          <p:nvPicPr>
            <p:cNvPr name="Picture 5" id="5"/>
            <p:cNvPicPr>
              <a:picLocks noChangeAspect="true"/>
            </p:cNvPicPr>
            <p:nvPr/>
          </p:nvPicPr>
          <p:blipFill>
            <a:blip r:embed="rId3"/>
            <a:srcRect l="7226" t="0" r="7226" b="0"/>
            <a:stretch>
              <a:fillRect/>
            </a:stretch>
          </p:blipFill>
          <p:spPr>
            <a:xfrm flipH="false" flipV="false">
              <a:off x="0" y="0"/>
              <a:ext cx="7044968" cy="11414080"/>
            </a:xfrm>
            <a:prstGeom prst="rect">
              <a:avLst/>
            </a:prstGeom>
          </p:spPr>
        </p:pic>
      </p:grpSp>
      <p:sp>
        <p:nvSpPr>
          <p:cNvPr name="AutoShape 6" id="6"/>
          <p:cNvSpPr/>
          <p:nvPr/>
        </p:nvSpPr>
        <p:spPr>
          <a:xfrm rot="0">
            <a:off x="6769830" y="2341420"/>
            <a:ext cx="5163799" cy="7047070"/>
          </a:xfrm>
          <a:prstGeom prst="rect">
            <a:avLst/>
          </a:prstGeom>
          <a:solidFill>
            <a:srgbClr val="000000"/>
          </a:solidFill>
        </p:spPr>
      </p:sp>
      <p:sp>
        <p:nvSpPr>
          <p:cNvPr name="TextBox 7" id="7"/>
          <p:cNvSpPr txBox="true"/>
          <p:nvPr/>
        </p:nvSpPr>
        <p:spPr>
          <a:xfrm rot="0">
            <a:off x="4413822" y="723155"/>
            <a:ext cx="9994287" cy="1536576"/>
          </a:xfrm>
          <a:prstGeom prst="rect">
            <a:avLst/>
          </a:prstGeom>
        </p:spPr>
        <p:txBody>
          <a:bodyPr anchor="t" rtlCol="false" tIns="0" lIns="0" bIns="0" rIns="0">
            <a:spAutoFit/>
          </a:bodyPr>
          <a:lstStyle/>
          <a:p>
            <a:pPr algn="ctr">
              <a:lnSpc>
                <a:spcPts val="6134"/>
              </a:lnSpc>
            </a:pPr>
            <a:r>
              <a:rPr lang="en-US" sz="4381">
                <a:solidFill>
                  <a:srgbClr val="000000"/>
                </a:solidFill>
                <a:latin typeface="Bebas Neue Cyrillic"/>
                <a:ea typeface="Bebas Neue Cyrillic"/>
                <a:cs typeface="Bebas Neue Cyrillic"/>
                <a:sym typeface="Bebas Neue Cyrillic"/>
              </a:rPr>
              <a:t>Milano, </a:t>
            </a:r>
          </a:p>
          <a:p>
            <a:pPr algn="ctr">
              <a:lnSpc>
                <a:spcPts val="6134"/>
              </a:lnSpc>
              <a:spcBef>
                <a:spcPct val="0"/>
              </a:spcBef>
            </a:pPr>
            <a:r>
              <a:rPr lang="en-US" sz="4381">
                <a:solidFill>
                  <a:srgbClr val="000000"/>
                </a:solidFill>
                <a:latin typeface="Bebas Neue Cyrillic"/>
                <a:ea typeface="Bebas Neue Cyrillic"/>
                <a:cs typeface="Bebas Neue Cyrillic"/>
                <a:sym typeface="Bebas Neue Cyrillic"/>
              </a:rPr>
              <a:t>Fucina d’arte e di intelletti</a:t>
            </a:r>
          </a:p>
        </p:txBody>
      </p:sp>
      <p:sp>
        <p:nvSpPr>
          <p:cNvPr name="TextBox 8" id="8"/>
          <p:cNvSpPr txBox="true"/>
          <p:nvPr/>
        </p:nvSpPr>
        <p:spPr>
          <a:xfrm rot="0">
            <a:off x="7088703" y="9042922"/>
            <a:ext cx="8710371" cy="215378"/>
          </a:xfrm>
          <a:prstGeom prst="rect">
            <a:avLst/>
          </a:prstGeom>
        </p:spPr>
        <p:txBody>
          <a:bodyPr anchor="t" rtlCol="false" tIns="0" lIns="0" bIns="0" rIns="0">
            <a:spAutoFit/>
          </a:bodyPr>
          <a:lstStyle/>
          <a:p>
            <a:pPr algn="just">
              <a:lnSpc>
                <a:spcPts val="1776"/>
              </a:lnSpc>
              <a:spcBef>
                <a:spcPct val="0"/>
              </a:spcBef>
            </a:pPr>
            <a:r>
              <a:rPr lang="en-US" sz="1268">
                <a:solidFill>
                  <a:srgbClr val="FFFFFF"/>
                </a:solidFill>
                <a:latin typeface="DM Sans"/>
                <a:ea typeface="DM Sans"/>
                <a:cs typeface="DM Sans"/>
                <a:sym typeface="DM Sans"/>
              </a:rPr>
              <a:t>V. Vela, L</a:t>
            </a:r>
            <a:r>
              <a:rPr lang="en-US" sz="1268">
                <a:solidFill>
                  <a:srgbClr val="FFFFFF"/>
                </a:solidFill>
                <a:latin typeface="DM Sans"/>
                <a:ea typeface="DM Sans"/>
                <a:cs typeface="DM Sans"/>
                <a:sym typeface="DM Sans"/>
              </a:rPr>
              <a:t>a preghiera del mattino, 1846, gesso, Museo Vela</a:t>
            </a:r>
          </a:p>
        </p:txBody>
      </p:sp>
      <p:sp>
        <p:nvSpPr>
          <p:cNvPr name="TextBox 9" id="9"/>
          <p:cNvSpPr txBox="true"/>
          <p:nvPr/>
        </p:nvSpPr>
        <p:spPr>
          <a:xfrm rot="0">
            <a:off x="7378042" y="2732640"/>
            <a:ext cx="4065847" cy="4990465"/>
          </a:xfrm>
          <a:prstGeom prst="rect">
            <a:avLst/>
          </a:prstGeom>
        </p:spPr>
        <p:txBody>
          <a:bodyPr anchor="t" rtlCol="false" tIns="0" lIns="0" bIns="0" rIns="0">
            <a:spAutoFit/>
          </a:bodyPr>
          <a:lstStyle/>
          <a:p>
            <a:pPr algn="just">
              <a:lnSpc>
                <a:spcPts val="2659"/>
              </a:lnSpc>
              <a:spcBef>
                <a:spcPct val="0"/>
              </a:spcBef>
            </a:pPr>
            <a:r>
              <a:rPr lang="en-US" sz="1899">
                <a:solidFill>
                  <a:srgbClr val="FFFFFF"/>
                </a:solidFill>
                <a:latin typeface="DM Sans"/>
                <a:ea typeface="DM Sans"/>
                <a:cs typeface="DM Sans"/>
                <a:sym typeface="DM Sans"/>
              </a:rPr>
              <a:t>Milano, centro culturale ed economico</a:t>
            </a:r>
            <a:r>
              <a:rPr lang="en-US" sz="1899">
                <a:solidFill>
                  <a:srgbClr val="FFFFFF"/>
                </a:solidFill>
                <a:latin typeface="DM Sans"/>
                <a:ea typeface="DM Sans"/>
                <a:cs typeface="DM Sans"/>
                <a:sym typeface="DM Sans"/>
              </a:rPr>
              <a:t> permetteva a Vela il confronto con artisti e intellettuali. In particolare l’amicizia con Francesco Hayez (1791-1882), uno dei più innovativi pittori dell’epoca, gli aprì le porte della società milanese colta e agiata, in cui borghesi e aristocratici si mescolavano accomunati dagli ideali liberali e patriottici risorgimentali. I vivaci scambi culturali in un ambiente intellettualmente aperto aiutarono il suo precoce ingegno a maturare.</a:t>
            </a:r>
          </a:p>
        </p:txBody>
      </p:sp>
      <p:sp>
        <p:nvSpPr>
          <p:cNvPr name="TextBox 10" id="10"/>
          <p:cNvSpPr txBox="true"/>
          <p:nvPr/>
        </p:nvSpPr>
        <p:spPr>
          <a:xfrm rot="0">
            <a:off x="3022857" y="8637093"/>
            <a:ext cx="8710371" cy="434404"/>
          </a:xfrm>
          <a:prstGeom prst="rect">
            <a:avLst/>
          </a:prstGeom>
        </p:spPr>
        <p:txBody>
          <a:bodyPr anchor="t" rtlCol="false" tIns="0" lIns="0" bIns="0" rIns="0">
            <a:spAutoFit/>
          </a:bodyPr>
          <a:lstStyle/>
          <a:p>
            <a:pPr algn="r">
              <a:lnSpc>
                <a:spcPts val="1776"/>
              </a:lnSpc>
              <a:spcBef>
                <a:spcPct val="0"/>
              </a:spcBef>
            </a:pPr>
            <a:r>
              <a:rPr lang="en-US" sz="1268">
                <a:solidFill>
                  <a:srgbClr val="FFFFFF"/>
                </a:solidFill>
                <a:latin typeface="DM Sans"/>
                <a:ea typeface="DM Sans"/>
                <a:cs typeface="DM Sans"/>
                <a:sym typeface="DM Sans"/>
              </a:rPr>
              <a:t>F. Hayez, M</a:t>
            </a:r>
            <a:r>
              <a:rPr lang="en-US" sz="1268">
                <a:solidFill>
                  <a:srgbClr val="FFFFFF"/>
                </a:solidFill>
                <a:latin typeface="DM Sans"/>
                <a:ea typeface="DM Sans"/>
                <a:cs typeface="DM Sans"/>
                <a:sym typeface="DM Sans"/>
              </a:rPr>
              <a:t>alinconia,1840-41, Pinacoteca Brera</a:t>
            </a:r>
          </a:p>
          <a:p>
            <a:pPr algn="r">
              <a:lnSpc>
                <a:spcPts val="1776"/>
              </a:lnSpc>
              <a:spcBef>
                <a:spcPct val="0"/>
              </a:spcBef>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0"/>
            <a:ext cx="5531075" cy="10287000"/>
            <a:chOff x="0" y="0"/>
            <a:chExt cx="7374766" cy="13716000"/>
          </a:xfrm>
        </p:grpSpPr>
        <p:pic>
          <p:nvPicPr>
            <p:cNvPr name="Picture 3" id="3"/>
            <p:cNvPicPr>
              <a:picLocks noChangeAspect="true"/>
            </p:cNvPicPr>
            <p:nvPr/>
          </p:nvPicPr>
          <p:blipFill>
            <a:blip r:embed="rId2"/>
            <a:srcRect l="12886" t="0" r="21566" b="8679"/>
            <a:stretch>
              <a:fillRect/>
            </a:stretch>
          </p:blipFill>
          <p:spPr>
            <a:xfrm flipH="false" flipV="false">
              <a:off x="0" y="0"/>
              <a:ext cx="7374766" cy="13716000"/>
            </a:xfrm>
            <a:prstGeom prst="rect">
              <a:avLst/>
            </a:prstGeom>
          </p:spPr>
        </p:pic>
      </p:grpSp>
      <p:sp>
        <p:nvSpPr>
          <p:cNvPr name="AutoShape 4" id="4"/>
          <p:cNvSpPr/>
          <p:nvPr/>
        </p:nvSpPr>
        <p:spPr>
          <a:xfrm rot="0">
            <a:off x="6559775" y="4350255"/>
            <a:ext cx="10699525" cy="4908045"/>
          </a:xfrm>
          <a:prstGeom prst="rect">
            <a:avLst/>
          </a:prstGeom>
          <a:solidFill>
            <a:srgbClr val="000000"/>
          </a:solidFill>
        </p:spPr>
      </p:sp>
      <p:sp>
        <p:nvSpPr>
          <p:cNvPr name="TextBox 5" id="5"/>
          <p:cNvSpPr txBox="true"/>
          <p:nvPr/>
        </p:nvSpPr>
        <p:spPr>
          <a:xfrm rot="0">
            <a:off x="7175626" y="4839843"/>
            <a:ext cx="8937566" cy="3242662"/>
          </a:xfrm>
          <a:prstGeom prst="rect">
            <a:avLst/>
          </a:prstGeom>
        </p:spPr>
        <p:txBody>
          <a:bodyPr anchor="t" rtlCol="false" tIns="0" lIns="0" bIns="0" rIns="0">
            <a:spAutoFit/>
          </a:bodyPr>
          <a:lstStyle/>
          <a:p>
            <a:pPr algn="just">
              <a:lnSpc>
                <a:spcPts val="2895"/>
              </a:lnSpc>
              <a:spcBef>
                <a:spcPct val="0"/>
              </a:spcBef>
            </a:pPr>
            <a:r>
              <a:rPr lang="en-US" sz="2068">
                <a:solidFill>
                  <a:srgbClr val="FFFFFF"/>
                </a:solidFill>
                <a:latin typeface="DM Sans"/>
                <a:ea typeface="DM Sans"/>
                <a:cs typeface="DM Sans"/>
                <a:sym typeface="DM Sans"/>
              </a:rPr>
              <a:t>Vela con quest’opera avvia la costruzione visiva dell’identità svizzera. Quando m</a:t>
            </a:r>
            <a:r>
              <a:rPr lang="en-US" sz="2068">
                <a:solidFill>
                  <a:srgbClr val="FFFFFF"/>
                </a:solidFill>
                <a:latin typeface="DM Sans"/>
                <a:ea typeface="DM Sans"/>
                <a:cs typeface="DM Sans"/>
                <a:sym typeface="DM Sans"/>
              </a:rPr>
              <a:t>ostrò nell’atelier milanese il suo primo lavoro su commissione del Governo cantonale, l’opera fu acclamata come un capolavoro di un “giovane artista modesto e sconosciuto”. Vela riesce a tradurre le virtù repubblicane, ovvero l‘impegno esemplare dei singoli cittadini, come</a:t>
            </a:r>
          </a:p>
          <a:p>
            <a:pPr algn="just">
              <a:lnSpc>
                <a:spcPts val="2895"/>
              </a:lnSpc>
              <a:spcBef>
                <a:spcPct val="0"/>
              </a:spcBef>
            </a:pPr>
            <a:r>
              <a:rPr lang="en-US" sz="2068">
                <a:solidFill>
                  <a:srgbClr val="FFFFFF"/>
                </a:solidFill>
                <a:latin typeface="DM Sans"/>
                <a:ea typeface="DM Sans"/>
                <a:cs typeface="DM Sans"/>
                <a:sym typeface="DM Sans"/>
              </a:rPr>
              <a:t>richiedeva la collocazione dell’opera nella sede del primo Parlamento Cantonale (poi Palazzo Civico) per celebrare gli uomini illustri del Cantone. Luvini (1725-1790) francescano e teologo divenne vescovo di Pesaro e consigliere del papa Clemente XIV.</a:t>
            </a:r>
          </a:p>
        </p:txBody>
      </p:sp>
      <p:sp>
        <p:nvSpPr>
          <p:cNvPr name="TextBox 6" id="6"/>
          <p:cNvSpPr txBox="true"/>
          <p:nvPr/>
        </p:nvSpPr>
        <p:spPr>
          <a:xfrm rot="0">
            <a:off x="7175626" y="838200"/>
            <a:ext cx="9994287" cy="1626100"/>
          </a:xfrm>
          <a:prstGeom prst="rect">
            <a:avLst/>
          </a:prstGeom>
        </p:spPr>
        <p:txBody>
          <a:bodyPr anchor="t" rtlCol="false" tIns="0" lIns="0" bIns="0" rIns="0">
            <a:spAutoFit/>
          </a:bodyPr>
          <a:lstStyle/>
          <a:p>
            <a:pPr algn="r">
              <a:lnSpc>
                <a:spcPts val="13273"/>
              </a:lnSpc>
              <a:spcBef>
                <a:spcPct val="0"/>
              </a:spcBef>
            </a:pPr>
            <a:r>
              <a:rPr lang="en-US" sz="9481">
                <a:solidFill>
                  <a:srgbClr val="000000"/>
                </a:solidFill>
                <a:latin typeface="Bebas Neue Cyrillic"/>
                <a:ea typeface="Bebas Neue Cyrillic"/>
                <a:cs typeface="Bebas Neue Cyrillic"/>
                <a:sym typeface="Bebas Neue Cyrillic"/>
              </a:rPr>
              <a:t>Prima commesa pubblica</a:t>
            </a:r>
          </a:p>
        </p:txBody>
      </p:sp>
      <p:sp>
        <p:nvSpPr>
          <p:cNvPr name="TextBox 7" id="7"/>
          <p:cNvSpPr txBox="true"/>
          <p:nvPr/>
        </p:nvSpPr>
        <p:spPr>
          <a:xfrm rot="0">
            <a:off x="7175626" y="9632281"/>
            <a:ext cx="6570256" cy="347459"/>
          </a:xfrm>
          <a:prstGeom prst="rect">
            <a:avLst/>
          </a:prstGeom>
        </p:spPr>
        <p:txBody>
          <a:bodyPr anchor="t" rtlCol="false" tIns="0" lIns="0" bIns="0" rIns="0">
            <a:spAutoFit/>
          </a:bodyPr>
          <a:lstStyle/>
          <a:p>
            <a:pPr algn="just">
              <a:lnSpc>
                <a:spcPts val="2895"/>
              </a:lnSpc>
              <a:spcBef>
                <a:spcPct val="0"/>
              </a:spcBef>
            </a:pPr>
            <a:r>
              <a:rPr lang="en-US" sz="2068">
                <a:solidFill>
                  <a:srgbClr val="000000"/>
                </a:solidFill>
                <a:latin typeface="DM Sans"/>
                <a:ea typeface="DM Sans"/>
                <a:cs typeface="DM Sans"/>
                <a:sym typeface="DM Sans"/>
              </a:rPr>
              <a:t>Giuseppe Maria Luvini, 1844,</a:t>
            </a:r>
            <a:r>
              <a:rPr lang="en-US" sz="2068">
                <a:solidFill>
                  <a:srgbClr val="000000"/>
                </a:solidFill>
                <a:latin typeface="DM Sans"/>
                <a:ea typeface="DM Sans"/>
                <a:cs typeface="DM Sans"/>
                <a:sym typeface="DM Sans"/>
              </a:rPr>
              <a:t> Palazzo Civico, Lugano</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0"/>
            <a:ext cx="5531075" cy="10287000"/>
            <a:chOff x="0" y="0"/>
            <a:chExt cx="7374766" cy="13716000"/>
          </a:xfrm>
        </p:grpSpPr>
        <p:pic>
          <p:nvPicPr>
            <p:cNvPr name="Picture 3" id="3"/>
            <p:cNvPicPr>
              <a:picLocks noChangeAspect="true"/>
            </p:cNvPicPr>
            <p:nvPr/>
          </p:nvPicPr>
          <p:blipFill>
            <a:blip r:embed="rId2"/>
            <a:srcRect l="0" t="2150" r="0" b="2150"/>
            <a:stretch>
              <a:fillRect/>
            </a:stretch>
          </p:blipFill>
          <p:spPr>
            <a:xfrm flipH="false" flipV="false">
              <a:off x="0" y="0"/>
              <a:ext cx="7374766" cy="13716000"/>
            </a:xfrm>
            <a:prstGeom prst="rect">
              <a:avLst/>
            </a:prstGeom>
          </p:spPr>
        </p:pic>
      </p:grpSp>
      <p:sp>
        <p:nvSpPr>
          <p:cNvPr name="Freeform 4" id="4"/>
          <p:cNvSpPr/>
          <p:nvPr/>
        </p:nvSpPr>
        <p:spPr>
          <a:xfrm flipH="false" flipV="false" rot="0">
            <a:off x="10314076" y="-1429212"/>
            <a:ext cx="8412335" cy="11558933"/>
          </a:xfrm>
          <a:custGeom>
            <a:avLst/>
            <a:gdLst/>
            <a:ahLst/>
            <a:cxnLst/>
            <a:rect r="r" b="b" t="t" l="l"/>
            <a:pathLst>
              <a:path h="11558933" w="8412335">
                <a:moveTo>
                  <a:pt x="0" y="0"/>
                </a:moveTo>
                <a:lnTo>
                  <a:pt x="8412335" y="0"/>
                </a:lnTo>
                <a:lnTo>
                  <a:pt x="8412335" y="11558933"/>
                </a:lnTo>
                <a:lnTo>
                  <a:pt x="0" y="11558933"/>
                </a:lnTo>
                <a:lnTo>
                  <a:pt x="0" y="0"/>
                </a:lnTo>
                <a:close/>
              </a:path>
            </a:pathLst>
          </a:custGeom>
          <a:blipFill>
            <a:blip r:embed="rId3"/>
            <a:stretch>
              <a:fillRect l="0" t="0" r="0" b="0"/>
            </a:stretch>
          </a:blipFill>
        </p:spPr>
      </p:sp>
      <p:sp>
        <p:nvSpPr>
          <p:cNvPr name="AutoShape 5" id="5"/>
          <p:cNvSpPr/>
          <p:nvPr/>
        </p:nvSpPr>
        <p:spPr>
          <a:xfrm rot="0">
            <a:off x="6559775" y="4350255"/>
            <a:ext cx="10699525" cy="4908045"/>
          </a:xfrm>
          <a:prstGeom prst="rect">
            <a:avLst/>
          </a:prstGeom>
          <a:solidFill>
            <a:srgbClr val="000000"/>
          </a:solidFill>
        </p:spPr>
      </p:sp>
      <p:sp>
        <p:nvSpPr>
          <p:cNvPr name="TextBox 6" id="6"/>
          <p:cNvSpPr txBox="true"/>
          <p:nvPr/>
        </p:nvSpPr>
        <p:spPr>
          <a:xfrm rot="0">
            <a:off x="3431566" y="809625"/>
            <a:ext cx="13827734" cy="1793672"/>
          </a:xfrm>
          <a:prstGeom prst="rect">
            <a:avLst/>
          </a:prstGeom>
        </p:spPr>
        <p:txBody>
          <a:bodyPr anchor="t" rtlCol="false" tIns="0" lIns="0" bIns="0" rIns="0">
            <a:spAutoFit/>
          </a:bodyPr>
          <a:lstStyle/>
          <a:p>
            <a:pPr algn="r">
              <a:lnSpc>
                <a:spcPts val="14533"/>
              </a:lnSpc>
              <a:spcBef>
                <a:spcPct val="0"/>
              </a:spcBef>
            </a:pPr>
            <a:r>
              <a:rPr lang="en-US" sz="10381">
                <a:solidFill>
                  <a:srgbClr val="000000"/>
                </a:solidFill>
                <a:latin typeface="Bebas Neue Cyrillic"/>
                <a:ea typeface="Bebas Neue Cyrillic"/>
                <a:cs typeface="Bebas Neue Cyrillic"/>
                <a:sym typeface="Bebas Neue Cyrillic"/>
              </a:rPr>
              <a:t>“La scultura in rivolta”</a:t>
            </a:r>
          </a:p>
        </p:txBody>
      </p:sp>
      <p:sp>
        <p:nvSpPr>
          <p:cNvPr name="TextBox 7" id="7"/>
          <p:cNvSpPr txBox="true"/>
          <p:nvPr/>
        </p:nvSpPr>
        <p:spPr>
          <a:xfrm rot="0">
            <a:off x="7289747" y="4741499"/>
            <a:ext cx="9488764" cy="3242662"/>
          </a:xfrm>
          <a:prstGeom prst="rect">
            <a:avLst/>
          </a:prstGeom>
        </p:spPr>
        <p:txBody>
          <a:bodyPr anchor="t" rtlCol="false" tIns="0" lIns="0" bIns="0" rIns="0">
            <a:spAutoFit/>
          </a:bodyPr>
          <a:lstStyle/>
          <a:p>
            <a:pPr algn="just">
              <a:lnSpc>
                <a:spcPts val="2895"/>
              </a:lnSpc>
              <a:spcBef>
                <a:spcPct val="0"/>
              </a:spcBef>
            </a:pPr>
            <a:r>
              <a:rPr lang="en-US" sz="2068">
                <a:solidFill>
                  <a:srgbClr val="FFFFFF"/>
                </a:solidFill>
                <a:latin typeface="DM Sans"/>
                <a:ea typeface="DM Sans"/>
                <a:cs typeface="DM Sans"/>
                <a:sym typeface="DM Sans"/>
              </a:rPr>
              <a:t>Con quest’opera Vela inizia a tradurre nell’arte a</a:t>
            </a:r>
            <a:r>
              <a:rPr lang="en-US" sz="2068">
                <a:solidFill>
                  <a:srgbClr val="FFFFFF"/>
                </a:solidFill>
                <a:latin typeface="DM Sans"/>
                <a:ea typeface="DM Sans"/>
                <a:cs typeface="DM Sans"/>
                <a:sym typeface="DM Sans"/>
              </a:rPr>
              <a:t>nche gli ideali della sua vita e trova la efficace linea espressiva per esplorare i radicali mutamenti sociali dell’opoca: realismo non significa per lui solo avvicinarsi all’immagine reale, ma soprattutto esprimere sentimenti reali condivisi. Spartaco è un’opera militante a favore della dignità di ogni singolo uomo e della libertà dei popoli. </a:t>
            </a:r>
          </a:p>
          <a:p>
            <a:pPr algn="just">
              <a:lnSpc>
                <a:spcPts val="2895"/>
              </a:lnSpc>
              <a:spcBef>
                <a:spcPct val="0"/>
              </a:spcBef>
            </a:pPr>
          </a:p>
          <a:p>
            <a:pPr algn="just">
              <a:lnSpc>
                <a:spcPts val="2895"/>
              </a:lnSpc>
              <a:spcBef>
                <a:spcPct val="0"/>
              </a:spcBef>
            </a:pPr>
            <a:r>
              <a:rPr lang="en-US" sz="2068">
                <a:solidFill>
                  <a:srgbClr val="FFFFFF"/>
                </a:solidFill>
                <a:latin typeface="DM Sans"/>
                <a:ea typeface="DM Sans"/>
                <a:cs typeface="DM Sans"/>
                <a:sym typeface="DM Sans"/>
              </a:rPr>
              <a:t>La statua, come La preghiera del mattino, gli vene commissionata dal duca milanese Litta. L’opera da Milano va a Lugano, poi San Pietroburgo, Berna, Ginevra e definitivamente a Lugano.</a:t>
            </a:r>
          </a:p>
        </p:txBody>
      </p:sp>
      <p:sp>
        <p:nvSpPr>
          <p:cNvPr name="TextBox 8" id="8"/>
          <p:cNvSpPr txBox="true"/>
          <p:nvPr/>
        </p:nvSpPr>
        <p:spPr>
          <a:xfrm rot="0">
            <a:off x="7308103" y="9670256"/>
            <a:ext cx="9452054" cy="347459"/>
          </a:xfrm>
          <a:prstGeom prst="rect">
            <a:avLst/>
          </a:prstGeom>
        </p:spPr>
        <p:txBody>
          <a:bodyPr anchor="t" rtlCol="false" tIns="0" lIns="0" bIns="0" rIns="0">
            <a:spAutoFit/>
          </a:bodyPr>
          <a:lstStyle/>
          <a:p>
            <a:pPr algn="just">
              <a:lnSpc>
                <a:spcPts val="2895"/>
              </a:lnSpc>
              <a:spcBef>
                <a:spcPct val="0"/>
              </a:spcBef>
            </a:pPr>
            <a:r>
              <a:rPr lang="en-US" sz="2068">
                <a:solidFill>
                  <a:srgbClr val="000000"/>
                </a:solidFill>
                <a:latin typeface="DM Sans"/>
                <a:ea typeface="DM Sans"/>
                <a:cs typeface="DM Sans"/>
                <a:sym typeface="DM Sans"/>
              </a:rPr>
              <a:t>Spartac</a:t>
            </a:r>
            <a:r>
              <a:rPr lang="en-US" sz="2068">
                <a:solidFill>
                  <a:srgbClr val="000000"/>
                </a:solidFill>
                <a:latin typeface="DM Sans"/>
                <a:ea typeface="DM Sans"/>
                <a:cs typeface="DM Sans"/>
                <a:sym typeface="DM Sans"/>
              </a:rPr>
              <a:t>o, 1850, Palazzo Civico Lugano, deposito Fondazione G. Keller</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7367363" y="6624538"/>
            <a:ext cx="10810504" cy="3662462"/>
          </a:xfrm>
          <a:prstGeom prst="rect">
            <a:avLst/>
          </a:prstGeom>
          <a:solidFill>
            <a:srgbClr val="000000"/>
          </a:solidFill>
        </p:spPr>
      </p:sp>
      <p:grpSp>
        <p:nvGrpSpPr>
          <p:cNvPr name="Group 3" id="3"/>
          <p:cNvGrpSpPr/>
          <p:nvPr/>
        </p:nvGrpSpPr>
        <p:grpSpPr>
          <a:xfrm rot="0">
            <a:off x="7367363" y="1028700"/>
            <a:ext cx="4934028" cy="6969019"/>
            <a:chOff x="0" y="0"/>
            <a:chExt cx="6578704" cy="9292026"/>
          </a:xfrm>
        </p:grpSpPr>
        <p:pic>
          <p:nvPicPr>
            <p:cNvPr name="Picture 4" id="4"/>
            <p:cNvPicPr>
              <a:picLocks noChangeAspect="true"/>
            </p:cNvPicPr>
            <p:nvPr/>
          </p:nvPicPr>
          <p:blipFill>
            <a:blip r:embed="rId2"/>
            <a:srcRect l="4446" t="0" r="4446" b="0"/>
            <a:stretch>
              <a:fillRect/>
            </a:stretch>
          </p:blipFill>
          <p:spPr>
            <a:xfrm flipH="false" flipV="false">
              <a:off x="0" y="0"/>
              <a:ext cx="6578704" cy="9292026"/>
            </a:xfrm>
            <a:prstGeom prst="rect">
              <a:avLst/>
            </a:prstGeom>
          </p:spPr>
        </p:pic>
      </p:grpSp>
      <p:grpSp>
        <p:nvGrpSpPr>
          <p:cNvPr name="Group 5" id="5"/>
          <p:cNvGrpSpPr/>
          <p:nvPr/>
        </p:nvGrpSpPr>
        <p:grpSpPr>
          <a:xfrm rot="0">
            <a:off x="12523102" y="1028700"/>
            <a:ext cx="5492882" cy="6969019"/>
            <a:chOff x="0" y="0"/>
            <a:chExt cx="7323842" cy="9292026"/>
          </a:xfrm>
        </p:grpSpPr>
        <p:pic>
          <p:nvPicPr>
            <p:cNvPr name="Picture 6" id="6"/>
            <p:cNvPicPr>
              <a:picLocks noChangeAspect="true"/>
            </p:cNvPicPr>
            <p:nvPr/>
          </p:nvPicPr>
          <p:blipFill>
            <a:blip r:embed="rId3"/>
            <a:srcRect l="1132" t="0" r="1132" b="0"/>
            <a:stretch>
              <a:fillRect/>
            </a:stretch>
          </p:blipFill>
          <p:spPr>
            <a:xfrm flipH="false" flipV="false">
              <a:off x="0" y="0"/>
              <a:ext cx="7323842" cy="9292026"/>
            </a:xfrm>
            <a:prstGeom prst="rect">
              <a:avLst/>
            </a:prstGeom>
          </p:spPr>
        </p:pic>
      </p:grpSp>
      <p:sp>
        <p:nvSpPr>
          <p:cNvPr name="Freeform 7" id="7"/>
          <p:cNvSpPr/>
          <p:nvPr/>
        </p:nvSpPr>
        <p:spPr>
          <a:xfrm flipH="false" flipV="false" rot="0">
            <a:off x="12523102" y="7753120"/>
            <a:ext cx="5408182" cy="1673961"/>
          </a:xfrm>
          <a:custGeom>
            <a:avLst/>
            <a:gdLst/>
            <a:ahLst/>
            <a:cxnLst/>
            <a:rect r="r" b="b" t="t" l="l"/>
            <a:pathLst>
              <a:path h="1673961" w="5408182">
                <a:moveTo>
                  <a:pt x="0" y="0"/>
                </a:moveTo>
                <a:lnTo>
                  <a:pt x="5408182" y="0"/>
                </a:lnTo>
                <a:lnTo>
                  <a:pt x="5408182" y="1673961"/>
                </a:lnTo>
                <a:lnTo>
                  <a:pt x="0" y="1673961"/>
                </a:lnTo>
                <a:lnTo>
                  <a:pt x="0" y="0"/>
                </a:lnTo>
                <a:close/>
              </a:path>
            </a:pathLst>
          </a:custGeom>
          <a:blipFill>
            <a:blip r:embed="rId4"/>
            <a:stretch>
              <a:fillRect l="0" t="0" r="0" b="0"/>
            </a:stretch>
          </a:blipFill>
        </p:spPr>
      </p:sp>
      <p:sp>
        <p:nvSpPr>
          <p:cNvPr name="TextBox 8" id="8"/>
          <p:cNvSpPr txBox="true"/>
          <p:nvPr/>
        </p:nvSpPr>
        <p:spPr>
          <a:xfrm rot="0">
            <a:off x="649603" y="1108993"/>
            <a:ext cx="6382579" cy="8089637"/>
          </a:xfrm>
          <a:prstGeom prst="rect">
            <a:avLst/>
          </a:prstGeom>
        </p:spPr>
        <p:txBody>
          <a:bodyPr anchor="t" rtlCol="false" tIns="0" lIns="0" bIns="0" rIns="0">
            <a:spAutoFit/>
          </a:bodyPr>
          <a:lstStyle/>
          <a:p>
            <a:pPr algn="just">
              <a:lnSpc>
                <a:spcPts val="3499"/>
              </a:lnSpc>
              <a:spcBef>
                <a:spcPct val="0"/>
              </a:spcBef>
            </a:pPr>
            <a:r>
              <a:rPr lang="en-US" sz="2499">
                <a:solidFill>
                  <a:srgbClr val="000000"/>
                </a:solidFill>
                <a:latin typeface="DM Sans"/>
                <a:ea typeface="DM Sans"/>
                <a:cs typeface="DM Sans"/>
                <a:sym typeface="DM Sans"/>
              </a:rPr>
              <a:t>In Vela ideali politici e artistici convivono e nei momenti più</a:t>
            </a:r>
            <a:r>
              <a:rPr lang="en-US" sz="2499">
                <a:solidFill>
                  <a:srgbClr val="000000"/>
                </a:solidFill>
                <a:latin typeface="DM Sans"/>
                <a:ea typeface="DM Sans"/>
                <a:cs typeface="DM Sans"/>
                <a:sym typeface="DM Sans"/>
              </a:rPr>
              <a:t> critici deve fare una scelta. È sorpreso a Roma nello studio per lo Spartaco dallo scoppio della Guerra del Sonderbund: la lega dei cantoni conservatori che minacciava una guerra civile contro i cantoni liberal-costituzionali. Nel 1847 la Dieta si affida al generale Henri Dufour per riportare l'ordine, culminato nella Costituzione del 1848. Vela torna in Ticino per arruolarsi in campo liberale e dopo la vittoria è incaricato dal Governo cantonale di eseguire il busto del generale per la sala del Gran Consiglio. Dufour è raffigurato con verismo, con la Legion d'onore del vincitore cogliendo anche la tensione per il suo delicato incarico.</a:t>
            </a:r>
          </a:p>
          <a:p>
            <a:pPr algn="ctr">
              <a:lnSpc>
                <a:spcPts val="2659"/>
              </a:lnSpc>
              <a:spcBef>
                <a:spcPct val="0"/>
              </a:spcBef>
            </a:pPr>
          </a:p>
          <a:p>
            <a:pPr algn="ctr">
              <a:lnSpc>
                <a:spcPts val="2519"/>
              </a:lnSpc>
              <a:spcBef>
                <a:spcPct val="0"/>
              </a:spcBef>
            </a:pPr>
          </a:p>
        </p:txBody>
      </p:sp>
      <p:sp>
        <p:nvSpPr>
          <p:cNvPr name="TextBox 9" id="9"/>
          <p:cNvSpPr txBox="true"/>
          <p:nvPr/>
        </p:nvSpPr>
        <p:spPr>
          <a:xfrm rot="0">
            <a:off x="5776727" y="8408144"/>
            <a:ext cx="8115300" cy="316288"/>
          </a:xfrm>
          <a:prstGeom prst="rect">
            <a:avLst/>
          </a:prstGeom>
        </p:spPr>
        <p:txBody>
          <a:bodyPr anchor="t" rtlCol="false" tIns="0" lIns="0" bIns="0" rIns="0">
            <a:spAutoFit/>
          </a:bodyPr>
          <a:lstStyle/>
          <a:p>
            <a:pPr algn="ctr">
              <a:lnSpc>
                <a:spcPts val="2514"/>
              </a:lnSpc>
              <a:spcBef>
                <a:spcPct val="0"/>
              </a:spcBef>
            </a:pPr>
            <a:r>
              <a:rPr lang="en-US" b="true" sz="1795" spc="269">
                <a:solidFill>
                  <a:srgbClr val="FFFFFF"/>
                </a:solidFill>
                <a:latin typeface="Bebas Neue Bold"/>
                <a:ea typeface="Bebas Neue Bold"/>
                <a:cs typeface="Bebas Neue Bold"/>
                <a:sym typeface="Bebas Neue Bold"/>
              </a:rPr>
              <a:t>GENERALE G.H.DUFOUR,1849, GESSO, MUSEO VELA</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728225" y="0"/>
            <a:ext cx="5531075" cy="10287000"/>
            <a:chOff x="0" y="0"/>
            <a:chExt cx="7374766" cy="13716000"/>
          </a:xfrm>
        </p:grpSpPr>
        <p:pic>
          <p:nvPicPr>
            <p:cNvPr name="Picture 3" id="3"/>
            <p:cNvPicPr>
              <a:picLocks noChangeAspect="true"/>
            </p:cNvPicPr>
            <p:nvPr/>
          </p:nvPicPr>
          <p:blipFill>
            <a:blip r:embed="rId2"/>
            <a:srcRect l="14111" t="0" r="14111" b="0"/>
            <a:stretch>
              <a:fillRect/>
            </a:stretch>
          </p:blipFill>
          <p:spPr>
            <a:xfrm flipH="false" flipV="false">
              <a:off x="0" y="0"/>
              <a:ext cx="7374766" cy="13716000"/>
            </a:xfrm>
            <a:prstGeom prst="rect">
              <a:avLst/>
            </a:prstGeom>
          </p:spPr>
        </p:pic>
      </p:grpSp>
      <p:sp>
        <p:nvSpPr>
          <p:cNvPr name="AutoShape 4" id="4"/>
          <p:cNvSpPr/>
          <p:nvPr/>
        </p:nvSpPr>
        <p:spPr>
          <a:xfrm rot="0">
            <a:off x="1055246" y="4861307"/>
            <a:ext cx="10699525" cy="4908045"/>
          </a:xfrm>
          <a:prstGeom prst="rect">
            <a:avLst/>
          </a:prstGeom>
          <a:solidFill>
            <a:srgbClr val="000000"/>
          </a:solidFill>
        </p:spPr>
      </p:sp>
      <p:sp>
        <p:nvSpPr>
          <p:cNvPr name="TextBox 5" id="5"/>
          <p:cNvSpPr txBox="true"/>
          <p:nvPr/>
        </p:nvSpPr>
        <p:spPr>
          <a:xfrm rot="0">
            <a:off x="1028700" y="876300"/>
            <a:ext cx="9994287" cy="2610264"/>
          </a:xfrm>
          <a:prstGeom prst="rect">
            <a:avLst/>
          </a:prstGeom>
        </p:spPr>
        <p:txBody>
          <a:bodyPr anchor="t" rtlCol="false" tIns="0" lIns="0" bIns="0" rIns="0">
            <a:spAutoFit/>
          </a:bodyPr>
          <a:lstStyle/>
          <a:p>
            <a:pPr algn="just">
              <a:lnSpc>
                <a:spcPts val="10474"/>
              </a:lnSpc>
            </a:pPr>
            <a:r>
              <a:rPr lang="en-US" sz="7481">
                <a:solidFill>
                  <a:srgbClr val="000000"/>
                </a:solidFill>
                <a:latin typeface="Bebas Neue Cyrillic"/>
                <a:ea typeface="Bebas Neue Cyrillic"/>
                <a:cs typeface="Bebas Neue Cyrillic"/>
                <a:sym typeface="Bebas Neue Cyrillic"/>
              </a:rPr>
              <a:t> Vela e il Risorgimento italiano</a:t>
            </a:r>
          </a:p>
          <a:p>
            <a:pPr algn="just">
              <a:lnSpc>
                <a:spcPts val="10474"/>
              </a:lnSpc>
              <a:spcBef>
                <a:spcPct val="0"/>
              </a:spcBef>
            </a:pPr>
          </a:p>
        </p:txBody>
      </p:sp>
      <p:sp>
        <p:nvSpPr>
          <p:cNvPr name="TextBox 6" id="6"/>
          <p:cNvSpPr txBox="true"/>
          <p:nvPr/>
        </p:nvSpPr>
        <p:spPr>
          <a:xfrm rot="0">
            <a:off x="2420359" y="5499058"/>
            <a:ext cx="8475789" cy="3242662"/>
          </a:xfrm>
          <a:prstGeom prst="rect">
            <a:avLst/>
          </a:prstGeom>
        </p:spPr>
        <p:txBody>
          <a:bodyPr anchor="t" rtlCol="false" tIns="0" lIns="0" bIns="0" rIns="0">
            <a:spAutoFit/>
          </a:bodyPr>
          <a:lstStyle/>
          <a:p>
            <a:pPr algn="just">
              <a:lnSpc>
                <a:spcPts val="2895"/>
              </a:lnSpc>
            </a:pPr>
            <a:r>
              <a:rPr lang="en-US" sz="2068">
                <a:solidFill>
                  <a:srgbClr val="FFFFFF"/>
                </a:solidFill>
                <a:latin typeface="DM Sans"/>
                <a:ea typeface="DM Sans"/>
                <a:cs typeface="DM Sans"/>
                <a:sym typeface="DM Sans"/>
              </a:rPr>
              <a:t>Il 1848 anno storico europeo e italiano. A Milano cinque giornate di resistenza antiaustriaca seguite dalla Prima guerra di indipendenza vedono ancora Vela, che sente l'Italia come seconda patria, combattente per la libertà, unito ad altri volontari ticinesi tra cui Calloni, che morì combattendo. </a:t>
            </a:r>
          </a:p>
          <a:p>
            <a:pPr algn="just">
              <a:lnSpc>
                <a:spcPts val="2895"/>
              </a:lnSpc>
            </a:pPr>
            <a:r>
              <a:rPr lang="en-US" sz="2068">
                <a:solidFill>
                  <a:srgbClr val="FFFFFF"/>
                </a:solidFill>
                <a:latin typeface="DM Sans"/>
                <a:ea typeface="DM Sans"/>
                <a:cs typeface="DM Sans"/>
                <a:sym typeface="DM Sans"/>
              </a:rPr>
              <a:t>A Milano Vela stringe amicizia con i futuri esuli italiani in Ticino: i Ciani, Carlo Cattaneo, Mazzini.</a:t>
            </a:r>
          </a:p>
          <a:p>
            <a:pPr algn="just">
              <a:lnSpc>
                <a:spcPts val="2895"/>
              </a:lnSpc>
            </a:pPr>
          </a:p>
          <a:p>
            <a:pPr algn="just">
              <a:lnSpc>
                <a:spcPts val="2895"/>
              </a:lnSpc>
              <a:spcBef>
                <a:spcPct val="0"/>
              </a:spcBef>
            </a:pPr>
          </a:p>
        </p:txBody>
      </p:sp>
      <p:sp>
        <p:nvSpPr>
          <p:cNvPr name="TextBox 7" id="7"/>
          <p:cNvSpPr txBox="true"/>
          <p:nvPr/>
        </p:nvSpPr>
        <p:spPr>
          <a:xfrm rot="0">
            <a:off x="2420359" y="8509917"/>
            <a:ext cx="8475789" cy="1071260"/>
          </a:xfrm>
          <a:prstGeom prst="rect">
            <a:avLst/>
          </a:prstGeom>
        </p:spPr>
        <p:txBody>
          <a:bodyPr anchor="t" rtlCol="false" tIns="0" lIns="0" bIns="0" rIns="0">
            <a:spAutoFit/>
          </a:bodyPr>
          <a:lstStyle/>
          <a:p>
            <a:pPr algn="r">
              <a:lnSpc>
                <a:spcPts val="2895"/>
              </a:lnSpc>
            </a:pPr>
            <a:r>
              <a:rPr lang="en-US" sz="2068">
                <a:solidFill>
                  <a:srgbClr val="FFFFFF"/>
                </a:solidFill>
                <a:latin typeface="DM Sans"/>
                <a:ea typeface="DM Sans"/>
                <a:cs typeface="DM Sans"/>
                <a:sym typeface="DM Sans"/>
              </a:rPr>
              <a:t>Francesco Calloni, 1856-57, gesso, Museo Vela</a:t>
            </a:r>
          </a:p>
          <a:p>
            <a:pPr algn="r">
              <a:lnSpc>
                <a:spcPts val="2895"/>
              </a:lnSpc>
            </a:pPr>
            <a:r>
              <a:rPr lang="en-US" sz="2068">
                <a:solidFill>
                  <a:srgbClr val="FFFFFF"/>
                </a:solidFill>
                <a:latin typeface="DM Sans"/>
                <a:ea typeface="DM Sans"/>
                <a:cs typeface="DM Sans"/>
                <a:sym typeface="DM Sans"/>
              </a:rPr>
              <a:t>(COMBATTENTE CON FUCILE)</a:t>
            </a:r>
          </a:p>
          <a:p>
            <a:pPr algn="r">
              <a:lnSpc>
                <a:spcPts val="2895"/>
              </a:lnSpc>
              <a:spcBef>
                <a:spcPct val="0"/>
              </a:spcBef>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144000" y="222253"/>
            <a:ext cx="8115300" cy="9817765"/>
            <a:chOff x="0" y="0"/>
            <a:chExt cx="10820400" cy="13090354"/>
          </a:xfrm>
        </p:grpSpPr>
        <p:pic>
          <p:nvPicPr>
            <p:cNvPr name="Picture 3" id="3"/>
            <p:cNvPicPr>
              <a:picLocks noChangeAspect="true"/>
            </p:cNvPicPr>
            <p:nvPr/>
          </p:nvPicPr>
          <p:blipFill>
            <a:blip r:embed="rId2"/>
            <a:srcRect l="10276" t="3375" r="10687" b="24999"/>
            <a:stretch>
              <a:fillRect/>
            </a:stretch>
          </p:blipFill>
          <p:spPr>
            <a:xfrm flipH="false" flipV="false">
              <a:off x="0" y="0"/>
              <a:ext cx="10820400" cy="13090354"/>
            </a:xfrm>
            <a:prstGeom prst="rect">
              <a:avLst/>
            </a:prstGeom>
          </p:spPr>
        </p:pic>
      </p:grpSp>
      <p:sp>
        <p:nvSpPr>
          <p:cNvPr name="TextBox 4" id="4"/>
          <p:cNvSpPr txBox="true"/>
          <p:nvPr/>
        </p:nvSpPr>
        <p:spPr>
          <a:xfrm rot="0">
            <a:off x="1616901" y="1315819"/>
            <a:ext cx="6636237" cy="3416777"/>
          </a:xfrm>
          <a:prstGeom prst="rect">
            <a:avLst/>
          </a:prstGeom>
        </p:spPr>
        <p:txBody>
          <a:bodyPr anchor="t" rtlCol="false" tIns="0" lIns="0" bIns="0" rIns="0">
            <a:spAutoFit/>
          </a:bodyPr>
          <a:lstStyle/>
          <a:p>
            <a:pPr algn="ctr">
              <a:lnSpc>
                <a:spcPts val="13793"/>
              </a:lnSpc>
              <a:spcBef>
                <a:spcPct val="0"/>
              </a:spcBef>
            </a:pPr>
            <a:r>
              <a:rPr lang="en-US" sz="9852">
                <a:solidFill>
                  <a:srgbClr val="000000"/>
                </a:solidFill>
                <a:latin typeface="Brittany"/>
                <a:ea typeface="Brittany"/>
                <a:cs typeface="Brittany"/>
                <a:sym typeface="Brittany"/>
              </a:rPr>
              <a:t>Il successo a Torino</a:t>
            </a:r>
          </a:p>
        </p:txBody>
      </p:sp>
      <p:sp>
        <p:nvSpPr>
          <p:cNvPr name="TextBox 5" id="5"/>
          <p:cNvSpPr txBox="true"/>
          <p:nvPr/>
        </p:nvSpPr>
        <p:spPr>
          <a:xfrm rot="0">
            <a:off x="1453460" y="5093036"/>
            <a:ext cx="6935884" cy="3864521"/>
          </a:xfrm>
          <a:prstGeom prst="rect">
            <a:avLst/>
          </a:prstGeom>
        </p:spPr>
        <p:txBody>
          <a:bodyPr anchor="t" rtlCol="false" tIns="0" lIns="0" bIns="0" rIns="0">
            <a:spAutoFit/>
          </a:bodyPr>
          <a:lstStyle/>
          <a:p>
            <a:pPr algn="ctr">
              <a:lnSpc>
                <a:spcPts val="2799"/>
              </a:lnSpc>
            </a:pPr>
            <a:r>
              <a:rPr lang="en-US" sz="1999">
                <a:solidFill>
                  <a:srgbClr val="000000"/>
                </a:solidFill>
                <a:latin typeface="DM Sans"/>
                <a:ea typeface="DM Sans"/>
                <a:cs typeface="DM Sans"/>
                <a:sym typeface="DM Sans"/>
              </a:rPr>
              <a:t>Le sconfitte del '48 convincono l'artista a trasferirsi nella liberale Torino dove il suo talento è riconosciuto anche dalla monarchia sabauda che gli conferisce l'insegnamento all'Accademia Albertina. A Torino impone con successo la sua impronta verista rivoluzionando la concezione dei monumenti  pubblici. </a:t>
            </a:r>
          </a:p>
          <a:p>
            <a:pPr algn="ctr">
              <a:lnSpc>
                <a:spcPts val="2799"/>
              </a:lnSpc>
              <a:spcBef>
                <a:spcPct val="0"/>
              </a:spcBef>
            </a:pPr>
            <a:r>
              <a:rPr lang="en-US" sz="1999">
                <a:solidFill>
                  <a:srgbClr val="000000"/>
                </a:solidFill>
                <a:latin typeface="DM Sans"/>
                <a:ea typeface="DM Sans"/>
                <a:cs typeface="DM Sans"/>
                <a:sym typeface="DM Sans"/>
              </a:rPr>
              <a:t>Le commesse pubbliche e private (ritratti e monumenti) sono numerose: il suo atelier si apre a numerosi collaboratori, artisti e artigiani.</a:t>
            </a:r>
          </a:p>
          <a:p>
            <a:pPr algn="ctr">
              <a:lnSpc>
                <a:spcPts val="2799"/>
              </a:lnSpc>
              <a:spcBef>
                <a:spcPct val="0"/>
              </a:spcBef>
            </a:pPr>
          </a:p>
          <a:p>
            <a:pPr algn="ctr">
              <a:lnSpc>
                <a:spcPts val="2799"/>
              </a:lnSpc>
              <a:spcBef>
                <a:spcPct val="0"/>
              </a:spcBef>
            </a:pPr>
          </a:p>
        </p:txBody>
      </p:sp>
      <p:sp>
        <p:nvSpPr>
          <p:cNvPr name="TextBox 6" id="6"/>
          <p:cNvSpPr txBox="true"/>
          <p:nvPr/>
        </p:nvSpPr>
        <p:spPr>
          <a:xfrm rot="-5400000">
            <a:off x="15799046" y="2123496"/>
            <a:ext cx="3725035" cy="398799"/>
          </a:xfrm>
          <a:prstGeom prst="rect">
            <a:avLst/>
          </a:prstGeom>
        </p:spPr>
        <p:txBody>
          <a:bodyPr anchor="t" rtlCol="false" tIns="0" lIns="0" bIns="0" rIns="0">
            <a:spAutoFit/>
          </a:bodyPr>
          <a:lstStyle/>
          <a:p>
            <a:pPr algn="r">
              <a:lnSpc>
                <a:spcPts val="3214"/>
              </a:lnSpc>
              <a:spcBef>
                <a:spcPct val="0"/>
              </a:spcBef>
            </a:pPr>
          </a:p>
        </p:txBody>
      </p:sp>
      <p:sp>
        <p:nvSpPr>
          <p:cNvPr name="TextBox 7" id="7"/>
          <p:cNvSpPr txBox="true"/>
          <p:nvPr/>
        </p:nvSpPr>
        <p:spPr>
          <a:xfrm rot="0">
            <a:off x="1453460" y="9069363"/>
            <a:ext cx="6935884" cy="339775"/>
          </a:xfrm>
          <a:prstGeom prst="rect">
            <a:avLst/>
          </a:prstGeom>
        </p:spPr>
        <p:txBody>
          <a:bodyPr anchor="t" rtlCol="false" tIns="0" lIns="0" bIns="0" rIns="0">
            <a:spAutoFit/>
          </a:bodyPr>
          <a:lstStyle/>
          <a:p>
            <a:pPr algn="r">
              <a:lnSpc>
                <a:spcPts val="2799"/>
              </a:lnSpc>
              <a:spcBef>
                <a:spcPct val="0"/>
              </a:spcBef>
            </a:pPr>
            <a:r>
              <a:rPr lang="en-US" sz="1999">
                <a:solidFill>
                  <a:srgbClr val="000000"/>
                </a:solidFill>
                <a:latin typeface="DM Sans"/>
                <a:ea typeface="DM Sans"/>
                <a:cs typeface="DM Sans"/>
                <a:sym typeface="DM Sans"/>
              </a:rPr>
              <a:t>Foto d’epoca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DAGm9W2OjqQ</dc:identifier>
  <dcterms:modified xsi:type="dcterms:W3CDTF">2011-08-01T06:04:30Z</dcterms:modified>
  <cp:revision>1</cp:revision>
  <dc:title>Vincenzo Vela. Arte e impegno civile</dc:title>
</cp:coreProperties>
</file>